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2918400" cy="21945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265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326532" algn="l" defTabSz="3265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653064" algn="l" defTabSz="3265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979596" algn="l" defTabSz="3265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306128" algn="l" defTabSz="3265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1632661" algn="l" defTabSz="3265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1959193" algn="l" defTabSz="3265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2285725" algn="l" defTabSz="3265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2612257" algn="l" defTabSz="32653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5CFF"/>
    <a:srgbClr val="365AFF"/>
    <a:srgbClr val="3458FF"/>
    <a:srgbClr val="007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98" autoAdjust="0"/>
    <p:restoredTop sz="94719"/>
  </p:normalViewPr>
  <p:slideViewPr>
    <p:cSldViewPr snapToGrid="0" snapToObjects="1">
      <p:cViewPr varScale="1">
        <p:scale>
          <a:sx n="34" d="100"/>
          <a:sy n="34" d="100"/>
        </p:scale>
        <p:origin x="177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" name="Shape 2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2633155" latinLnBrk="0">
      <a:defRPr sz="3400">
        <a:latin typeface="+mn-lt"/>
        <a:ea typeface="+mn-ea"/>
        <a:cs typeface="+mn-cs"/>
        <a:sym typeface="Calibri"/>
      </a:defRPr>
    </a:lvl1pPr>
    <a:lvl2pPr indent="228600" defTabSz="2633155" latinLnBrk="0">
      <a:defRPr sz="3400">
        <a:latin typeface="+mn-lt"/>
        <a:ea typeface="+mn-ea"/>
        <a:cs typeface="+mn-cs"/>
        <a:sym typeface="Calibri"/>
      </a:defRPr>
    </a:lvl2pPr>
    <a:lvl3pPr indent="457200" defTabSz="2633155" latinLnBrk="0">
      <a:defRPr sz="3400">
        <a:latin typeface="+mn-lt"/>
        <a:ea typeface="+mn-ea"/>
        <a:cs typeface="+mn-cs"/>
        <a:sym typeface="Calibri"/>
      </a:defRPr>
    </a:lvl3pPr>
    <a:lvl4pPr indent="685800" defTabSz="2633155" latinLnBrk="0">
      <a:defRPr sz="3400">
        <a:latin typeface="+mn-lt"/>
        <a:ea typeface="+mn-ea"/>
        <a:cs typeface="+mn-cs"/>
        <a:sym typeface="Calibri"/>
      </a:defRPr>
    </a:lvl4pPr>
    <a:lvl5pPr indent="914400" defTabSz="2633155" latinLnBrk="0">
      <a:defRPr sz="3400">
        <a:latin typeface="+mn-lt"/>
        <a:ea typeface="+mn-ea"/>
        <a:cs typeface="+mn-cs"/>
        <a:sym typeface="Calibri"/>
      </a:defRPr>
    </a:lvl5pPr>
    <a:lvl6pPr indent="1143000" defTabSz="2633155" latinLnBrk="0">
      <a:defRPr sz="3400">
        <a:latin typeface="+mn-lt"/>
        <a:ea typeface="+mn-ea"/>
        <a:cs typeface="+mn-cs"/>
        <a:sym typeface="Calibri"/>
      </a:defRPr>
    </a:lvl6pPr>
    <a:lvl7pPr indent="1371600" defTabSz="2633155" latinLnBrk="0">
      <a:defRPr sz="3400">
        <a:latin typeface="+mn-lt"/>
        <a:ea typeface="+mn-ea"/>
        <a:cs typeface="+mn-cs"/>
        <a:sym typeface="Calibri"/>
      </a:defRPr>
    </a:lvl7pPr>
    <a:lvl8pPr indent="1600200" defTabSz="2633155" latinLnBrk="0">
      <a:defRPr sz="3400">
        <a:latin typeface="+mn-lt"/>
        <a:ea typeface="+mn-ea"/>
        <a:cs typeface="+mn-cs"/>
        <a:sym typeface="Calibri"/>
      </a:defRPr>
    </a:lvl8pPr>
    <a:lvl9pPr indent="1828800" defTabSz="2633155" latinLnBrk="0">
      <a:defRPr sz="34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B 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B AI Research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45920" y="294640"/>
            <a:ext cx="29626561" cy="482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45920" y="5120640"/>
            <a:ext cx="29626561" cy="16824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5910559" y="19756119"/>
            <a:ext cx="7680961" cy="11684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292622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292622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292622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292622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292622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292622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292622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292622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292622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731556" marR="0" indent="-731556" algn="l" defTabSz="2926226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00000"/>
        <a:buFont typeface="Arial"/>
        <a:buChar char="•"/>
        <a:tabLst/>
        <a:defRPr sz="89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2319804" marR="0" indent="-856691" algn="l" defTabSz="2926226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00000"/>
        <a:buFont typeface="Arial"/>
        <a:buChar char="•"/>
        <a:tabLst/>
        <a:defRPr sz="89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3943547" marR="0" indent="-1017321" algn="l" defTabSz="2926226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00000"/>
        <a:buFont typeface="Arial"/>
        <a:buChar char="•"/>
        <a:tabLst/>
        <a:defRPr sz="89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5531594" marR="0" indent="-1142255" algn="l" defTabSz="2926226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00000"/>
        <a:buFont typeface="Arial"/>
        <a:buChar char="•"/>
        <a:tabLst/>
        <a:defRPr sz="89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6994707" marR="0" indent="-1142255" algn="l" defTabSz="2926226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00000"/>
        <a:buFont typeface="Arial"/>
        <a:buChar char="•"/>
        <a:tabLst/>
        <a:defRPr sz="89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8457820" marR="0" indent="-1142255" algn="l" defTabSz="2926226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00000"/>
        <a:buFont typeface="Arial"/>
        <a:buChar char="•"/>
        <a:tabLst/>
        <a:defRPr sz="89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9920933" marR="0" indent="-1142255" algn="l" defTabSz="2926226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00000"/>
        <a:buFont typeface="Arial"/>
        <a:buChar char="•"/>
        <a:tabLst/>
        <a:defRPr sz="89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11384047" marR="0" indent="-1142255" algn="l" defTabSz="2926226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00000"/>
        <a:buFont typeface="Arial"/>
        <a:buChar char="•"/>
        <a:tabLst/>
        <a:defRPr sz="89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12847160" marR="0" indent="-1142255" algn="l" defTabSz="2926226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00000"/>
        <a:buFont typeface="Arial"/>
        <a:buChar char="•"/>
        <a:tabLst/>
        <a:defRPr sz="89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326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326532" algn="r" defTabSz="326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653064" algn="r" defTabSz="326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979596" algn="r" defTabSz="326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306128" algn="r" defTabSz="326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632661" algn="r" defTabSz="326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1959193" algn="r" defTabSz="326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2285725" algn="r" defTabSz="326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2612257" algn="r" defTabSz="32653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21" Type="http://schemas.openxmlformats.org/officeDocument/2006/relationships/image" Target="../media/image17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7DFEDC23-F147-47B8-82E1-AF5623FAE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5471" y="13258182"/>
            <a:ext cx="9135059" cy="4289506"/>
          </a:xfrm>
          <a:prstGeom prst="rect">
            <a:avLst/>
          </a:prstGeom>
        </p:spPr>
      </p:pic>
      <p:sp>
        <p:nvSpPr>
          <p:cNvPr id="30" name="TextBox 35"/>
          <p:cNvSpPr txBox="1"/>
          <p:nvPr/>
        </p:nvSpPr>
        <p:spPr>
          <a:xfrm>
            <a:off x="968274" y="784521"/>
            <a:ext cx="14793093" cy="17851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55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" altLang="zh-CN" dirty="0"/>
              <a:t>Scalable Graph Neural Networks via Bidirectional Propagation</a:t>
            </a:r>
            <a:endParaRPr dirty="0"/>
          </a:p>
        </p:txBody>
      </p:sp>
      <p:sp>
        <p:nvSpPr>
          <p:cNvPr id="33" name="TextBox 38"/>
          <p:cNvSpPr txBox="1"/>
          <p:nvPr/>
        </p:nvSpPr>
        <p:spPr>
          <a:xfrm>
            <a:off x="965562" y="4224779"/>
            <a:ext cx="9064534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b="1" dirty="0"/>
              <a:t>Problems</a:t>
            </a:r>
            <a:endParaRPr b="1" dirty="0"/>
          </a:p>
        </p:txBody>
      </p:sp>
      <p:sp>
        <p:nvSpPr>
          <p:cNvPr id="39" name="TextBox 45"/>
          <p:cNvSpPr txBox="1"/>
          <p:nvPr/>
        </p:nvSpPr>
        <p:spPr>
          <a:xfrm>
            <a:off x="965561" y="12613537"/>
            <a:ext cx="9064534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b="1" dirty="0"/>
              <a:t>Preliminaries</a:t>
            </a:r>
            <a:endParaRPr b="1" dirty="0"/>
          </a:p>
        </p:txBody>
      </p:sp>
      <p:sp>
        <p:nvSpPr>
          <p:cNvPr id="42" name="TextBox 51"/>
          <p:cNvSpPr txBox="1"/>
          <p:nvPr/>
        </p:nvSpPr>
        <p:spPr>
          <a:xfrm>
            <a:off x="22649525" y="3565170"/>
            <a:ext cx="9029701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altLang="zh-CN" sz="3600" b="1" dirty="0"/>
              <a:t>Experiments</a:t>
            </a:r>
            <a:endParaRPr b="1" dirty="0"/>
          </a:p>
        </p:txBody>
      </p:sp>
      <p:sp>
        <p:nvSpPr>
          <p:cNvPr id="50" name="TextBox 37"/>
          <p:cNvSpPr txBox="1"/>
          <p:nvPr/>
        </p:nvSpPr>
        <p:spPr>
          <a:xfrm>
            <a:off x="986246" y="2819304"/>
            <a:ext cx="11779131" cy="1066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1000"/>
              </a:spcBef>
              <a:defRPr sz="2100">
                <a:latin typeface="Arial"/>
                <a:ea typeface="Arial"/>
                <a:cs typeface="Arial"/>
                <a:sym typeface="Arial"/>
              </a:defRPr>
            </a:pPr>
            <a:r>
              <a:rPr lang="en-US" sz="2300" dirty="0"/>
              <a:t>Ming</a:t>
            </a:r>
            <a:r>
              <a:rPr sz="2300" dirty="0"/>
              <a:t> </a:t>
            </a:r>
            <a:r>
              <a:rPr lang="en-US" sz="2300" dirty="0"/>
              <a:t>Chen</a:t>
            </a:r>
            <a:r>
              <a:rPr sz="2300" dirty="0"/>
              <a:t>, </a:t>
            </a:r>
            <a:r>
              <a:rPr lang="en-US" sz="2300" dirty="0"/>
              <a:t>Zhewei</a:t>
            </a:r>
            <a:r>
              <a:rPr sz="2300" dirty="0"/>
              <a:t> </a:t>
            </a:r>
            <a:r>
              <a:rPr lang="en-US" sz="2300" dirty="0"/>
              <a:t>Wei</a:t>
            </a:r>
            <a:r>
              <a:rPr sz="2300" dirty="0"/>
              <a:t>, </a:t>
            </a:r>
            <a:r>
              <a:rPr lang="en-US" sz="2300" dirty="0"/>
              <a:t>Bolin Ding</a:t>
            </a:r>
            <a:r>
              <a:rPr sz="2300" dirty="0"/>
              <a:t>, </a:t>
            </a:r>
            <a:r>
              <a:rPr lang="en-US" sz="2300" dirty="0"/>
              <a:t>Yaliang </a:t>
            </a:r>
            <a:r>
              <a:rPr lang="en-US" altLang="zh-CN" sz="2300" dirty="0"/>
              <a:t>Li, </a:t>
            </a:r>
            <a:r>
              <a:rPr lang="en-US" sz="2300" dirty="0"/>
              <a:t>Ye Yuan, Xiaoyong Du, Ji-Rong Wen</a:t>
            </a:r>
          </a:p>
          <a:p>
            <a:pPr>
              <a:lnSpc>
                <a:spcPct val="120000"/>
              </a:lnSpc>
              <a:spcBef>
                <a:spcPts val="1000"/>
              </a:spcBef>
              <a:defRPr sz="2100">
                <a:latin typeface="Arial"/>
                <a:ea typeface="Arial"/>
                <a:cs typeface="Arial"/>
                <a:sym typeface="Arial"/>
              </a:defRPr>
            </a:pPr>
            <a:r>
              <a:rPr lang="en-US" sz="2300" dirty="0"/>
              <a:t>                                         Contact: zhewei@ruc.edu.cn</a:t>
            </a:r>
            <a:endParaRPr sz="2300" dirty="0"/>
          </a:p>
        </p:txBody>
      </p:sp>
      <p:pic>
        <p:nvPicPr>
          <p:cNvPr id="54" name="neurips_logo.pdf" descr="neurips_logo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7816" y="588942"/>
            <a:ext cx="4797779" cy="2159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图片 1">
            <a:extLst>
              <a:ext uri="{FF2B5EF4-FFF2-40B4-BE49-F238E27FC236}">
                <a16:creationId xmlns:a16="http://schemas.microsoft.com/office/drawing/2014/main" id="{4D9AAF17-864C-4BBD-9E47-0CA83D4AAE5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-3060" b="1"/>
          <a:stretch/>
        </p:blipFill>
        <p:spPr>
          <a:xfrm>
            <a:off x="27102509" y="5261043"/>
            <a:ext cx="5546242" cy="3593183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6B01BBAF-D08C-4231-AE1C-470F7B88726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17561"/>
          <a:stretch/>
        </p:blipFill>
        <p:spPr>
          <a:xfrm>
            <a:off x="21971805" y="15025034"/>
            <a:ext cx="10261407" cy="2379549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AFCE45AF-A271-45F9-820F-1D43196DC3E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209"/>
          <a:stretch/>
        </p:blipFill>
        <p:spPr>
          <a:xfrm>
            <a:off x="22255562" y="19347536"/>
            <a:ext cx="10006915" cy="2107225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B4B504DE-4605-4BCF-ABD1-CE41EE953B8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382996" y="10259768"/>
            <a:ext cx="9938428" cy="4407687"/>
          </a:xfrm>
          <a:prstGeom prst="rect">
            <a:avLst/>
          </a:prstGeom>
        </p:spPr>
      </p:pic>
      <p:pic>
        <p:nvPicPr>
          <p:cNvPr id="55" name="Picture 12" descr="Image result for renmin university of china logo">
            <a:extLst>
              <a:ext uri="{FF2B5EF4-FFF2-40B4-BE49-F238E27FC236}">
                <a16:creationId xmlns:a16="http://schemas.microsoft.com/office/drawing/2014/main" id="{759426F7-5E63-4707-96AE-13BB15AB8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5377" y="1210381"/>
            <a:ext cx="3536901" cy="1015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图片 55">
            <a:extLst>
              <a:ext uri="{FF2B5EF4-FFF2-40B4-BE49-F238E27FC236}">
                <a16:creationId xmlns:a16="http://schemas.microsoft.com/office/drawing/2014/main" id="{10878193-3782-4FB0-B26E-352123867A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597170" y="1170626"/>
            <a:ext cx="2197958" cy="1015663"/>
          </a:xfrm>
          <a:prstGeom prst="rect">
            <a:avLst/>
          </a:prstGeom>
        </p:spPr>
      </p:pic>
      <p:pic>
        <p:nvPicPr>
          <p:cNvPr id="45" name="图片 44" descr="图片包含 游戏机, 画&#10;&#10;描述已自动生成">
            <a:extLst>
              <a:ext uri="{FF2B5EF4-FFF2-40B4-BE49-F238E27FC236}">
                <a16:creationId xmlns:a16="http://schemas.microsoft.com/office/drawing/2014/main" id="{ED982FC2-F312-9847-954C-0D8E3F92DE2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90020" y="1108180"/>
            <a:ext cx="4270234" cy="1220066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B9146144-F647-4F50-8558-ADF57AAC358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0633" y="8110892"/>
            <a:ext cx="10153357" cy="4145859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D5BA60D-2E79-41A9-9AF9-E6E89FD4804C}"/>
              </a:ext>
            </a:extLst>
          </p:cNvPr>
          <p:cNvSpPr txBox="1">
            <a:spLocks/>
          </p:cNvSpPr>
          <p:nvPr/>
        </p:nvSpPr>
        <p:spPr bwMode="auto">
          <a:xfrm>
            <a:off x="986245" y="5036455"/>
            <a:ext cx="9414611" cy="194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ClrTx/>
            </a:pPr>
            <a:r>
              <a:rPr kumimoji="1"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Graph Neural Networks</a:t>
            </a:r>
            <a:endParaRPr kumimoji="1" lang="en-US" altLang="zh-Han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Tx/>
            </a:pPr>
            <a:r>
              <a:rPr lang="en-US" altLang="zh-HK" sz="2400" dirty="0">
                <a:latin typeface="Arial" panose="020B0604020202020204" pitchFamily="34" charset="0"/>
                <a:cs typeface="Arial" panose="020B0604020202020204" pitchFamily="34" charset="0"/>
              </a:rPr>
              <a:t>Full-batch training needs to store all node’s embedding in the GPU memory. </a:t>
            </a:r>
          </a:p>
          <a:p>
            <a:pPr lvl="1">
              <a:buClrTx/>
            </a:pPr>
            <a:r>
              <a:rPr lang="en-US" altLang="zh-HK" sz="2400" dirty="0">
                <a:latin typeface="Arial" panose="020B0604020202020204" pitchFamily="34" charset="0"/>
                <a:cs typeface="Arial" panose="020B0604020202020204" pitchFamily="34" charset="0"/>
              </a:rPr>
              <a:t>Mini-batch training suffers from neighbor explosion problem.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CE69B3FB-7D5E-48B8-B66B-66FF40FC7F2C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965562" y="6978230"/>
                <a:ext cx="9938428" cy="1248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69925" indent="-3254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60000"/>
                  <a:buFont typeface="Wingdings" pitchFamily="2" charset="2"/>
                  <a:buChar char="q"/>
                  <a:defRPr sz="2600">
                    <a:solidFill>
                      <a:schemeClr val="tx1"/>
                    </a:solidFill>
                    <a:latin typeface="+mn-lt"/>
                    <a:ea typeface="+mn-ea"/>
                  </a:defRPr>
                </a:lvl2pPr>
                <a:lvl3pPr marL="1022350" indent="-3508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2200">
                    <a:solidFill>
                      <a:schemeClr val="tx1"/>
                    </a:solidFill>
                    <a:latin typeface="+mn-lt"/>
                    <a:ea typeface="+mn-ea"/>
                  </a:defRPr>
                </a:lvl3pPr>
                <a:lvl4pPr marL="1339850" indent="-31591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itchFamily="2" charset="2"/>
                  <a:buChar char="q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4pPr>
                <a:lvl5pPr marL="1681163" indent="-339725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5pPr>
                <a:lvl6pPr marL="21383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6pPr>
                <a:lvl7pPr marL="25955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7pPr>
                <a:lvl8pPr marL="30527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8pPr>
                <a:lvl9pPr marL="35099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9pPr>
              </a:lstStyle>
              <a:p>
                <a:pPr>
                  <a:buClrTx/>
                </a:pPr>
                <a:r>
                  <a:rPr kumimoji="1"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Existing methods</a:t>
                </a:r>
                <a:endParaRPr kumimoji="1" lang="en-US" altLang="zh-Han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>
                  <a:buClrTx/>
                </a:pPr>
                <a:r>
                  <a:rPr lang="en-US" altLang="zh-HK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time complexity is linear to the number of edges </a:t>
                </a:r>
                <a14:m>
                  <m:oMath xmlns:m="http://schemas.openxmlformats.org/officeDocument/2006/math">
                    <m:r>
                      <a:rPr kumimoji="1" lang="en-US" altLang="zh-Hans" sz="2400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kumimoji="1" lang="en-US" altLang="zh-Hans" sz="2400" dirty="0"/>
                  <a:t>.</a:t>
                </a:r>
              </a:p>
              <a:p>
                <a:pPr lvl="1">
                  <a:buClrTx/>
                </a:pPr>
                <a:endParaRPr lang="en-US" altLang="zh-HK" sz="2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CE69B3FB-7D5E-48B8-B66B-66FF40FC7F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65562" y="6978230"/>
                <a:ext cx="9938428" cy="1248480"/>
              </a:xfrm>
              <a:prstGeom prst="rect">
                <a:avLst/>
              </a:prstGeom>
              <a:blipFill>
                <a:blip r:embed="rId12"/>
                <a:stretch>
                  <a:fillRect l="-245" t="-3415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7247D16F-54C9-4F7A-BC0A-C71202D96FB0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965561" y="13423915"/>
                <a:ext cx="9220210" cy="21033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69925" indent="-3254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60000"/>
                  <a:buFont typeface="Wingdings" pitchFamily="2" charset="2"/>
                  <a:buChar char="q"/>
                  <a:defRPr sz="2600">
                    <a:solidFill>
                      <a:schemeClr val="tx1"/>
                    </a:solidFill>
                    <a:latin typeface="+mn-lt"/>
                    <a:ea typeface="+mn-ea"/>
                  </a:defRPr>
                </a:lvl2pPr>
                <a:lvl3pPr marL="1022350" indent="-3508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2200">
                    <a:solidFill>
                      <a:schemeClr val="tx1"/>
                    </a:solidFill>
                    <a:latin typeface="+mn-lt"/>
                    <a:ea typeface="+mn-ea"/>
                  </a:defRPr>
                </a:lvl3pPr>
                <a:lvl4pPr marL="1339850" indent="-31591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itchFamily="2" charset="2"/>
                  <a:buChar char="q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4pPr>
                <a:lvl5pPr marL="1681163" indent="-339725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5pPr>
                <a:lvl6pPr marL="21383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6pPr>
                <a:lvl7pPr marL="25955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7pPr>
                <a:lvl8pPr marL="30527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8pPr>
                <a:lvl9pPr marL="35099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9pPr>
              </a:lstStyle>
              <a:p>
                <a:pPr>
                  <a:buClrTx/>
                </a:pPr>
                <a:r>
                  <a:rPr kumimoji="1"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Matrix multiplication</a:t>
                </a:r>
                <a:endParaRPr kumimoji="1" lang="en-US" altLang="zh-Han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>
                  <a:buClrTx/>
                </a:pPr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Compute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kumimoji="1" lang="en-US" altLang="zh-CN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kumimoji="1" lang="en-US" altLang="zh-CN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1" lang="en-US" altLang="zh-CN" sz="2400">
                                    <a:latin typeface="Cambria Math" panose="02040503050406030204" pitchFamily="18" charset="0"/>
                                  </a:rPr>
                                  <m:t>𝐃</m:t>
                                </m:r>
                              </m:e>
                              <m:sup>
                                <m:r>
                                  <a:rPr kumimoji="1" lang="en-US" altLang="zh-CN" sz="24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r>
                                  <a:rPr kumimoji="1" lang="en-US" altLang="zh-CN" sz="2400" i="1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  <m:r>
                              <a:rPr kumimoji="1" lang="en-US" altLang="zh-CN" sz="2400">
                                <a:latin typeface="Cambria Math" panose="02040503050406030204" pitchFamily="18" charset="0"/>
                              </a:rPr>
                              <m:t>𝐀</m:t>
                            </m:r>
                            <m:sSup>
                              <m:sSupPr>
                                <m:ctrlPr>
                                  <a:rPr kumimoji="1" lang="en-US" altLang="zh-CN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kumimoji="1" lang="en-US" altLang="zh-CN" sz="2400">
                                    <a:latin typeface="Cambria Math" panose="02040503050406030204" pitchFamily="18" charset="0"/>
                                  </a:rPr>
                                  <m:t>𝐃</m:t>
                                </m:r>
                              </m:e>
                              <m:sup>
                                <m:r>
                                  <a:rPr kumimoji="1" lang="en-US" altLang="zh-CN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kumimoji="1" lang="en-US" altLang="zh-CN" sz="24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m:rPr>
                            <m:brk m:alnAt="23"/>
                          </m:rPr>
                          <a:rPr kumimoji="1" lang="zh-CN" altLang="en-US" sz="2400" i="1">
                            <a:latin typeface="Cambria Math" panose="02040503050406030204" pitchFamily="18" charset="0"/>
                          </a:rPr>
                          <m:t>𝓁</m:t>
                        </m:r>
                      </m:sup>
                    </m:sSup>
                    <m:r>
                      <a:rPr kumimoji="1" lang="en-US" altLang="zh-CN" sz="2400" b="1" i="0" kern="0" smtClean="0">
                        <a:latin typeface="Cambria Math" panose="02040503050406030204" pitchFamily="18" charset="0"/>
                      </a:rPr>
                      <m:t>𝐗</m:t>
                    </m:r>
                    <m:r>
                      <a:rPr kumimoji="1" lang="en-US" altLang="zh-CN" sz="2400" b="0" i="1" kern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kumimoji="1" lang="en-US" altLang="zh-CN" sz="2400" b="1" i="0" kern="0" smtClean="0">
                        <a:latin typeface="Cambria Math" panose="02040503050406030204" pitchFamily="18" charset="0"/>
                      </a:rPr>
                      <m:t>𝐙𝐗</m:t>
                    </m:r>
                  </m:oMath>
                </a14:m>
                <a:endParaRPr lang="en-US" altLang="zh-HK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7247D16F-54C9-4F7A-BC0A-C71202D96F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65561" y="13423915"/>
                <a:ext cx="9220210" cy="2103396"/>
              </a:xfrm>
              <a:prstGeom prst="rect">
                <a:avLst/>
              </a:prstGeom>
              <a:blipFill>
                <a:blip r:embed="rId13"/>
                <a:stretch>
                  <a:fillRect l="-264" t="-20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91B7BB84-F779-49B9-A447-40FAFA6E413E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921473" y="14657637"/>
                <a:ext cx="9220210" cy="1248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69925" indent="-3254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60000"/>
                  <a:buFont typeface="Wingdings" pitchFamily="2" charset="2"/>
                  <a:buChar char="q"/>
                  <a:defRPr sz="2600">
                    <a:solidFill>
                      <a:schemeClr val="tx1"/>
                    </a:solidFill>
                    <a:latin typeface="+mn-lt"/>
                    <a:ea typeface="+mn-ea"/>
                  </a:defRPr>
                </a:lvl2pPr>
                <a:lvl3pPr marL="1022350" indent="-3508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2200">
                    <a:solidFill>
                      <a:schemeClr val="tx1"/>
                    </a:solidFill>
                    <a:latin typeface="+mn-lt"/>
                    <a:ea typeface="+mn-ea"/>
                  </a:defRPr>
                </a:lvl3pPr>
                <a:lvl4pPr marL="1339850" indent="-31591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itchFamily="2" charset="2"/>
                  <a:buChar char="q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4pPr>
                <a:lvl5pPr marL="1681163" indent="-339725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5pPr>
                <a:lvl6pPr marL="21383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6pPr>
                <a:lvl7pPr marL="25955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7pPr>
                <a:lvl8pPr marL="30527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8pPr>
                <a:lvl9pPr marL="35099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9pPr>
              </a:lstStyle>
              <a:p>
                <a:pPr>
                  <a:buClrTx/>
                </a:pPr>
                <a:r>
                  <a:rPr kumimoji="1"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Monte Carlo algorithm</a:t>
                </a:r>
              </a:p>
              <a:p>
                <a:pPr lvl="1">
                  <a:buClrTx/>
                </a:pPr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Simulate random walks from node </a:t>
                </a:r>
                <a14:m>
                  <m:oMath xmlns:m="http://schemas.openxmlformats.org/officeDocument/2006/math">
                    <m:r>
                      <a:rPr lang="zh-CN" altLang="ar-AE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ar-AE" altLang="zh-CN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zh-CN" sz="2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𝐙</m:t>
                        </m:r>
                      </m:e>
                    </m:acc>
                    <m:d>
                      <m:dPr>
                        <m:ctrlPr>
                          <a:rPr lang="ar-AE" altLang="zh-CN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zh-CN" altLang="ar-AE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  <m:r>
                          <a:rPr lang="ar-AE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zh-CN" altLang="ar-AE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d>
                    <m:r>
                      <a:rPr lang="ar-AE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ar-AE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Fraction of random walks stopping at </a:t>
                </a:r>
                <a14:m>
                  <m:oMath xmlns:m="http://schemas.openxmlformats.org/officeDocument/2006/math">
                    <m:r>
                      <a:rPr lang="zh-CN" altLang="en-US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lvl="1">
                  <a:buClrTx/>
                </a:pPr>
                <a:endParaRPr lang="en-US" altLang="zh-HK" sz="2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91B7BB84-F779-49B9-A447-40FAFA6E41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1473" y="14657637"/>
                <a:ext cx="9220210" cy="1248480"/>
              </a:xfrm>
              <a:prstGeom prst="rect">
                <a:avLst/>
              </a:prstGeom>
              <a:blipFill>
                <a:blip r:embed="rId14"/>
                <a:stretch>
                  <a:fillRect l="-264" t="-3415" b="-1365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0A686FC9-C7E5-4EC6-BE51-A86599D4E42A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921473" y="16159384"/>
                <a:ext cx="10266546" cy="1248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69925" indent="-3254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60000"/>
                  <a:buFont typeface="Wingdings" pitchFamily="2" charset="2"/>
                  <a:buChar char="q"/>
                  <a:defRPr sz="2600">
                    <a:solidFill>
                      <a:schemeClr val="tx1"/>
                    </a:solidFill>
                    <a:latin typeface="+mn-lt"/>
                    <a:ea typeface="+mn-ea"/>
                  </a:defRPr>
                </a:lvl2pPr>
                <a:lvl3pPr marL="1022350" indent="-3508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2200">
                    <a:solidFill>
                      <a:schemeClr val="tx1"/>
                    </a:solidFill>
                    <a:latin typeface="+mn-lt"/>
                    <a:ea typeface="+mn-ea"/>
                  </a:defRPr>
                </a:lvl3pPr>
                <a:lvl4pPr marL="1339850" indent="-31591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itchFamily="2" charset="2"/>
                  <a:buChar char="q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4pPr>
                <a:lvl5pPr marL="1681163" indent="-339725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5pPr>
                <a:lvl6pPr marL="21383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6pPr>
                <a:lvl7pPr marL="25955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7pPr>
                <a:lvl8pPr marL="30527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8pPr>
                <a:lvl9pPr marL="35099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9pPr>
              </a:lstStyle>
              <a:p>
                <a:pPr>
                  <a:buClrTx/>
                </a:pPr>
                <a:r>
                  <a:rPr kumimoji="1"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Reverse push algorithm </a:t>
                </a:r>
                <a:r>
                  <a:rPr kumimoji="1" lang="en-US" altLang="zh-CN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[Andersen et al. WAW07]</a:t>
                </a:r>
              </a:p>
              <a:p>
                <a:pPr lvl="1">
                  <a:buClrTx/>
                </a:pPr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Reserve </a:t>
                </a:r>
                <a14:m>
                  <m:oMath xmlns:m="http://schemas.openxmlformats.org/officeDocument/2006/math">
                    <m:r>
                      <a:rPr lang="en-US" altLang="zh-CN" sz="24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𝐐</m:t>
                    </m:r>
                    <m:d>
                      <m:dPr>
                        <m:ctrlPr>
                          <a:rPr lang="ar-AE" altLang="zh-CN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  <m:r>
                          <a:rPr lang="ar-AE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zh-CN" altLang="ar-AE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ar-AE" altLang="zh-CN" sz="2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ar-AE" altLang="zh-CN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zh-CN" sz="24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𝐙</m:t>
                        </m:r>
                      </m:e>
                    </m:acc>
                    <m:d>
                      <m:dPr>
                        <m:ctrlPr>
                          <a:rPr lang="ar-AE" altLang="zh-CN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  <m:r>
                          <a:rPr lang="ar-AE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zh-CN" altLang="ar-AE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d>
                    <m:r>
                      <a:rPr lang="zh-CN" altLang="ar-AE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: the probability mass from 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stops at </a:t>
                </a:r>
                <a14:m>
                  <m:oMath xmlns:m="http://schemas.openxmlformats.org/officeDocument/2006/math">
                    <m:r>
                      <a:rPr lang="zh-CN" altLang="ar-AE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lvl="1">
                  <a:buClrTx/>
                </a:pPr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Residue </a:t>
                </a:r>
                <a14:m>
                  <m:oMath xmlns:m="http://schemas.openxmlformats.org/officeDocument/2006/math">
                    <m:r>
                      <a:rPr lang="en-US" altLang="zh-CN" sz="24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𝐑</m:t>
                    </m:r>
                    <m:d>
                      <m:dPr>
                        <m:ctrlPr>
                          <a:rPr lang="ar-AE" altLang="zh-CN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  <m:r>
                          <a:rPr lang="ar-AE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zh-CN" altLang="ar-AE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: the probability mass to be distributed from 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lvl="1">
                  <a:buClrTx/>
                </a:pPr>
                <a:endParaRPr lang="en-US" altLang="zh-CN" sz="2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0A686FC9-C7E5-4EC6-BE51-A86599D4E4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1473" y="16159384"/>
                <a:ext cx="10266546" cy="1248480"/>
              </a:xfrm>
              <a:prstGeom prst="rect">
                <a:avLst/>
              </a:prstGeom>
              <a:blipFill>
                <a:blip r:embed="rId15"/>
                <a:stretch>
                  <a:fillRect l="-238" t="-3415" r="-119" b="-19512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43">
            <a:extLst>
              <a:ext uri="{FF2B5EF4-FFF2-40B4-BE49-F238E27FC236}">
                <a16:creationId xmlns:a16="http://schemas.microsoft.com/office/drawing/2014/main" id="{45F1F538-4A91-4A85-8C57-14355FB91210}"/>
              </a:ext>
            </a:extLst>
          </p:cNvPr>
          <p:cNvSpPr txBox="1"/>
          <p:nvPr/>
        </p:nvSpPr>
        <p:spPr>
          <a:xfrm>
            <a:off x="986245" y="17784763"/>
            <a:ext cx="9064533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altLang="zh-CN" b="1" dirty="0"/>
              <a:t>B</a:t>
            </a:r>
            <a:r>
              <a:rPr lang="en-US" b="1" dirty="0"/>
              <a:t>idirectional Propagation Method</a:t>
            </a:r>
            <a:endParaRPr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7485AE69-B87C-47BC-973D-D2C7D0FC926B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005035" y="18656659"/>
                <a:ext cx="9938428" cy="21658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69925" indent="-3254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60000"/>
                  <a:buFont typeface="Wingdings" pitchFamily="2" charset="2"/>
                  <a:buChar char="q"/>
                  <a:defRPr sz="2600">
                    <a:solidFill>
                      <a:schemeClr val="tx1"/>
                    </a:solidFill>
                    <a:latin typeface="+mn-lt"/>
                    <a:ea typeface="+mn-ea"/>
                  </a:defRPr>
                </a:lvl2pPr>
                <a:lvl3pPr marL="1022350" indent="-3508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2200">
                    <a:solidFill>
                      <a:schemeClr val="tx1"/>
                    </a:solidFill>
                    <a:latin typeface="+mn-lt"/>
                    <a:ea typeface="+mn-ea"/>
                  </a:defRPr>
                </a:lvl3pPr>
                <a:lvl4pPr marL="1339850" indent="-31591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itchFamily="2" charset="2"/>
                  <a:buChar char="q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4pPr>
                <a:lvl5pPr marL="1681163" indent="-339725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5pPr>
                <a:lvl6pPr marL="21383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6pPr>
                <a:lvl7pPr marL="25955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7pPr>
                <a:lvl8pPr marL="30527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8pPr>
                <a:lvl9pPr marL="35099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9pPr>
              </a:lstStyle>
              <a:p>
                <a:pPr>
                  <a:buClrTx/>
                </a:pPr>
                <a:r>
                  <a:rPr kumimoji="1"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Generalized PageRank</a:t>
                </a:r>
              </a:p>
              <a:p>
                <a:pPr>
                  <a:buClrTx/>
                </a:pPr>
                <a:endParaRPr kumimoji="1" lang="en-US" altLang="zh-CN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ClrTx/>
                  <a:buNone/>
                </a:pPr>
                <a:r>
                  <a:rPr kumimoji="1" lang="en-US" altLang="zh-CN" sz="2400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	      </a:t>
                </a:r>
                <a14:m>
                  <m:oMath xmlns:m="http://schemas.openxmlformats.org/officeDocument/2006/math">
                    <m:r>
                      <a:rPr kumimoji="1" lang="en-US" altLang="zh-CN" sz="2500" b="0" i="0" kern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kumimoji="1" lang="en-US" altLang="zh-CN" sz="2500" kern="0" smtClean="0">
                        <a:latin typeface="Cambria Math" panose="02040503050406030204" pitchFamily="18" charset="0"/>
                      </a:rPr>
                      <m:t>𝐏</m:t>
                    </m:r>
                    <m:r>
                      <a:rPr kumimoji="1" lang="en-US" altLang="zh-CN" sz="2500" i="1" ker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kumimoji="1" lang="en-US" altLang="zh-CN" sz="2500" b="0" i="1" ker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1" lang="zh-CN" altLang="en-US" sz="2500" b="0" i="1" kern="0">
                            <a:latin typeface="Cambria Math" panose="02040503050406030204" pitchFamily="18" charset="0"/>
                          </a:rPr>
                          <m:t>𝓁</m:t>
                        </m:r>
                        <m:r>
                          <a:rPr kumimoji="1" lang="en-US" altLang="zh-CN" sz="2500" b="0" i="1" ker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kumimoji="1" lang="en-US" altLang="zh-CN" sz="2500" b="0" i="1" ker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kumimoji="1" lang="en-US" altLang="zh-CN" sz="2500" b="0" i="1" kern="0">
                            <a:latin typeface="Cambria Math" panose="02040503050406030204" pitchFamily="18" charset="0"/>
                          </a:rPr>
                          <m:t>𝐿</m:t>
                        </m:r>
                      </m:sup>
                      <m:e>
                        <m:sSub>
                          <m:sSubPr>
                            <m:ctrlPr>
                              <a:rPr kumimoji="1" lang="en-US" altLang="zh-CN" sz="2500" b="0" i="1" ker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CN" sz="2500" b="0" i="1" ker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m:rPr>
                                <m:brk m:alnAt="23"/>
                              </m:rPr>
                              <a:rPr kumimoji="1" lang="zh-CN" altLang="en-US" sz="2500" b="0" i="1" kern="0">
                                <a:latin typeface="Cambria Math" panose="02040503050406030204" pitchFamily="18" charset="0"/>
                              </a:rPr>
                              <m:t>𝓁</m:t>
                            </m:r>
                          </m:sub>
                        </m:sSub>
                        <m:sSup>
                          <m:sSupPr>
                            <m:ctrlPr>
                              <a:rPr kumimoji="1" lang="en-US" altLang="zh-CN" sz="2500" b="0" i="1" ker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1" lang="en-US" altLang="zh-CN" sz="2500" kern="0">
                                <a:latin typeface="Cambria Math" panose="02040503050406030204" pitchFamily="18" charset="0"/>
                              </a:rPr>
                              <m:t>𝐓</m:t>
                            </m:r>
                          </m:e>
                          <m:sup>
                            <m:r>
                              <a:rPr kumimoji="1" lang="en-US" altLang="zh-CN" sz="2500" b="0" i="1" ker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brk m:alnAt="23"/>
                              </m:rPr>
                              <a:rPr kumimoji="1" lang="zh-CN" altLang="en-US" sz="2500" b="0" i="1" kern="0">
                                <a:latin typeface="Cambria Math" panose="02040503050406030204" pitchFamily="18" charset="0"/>
                              </a:rPr>
                              <m:t>𝓁</m:t>
                            </m:r>
                            <m:r>
                              <a:rPr kumimoji="1" lang="en-US" altLang="zh-CN" sz="2500" b="0" i="1" ker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p>
                        <m:r>
                          <a:rPr kumimoji="1" lang="en-US" altLang="zh-CN" sz="2500" b="0" i="1" kern="0"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chr m:val="∑"/>
                            <m:ctrlPr>
                              <a:rPr kumimoji="1" lang="en-US" altLang="zh-CN" sz="2500" b="0" i="1" ker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kumimoji="1" lang="zh-CN" altLang="en-US" sz="2500" b="0" i="1" kern="0">
                                <a:latin typeface="Cambria Math" panose="02040503050406030204" pitchFamily="18" charset="0"/>
                              </a:rPr>
                              <m:t>𝓁</m:t>
                            </m:r>
                            <m:r>
                              <a:rPr kumimoji="1" lang="en-US" altLang="zh-CN" sz="2500" b="0" i="1" ker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kumimoji="1" lang="en-US" altLang="zh-CN" sz="2500" b="0" i="1" ker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kumimoji="1" lang="en-US" altLang="zh-CN" sz="2500" b="0" i="1" ker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p>
                          <m:e>
                            <m:sSub>
                              <m:sSubPr>
                                <m:ctrlPr>
                                  <a:rPr kumimoji="1" lang="en-US" altLang="zh-CN" sz="2500" b="0" i="1" ker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kumimoji="1" lang="en-US" altLang="zh-CN" sz="2500" b="0" i="1" ker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m:rPr>
                                    <m:brk m:alnAt="23"/>
                                  </m:rPr>
                                  <a:rPr kumimoji="1" lang="zh-CN" altLang="en-US" sz="2500" b="0" i="1" kern="0">
                                    <a:latin typeface="Cambria Math" panose="02040503050406030204" pitchFamily="18" charset="0"/>
                                  </a:rPr>
                                  <m:t>𝓁</m:t>
                                </m:r>
                              </m:sub>
                            </m:sSub>
                          </m:e>
                        </m:nary>
                        <m:sSup>
                          <m:sSupPr>
                            <m:ctrlPr>
                              <a:rPr kumimoji="1" lang="en-US" altLang="zh-CN" sz="2500" b="0" i="1" ker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kumimoji="1" lang="en-US" altLang="zh-CN" sz="2500" b="0" i="1" ker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kumimoji="1" lang="en-US" altLang="zh-CN" sz="2500" b="0" i="1" ker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1" lang="en-US" altLang="zh-CN" sz="2500" kern="0">
                                        <a:latin typeface="Cambria Math" panose="02040503050406030204" pitchFamily="18" charset="0"/>
                                      </a:rPr>
                                      <m:t>𝐃</m:t>
                                    </m:r>
                                  </m:e>
                                  <m:sup>
                                    <m:r>
                                      <a:rPr kumimoji="1" lang="en-US" altLang="zh-CN" sz="2500" b="0" i="1" ker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r>
                                      <a:rPr kumimoji="1" lang="en-US" altLang="zh-CN" sz="2500" b="0" i="1" ker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kumimoji="1" lang="en-US" altLang="zh-CN" sz="2500" b="0" i="1" ker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p>
                                <m:r>
                                  <a:rPr kumimoji="1" lang="en-US" altLang="zh-CN" sz="2500" kern="0">
                                    <a:latin typeface="Cambria Math" panose="02040503050406030204" pitchFamily="18" charset="0"/>
                                  </a:rPr>
                                  <m:t>𝐀</m:t>
                                </m:r>
                                <m:sSup>
                                  <m:sSupPr>
                                    <m:ctrlPr>
                                      <a:rPr kumimoji="1" lang="en-US" altLang="zh-CN" sz="2500" b="0" i="1" ker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1" lang="en-US" altLang="zh-CN" sz="2500" kern="0">
                                        <a:latin typeface="Cambria Math" panose="02040503050406030204" pitchFamily="18" charset="0"/>
                                      </a:rPr>
                                      <m:t>𝐃</m:t>
                                    </m:r>
                                  </m:e>
                                  <m:sup>
                                    <m:r>
                                      <a:rPr kumimoji="1" lang="en-US" altLang="zh-CN" sz="2500" b="0" i="1" ker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kumimoji="1" lang="en-US" altLang="zh-CN" sz="2500" b="0" i="1" kern="0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m:rPr>
                                <m:brk m:alnAt="23"/>
                              </m:rPr>
                              <a:rPr kumimoji="1" lang="zh-CN" altLang="en-US" sz="2500" b="0" i="1" kern="0">
                                <a:latin typeface="Cambria Math" panose="02040503050406030204" pitchFamily="18" charset="0"/>
                              </a:rPr>
                              <m:t>𝓁</m:t>
                            </m:r>
                          </m:sup>
                        </m:sSup>
                        <m:r>
                          <a:rPr kumimoji="1" lang="en-US" altLang="zh-CN" sz="2500" kern="0">
                            <a:latin typeface="Cambria Math" panose="02040503050406030204" pitchFamily="18" charset="0"/>
                          </a:rPr>
                          <m:t>𝐗</m:t>
                        </m:r>
                      </m:e>
                    </m:nary>
                  </m:oMath>
                </a14:m>
                <a:endParaRPr kumimoji="1" lang="en-US" altLang="zh-Hans" sz="2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ClrTx/>
                  <a:buNone/>
                </a:pPr>
                <a:endParaRPr kumimoji="1" lang="en-US" altLang="zh-Han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>
                  <a:buClrTx/>
                </a:pPr>
                <a14:m>
                  <m:oMath xmlns:m="http://schemas.openxmlformats.org/officeDocument/2006/math">
                    <m:r>
                      <a:rPr lang="en-US" altLang="zh-HK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en-US" altLang="zh-HK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zh-HK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zh-HK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en-US" altLang="zh-HK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zh-HK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e>
                    </m:d>
                    <m:r>
                      <a:rPr lang="en-US" altLang="zh-HK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,  </m:t>
                    </m:r>
                    <m:nary>
                      <m:naryPr>
                        <m:chr m:val="∑"/>
                        <m:limLoc m:val="subSup"/>
                        <m:ctrlPr>
                          <a:rPr lang="en-US" altLang="zh-HK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kumimoji="1" lang="zh-CN" altLang="en-US" sz="2400" i="1">
                            <a:latin typeface="Cambria Math" panose="02040503050406030204" pitchFamily="18" charset="0"/>
                          </a:rPr>
                          <m:t>𝓁</m:t>
                        </m:r>
                        <m:r>
                          <a:rPr kumimoji="1" lang="en-US" altLang="zh-CN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kumimoji="1" lang="en-US" altLang="zh-CN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altLang="zh-HK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∞</m:t>
                        </m:r>
                      </m:sup>
                      <m:e>
                        <m:sSub>
                          <m:sSubPr>
                            <m:ctrlPr>
                              <a:rPr lang="en-US" altLang="zh-HK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zh-HK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𝑤</m:t>
                            </m:r>
                          </m:e>
                          <m:sub>
                            <m:r>
                              <m:rPr>
                                <m:brk m:alnAt="23"/>
                              </m:rPr>
                              <a:rPr kumimoji="1" lang="zh-CN" altLang="en-US" sz="2400" i="1">
                                <a:latin typeface="Cambria Math" panose="02040503050406030204" pitchFamily="18" charset="0"/>
                              </a:rPr>
                              <m:t>𝓁</m:t>
                            </m:r>
                          </m:sub>
                        </m:sSub>
                      </m:e>
                    </m:nary>
                    <m:r>
                      <a:rPr lang="en-US" altLang="zh-HK" sz="2400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≤</m:t>
                    </m:r>
                    <m:r>
                      <a:rPr lang="en-US" altLang="zh-HK" sz="24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altLang="zh-HK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lvl="1">
                  <a:buClrTx/>
                </a:pPr>
                <a:r>
                  <a:rPr lang="en-US" altLang="zh-HK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SGC: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𝑤</m:t>
                        </m:r>
                      </m:e>
                      <m:sub>
                        <m:r>
                          <a:rPr lang="zh-CN" altLang="en-US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𝓁</m:t>
                        </m:r>
                      </m:sub>
                    </m:sSub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d>
                      <m:dPr>
                        <m:begChr m:val="{"/>
                        <m:endChr m:val="}"/>
                        <m:ctrlPr>
                          <a:rPr lang="en-US" altLang="zh-CN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e>
                    </m:d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, </m:t>
                    </m:r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</m:oMath>
                </a14:m>
                <a:r>
                  <a:rPr lang="en-US" altLang="zh-HK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/ </a:t>
                </a:r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APPNP:  </a:t>
                </a:r>
                <a14:m>
                  <m:oMath xmlns:m="http://schemas.openxmlformats.org/officeDocument/2006/math"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altLang="zh-CN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𝑤</m:t>
                        </m:r>
                      </m:e>
                      <m:sub>
                        <m:r>
                          <a:rPr lang="zh-CN" altLang="en-US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𝓁</m:t>
                        </m:r>
                      </m:sub>
                    </m:sSub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sSup>
                      <m:sSupPr>
                        <m:ctrlPr>
                          <a:rPr lang="en-US" altLang="zh-CN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altLang="zh-CN" sz="2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ℓ</m:t>
                        </m:r>
                      </m:sup>
                    </m:sSup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  <m:r>
                      <a:rPr lang="en-US" altLang="zh-CN" sz="24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</m:oMath>
                </a14:m>
                <a:r>
                  <a:rPr lang="en-US" altLang="zh-HK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7485AE69-B87C-47BC-973D-D2C7D0FC92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05035" y="18656659"/>
                <a:ext cx="9938428" cy="2165848"/>
              </a:xfrm>
              <a:prstGeom prst="rect">
                <a:avLst/>
              </a:prstGeom>
              <a:blipFill>
                <a:blip r:embed="rId16"/>
                <a:stretch>
                  <a:fillRect l="-245" t="-1966" b="-24438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75321988-921D-41F9-8810-1851C79B0893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1674279" y="9687441"/>
                <a:ext cx="9938428" cy="23660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69925" indent="-3254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60000"/>
                  <a:buFont typeface="Wingdings" pitchFamily="2" charset="2"/>
                  <a:buChar char="q"/>
                  <a:defRPr sz="2600">
                    <a:solidFill>
                      <a:schemeClr val="tx1"/>
                    </a:solidFill>
                    <a:latin typeface="+mn-lt"/>
                    <a:ea typeface="+mn-ea"/>
                  </a:defRPr>
                </a:lvl2pPr>
                <a:lvl3pPr marL="1022350" indent="-3508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2200">
                    <a:solidFill>
                      <a:schemeClr val="tx1"/>
                    </a:solidFill>
                    <a:latin typeface="+mn-lt"/>
                    <a:ea typeface="+mn-ea"/>
                  </a:defRPr>
                </a:lvl3pPr>
                <a:lvl4pPr marL="1339850" indent="-31591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itchFamily="2" charset="2"/>
                  <a:buChar char="q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4pPr>
                <a:lvl5pPr marL="1681163" indent="-339725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5pPr>
                <a:lvl6pPr marL="21383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6pPr>
                <a:lvl7pPr marL="25955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7pPr>
                <a:lvl8pPr marL="30527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8pPr>
                <a:lvl9pPr marL="35099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9pPr>
              </a:lstStyle>
              <a:p>
                <a:pPr>
                  <a:buClrTx/>
                </a:pPr>
                <a:r>
                  <a:rPr kumimoji="1"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GBP model:</a:t>
                </a:r>
              </a:p>
              <a:p>
                <a:pPr>
                  <a:buClrTx/>
                </a:pPr>
                <a:endParaRPr kumimoji="1" lang="en-US" altLang="zh-CN" sz="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ClrTx/>
                  <a:buNone/>
                </a:pPr>
                <a:r>
                  <a:rPr kumimoji="1" lang="en-US" altLang="zh-CN" sz="2400" kern="0" dirty="0">
                    <a:latin typeface="Arial" panose="020B0604020202020204" pitchFamily="34" charset="0"/>
                    <a:cs typeface="Arial" panose="020B0604020202020204" pitchFamily="34" charset="0"/>
                  </a:rPr>
                  <a:t>	              </a:t>
                </a:r>
                <a14:m>
                  <m:oMath xmlns:m="http://schemas.openxmlformats.org/officeDocument/2006/math">
                    <m:r>
                      <a:rPr kumimoji="1" lang="en-US" altLang="zh-CN" sz="2400" b="0" i="0" kern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kumimoji="1" lang="en-US" altLang="zh-CN" sz="2400" b="1" i="0" kern="0" smtClean="0">
                        <a:latin typeface="Cambria Math" panose="02040503050406030204" pitchFamily="18" charset="0"/>
                      </a:rPr>
                      <m:t>𝐘</m:t>
                    </m:r>
                    <m:r>
                      <a:rPr kumimoji="1" lang="en-US" altLang="zh-CN" sz="2400" i="1" kern="0">
                        <a:latin typeface="Cambria Math" panose="02040503050406030204" pitchFamily="18" charset="0"/>
                      </a:rPr>
                      <m:t>=</m:t>
                    </m:r>
                    <m:r>
                      <a:rPr kumimoji="1" lang="en-US" altLang="zh-CN" sz="2400" b="0" i="1" kern="0" smtClean="0">
                        <a:latin typeface="Cambria Math" panose="02040503050406030204" pitchFamily="18" charset="0"/>
                      </a:rPr>
                      <m:t>𝑠𝑜𝑓𝑡𝑚𝑎𝑥</m:t>
                    </m:r>
                    <m:r>
                      <a:rPr kumimoji="1" lang="en-US" altLang="zh-CN" sz="2400" b="0" i="1" kern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kumimoji="1" lang="zh-CN" altLang="en-US" sz="2400" b="0" i="1" kern="0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kumimoji="1" lang="en-US" altLang="zh-CN" sz="2400" b="0" i="0" kern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kumimoji="1" lang="en-US" altLang="zh-CN" sz="2400" b="1" i="0" kern="0" smtClean="0">
                        <a:latin typeface="Cambria Math" panose="02040503050406030204" pitchFamily="18" charset="0"/>
                      </a:rPr>
                      <m:t>𝐏𝐖𝟏</m:t>
                    </m:r>
                    <m:r>
                      <a:rPr kumimoji="1" lang="en-US" altLang="zh-CN" sz="2400" b="0" i="0" kern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kumimoji="1" lang="en-US" altLang="zh-CN" sz="2400" b="1" i="0" kern="0" smtClean="0">
                        <a:latin typeface="Cambria Math" panose="02040503050406030204" pitchFamily="18" charset="0"/>
                      </a:rPr>
                      <m:t>𝐖𝟐</m:t>
                    </m:r>
                    <m:r>
                      <a:rPr kumimoji="1" lang="en-US" altLang="zh-CN" sz="2400" b="0" i="1" kern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kumimoji="1" lang="en-US" altLang="zh-Han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ClrTx/>
                  <a:buNone/>
                </a:pPr>
                <a:endParaRPr kumimoji="1" lang="en-US" altLang="zh-Hans" sz="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>
                  <a:buClrTx/>
                </a:pPr>
                <a:r>
                  <a:rPr lang="en-US" altLang="zh-HK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Decoupling prediction and propagation. </a:t>
                </a:r>
              </a:p>
              <a:p>
                <a:pPr lvl="1">
                  <a:buClrTx/>
                </a:pPr>
                <a:r>
                  <a:rPr kumimoji="1"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Optimal training time </a:t>
                </a:r>
                <a14:m>
                  <m:oMath xmlns:m="http://schemas.openxmlformats.org/officeDocument/2006/math">
                    <m:r>
                      <a:rPr kumimoji="1" lang="en-US" altLang="zh-Han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kumimoji="1" lang="en-US" altLang="zh-Han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kumimoji="1" lang="en-US" altLang="zh-Han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𝐿𝑛</m:t>
                    </m:r>
                    <m:sSup>
                      <m:sSupPr>
                        <m:ctrlPr>
                          <a:rPr kumimoji="1" lang="en-US" altLang="zh-Han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Han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a:rPr kumimoji="1" lang="en-US" altLang="zh-Han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kumimoji="1" lang="en-US" altLang="zh-Han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1" lang="zh-Hans" alt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1" lang="en-US" altLang="zh-Hans" sz="21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altLang="zh-CN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Content Placeholder 2">
                <a:extLst>
                  <a:ext uri="{FF2B5EF4-FFF2-40B4-BE49-F238E27FC236}">
                    <a16:creationId xmlns:a16="http://schemas.microsoft.com/office/drawing/2014/main" id="{75321988-921D-41F9-8810-1851C79B08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674279" y="9687441"/>
                <a:ext cx="9938428" cy="2366023"/>
              </a:xfrm>
              <a:prstGeom prst="rect">
                <a:avLst/>
              </a:prstGeom>
              <a:blipFill>
                <a:blip r:embed="rId17"/>
                <a:stretch>
                  <a:fillRect l="-245" t="-180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7E6E38A-F8B2-4E7B-9D0F-4BE218F26024}"/>
              </a:ext>
            </a:extLst>
          </p:cNvPr>
          <p:cNvSpPr txBox="1">
            <a:spLocks/>
          </p:cNvSpPr>
          <p:nvPr/>
        </p:nvSpPr>
        <p:spPr bwMode="auto">
          <a:xfrm>
            <a:off x="11678270" y="11852869"/>
            <a:ext cx="9130938" cy="1878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ClrTx/>
            </a:pPr>
            <a:r>
              <a:rPr kumimoji="1"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Precomputation</a:t>
            </a:r>
            <a:r>
              <a:rPr kumimoji="1" lang="en-US" altLang="zh-CN" sz="2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1">
              <a:buClrTx/>
            </a:pPr>
            <a:r>
              <a:rPr kumimoji="1"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Combining </a:t>
            </a:r>
            <a:r>
              <a:rPr kumimoji="1" lang="en-US" altLang="zh-CN" sz="2400" dirty="0">
                <a:solidFill>
                  <a:srgbClr val="375C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Monte Carlo propagation </a:t>
            </a:r>
            <a:r>
              <a:rPr kumimoji="1"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from training nodes and </a:t>
            </a:r>
            <a:r>
              <a:rPr kumimoji="1" lang="en-US" altLang="zh-CN" sz="2400" dirty="0">
                <a:solidFill>
                  <a:srgbClr val="007C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 push propagation </a:t>
            </a:r>
            <a:r>
              <a:rPr kumimoji="1"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from feature vectors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2">
                <a:extLst>
                  <a:ext uri="{FF2B5EF4-FFF2-40B4-BE49-F238E27FC236}">
                    <a16:creationId xmlns:a16="http://schemas.microsoft.com/office/drawing/2014/main" id="{5D4D033F-35CE-42CA-83EC-CFFAA051E3C1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2142327" y="17404583"/>
                <a:ext cx="9130938" cy="15008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69925" indent="-3254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60000"/>
                  <a:buFont typeface="Wingdings" pitchFamily="2" charset="2"/>
                  <a:buChar char="q"/>
                  <a:defRPr sz="2600">
                    <a:solidFill>
                      <a:schemeClr val="tx1"/>
                    </a:solidFill>
                    <a:latin typeface="+mn-lt"/>
                    <a:ea typeface="+mn-ea"/>
                  </a:defRPr>
                </a:lvl2pPr>
                <a:lvl3pPr marL="1022350" indent="-3508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2200">
                    <a:solidFill>
                      <a:schemeClr val="tx1"/>
                    </a:solidFill>
                    <a:latin typeface="+mn-lt"/>
                    <a:ea typeface="+mn-ea"/>
                  </a:defRPr>
                </a:lvl3pPr>
                <a:lvl4pPr marL="1339850" indent="-31591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itchFamily="2" charset="2"/>
                  <a:buChar char="q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4pPr>
                <a:lvl5pPr marL="1681163" indent="-339725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5pPr>
                <a:lvl6pPr marL="21383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6pPr>
                <a:lvl7pPr marL="25955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7pPr>
                <a:lvl8pPr marL="30527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8pPr>
                <a:lvl9pPr marL="35099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9pPr>
              </a:lstStyle>
              <a:p>
                <a:pPr>
                  <a:buClrTx/>
                </a:pPr>
                <a:r>
                  <a:rPr kumimoji="1"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Estimating formula:</a:t>
                </a:r>
              </a:p>
              <a:p>
                <a:pPr marL="0" indent="0">
                  <a:buClr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zh-CN" sz="2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̂"/>
                              <m:ctrlPr>
                                <a:rPr kumimoji="1" lang="zh-CN" altLang="en-US" sz="26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kumimoji="1" lang="en-US" altLang="zh-CN" sz="2600" b="1" i="0" smtClean="0">
                                  <a:latin typeface="Cambria Math" panose="02040503050406030204" pitchFamily="18" charset="0"/>
                                </a:rPr>
                                <m:t>𝐓</m:t>
                              </m:r>
                            </m:e>
                          </m:acc>
                        </m:e>
                        <m:sup>
                          <m:r>
                            <a:rPr kumimoji="1" lang="en-US" altLang="zh-CN" sz="2600" b="0" i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kumimoji="1" lang="en-US" altLang="zh-CN" sz="260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  <m:r>
                            <a:rPr kumimoji="1" lang="en-US" altLang="zh-CN" sz="2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kumimoji="1" lang="en-US" altLang="zh-CN" sz="26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kumimoji="1" lang="en-US" altLang="zh-CN" sz="2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sz="2600" b="1" i="0" smtClean="0">
                              <a:latin typeface="Cambria Math" panose="02040503050406030204" pitchFamily="18" charset="0"/>
                            </a:rPr>
                            <m:t>𝐃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kumimoji="1" lang="en-US" altLang="zh-CN" sz="2600" b="0" i="0" smtClean="0">
                              <a:latin typeface="Cambria Math" panose="02040503050406030204" pitchFamily="18" charset="0"/>
                            </a:rPr>
                            <m:t>r</m:t>
                          </m:r>
                        </m:sup>
                      </m:sSup>
                      <m:r>
                        <a:rPr kumimoji="1" lang="en-US" altLang="zh-CN" sz="2600" b="0" i="0" smtClean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kumimoji="1" lang="en-US" altLang="zh-CN" sz="2600" b="1" i="1" smtClean="0">
                              <a:solidFill>
                                <a:srgbClr val="007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zh-CN" sz="2600" b="1" i="0" smtClean="0">
                              <a:solidFill>
                                <a:srgbClr val="007F00"/>
                              </a:solidFill>
                              <a:latin typeface="Cambria Math" panose="02040503050406030204" pitchFamily="18" charset="0"/>
                            </a:rPr>
                            <m:t>𝐐</m:t>
                          </m:r>
                        </m:e>
                        <m:sup>
                          <m:r>
                            <a:rPr kumimoji="1" lang="en-US" altLang="zh-CN" sz="2600" b="1" i="0" smtClean="0">
                              <a:solidFill>
                                <a:srgbClr val="007F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kumimoji="1" lang="en-US" altLang="zh-CN" sz="2600" b="1" i="0">
                              <a:solidFill>
                                <a:srgbClr val="007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  <m:r>
                            <a:rPr kumimoji="1" lang="en-US" altLang="zh-CN" sz="2600" b="1" i="0" smtClean="0">
                              <a:solidFill>
                                <a:srgbClr val="007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kumimoji="1" lang="en-US" altLang="zh-CN" sz="2600" b="0" i="0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kumimoji="1" lang="en-US" altLang="zh-CN" sz="26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kumimoji="1" lang="en-US" altLang="zh-CN" sz="2600" b="0" i="0" smtClean="0"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kumimoji="1" lang="en-US" altLang="zh-CN" sz="2600" b="0" i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kumimoji="1" lang="en-US" altLang="zh-CN" sz="2600" b="0" i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kumimoji="1" lang="en-US" altLang="zh-CN" sz="260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ℓ</m:t>
                          </m:r>
                          <m:r>
                            <a:rPr kumimoji="1" lang="en-US" altLang="zh-CN" sz="2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kumimoji="1" lang="en-US" altLang="zh-CN" sz="2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sSup>
                            <m:sSupPr>
                              <m:ctrlPr>
                                <a:rPr kumimoji="1" lang="en-US" altLang="zh-CN" sz="2600" b="1" i="1" smtClean="0">
                                  <a:solidFill>
                                    <a:srgbClr val="395D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sz="2600" b="1" i="0" smtClean="0">
                                  <a:solidFill>
                                    <a:srgbClr val="395DFF"/>
                                  </a:solidFill>
                                  <a:latin typeface="Cambria Math" panose="02040503050406030204" pitchFamily="18" charset="0"/>
                                </a:rPr>
                                <m:t>𝐒</m:t>
                              </m:r>
                            </m:e>
                            <m:sup>
                              <m:d>
                                <m:dPr>
                                  <m:ctrlPr>
                                    <a:rPr kumimoji="1" lang="en-US" altLang="zh-CN" sz="2600" b="1" i="1" smtClean="0">
                                      <a:solidFill>
                                        <a:srgbClr val="395D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CN" sz="2600" b="1" i="0">
                                      <a:solidFill>
                                        <a:srgbClr val="395D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ℓ</m:t>
                                  </m:r>
                                  <m:r>
                                    <a:rPr kumimoji="1" lang="en-US" altLang="zh-CN" sz="2600" b="1" i="0" smtClean="0">
                                      <a:solidFill>
                                        <a:srgbClr val="395D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kumimoji="1" lang="en-US" altLang="zh-CN" sz="2600" b="1" i="0" smtClean="0">
                                      <a:solidFill>
                                        <a:srgbClr val="395DFF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𝐭</m:t>
                                  </m:r>
                                </m:e>
                              </m:d>
                            </m:sup>
                          </m:sSup>
                          <m:sSup>
                            <m:sSupPr>
                              <m:ctrlPr>
                                <a:rPr kumimoji="1" lang="en-US" altLang="zh-CN" sz="2600" b="1" i="1" smtClean="0">
                                  <a:solidFill>
                                    <a:srgbClr val="007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zh-CN" sz="2600" b="1" i="0" smtClean="0">
                                  <a:solidFill>
                                    <a:srgbClr val="007F00"/>
                                  </a:solidFill>
                                  <a:latin typeface="Cambria Math" panose="02040503050406030204" pitchFamily="18" charset="0"/>
                                </a:rPr>
                                <m:t>𝐑</m:t>
                              </m:r>
                            </m:e>
                            <m:sup>
                              <m:d>
                                <m:dPr>
                                  <m:ctrlPr>
                                    <a:rPr kumimoji="1" lang="en-US" altLang="zh-CN" sz="2600" b="1" i="1" smtClean="0">
                                      <a:solidFill>
                                        <a:srgbClr val="007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zh-CN" sz="2600" b="1" i="0" smtClean="0">
                                      <a:solidFill>
                                        <a:srgbClr val="007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𝐭</m:t>
                                  </m:r>
                                </m:e>
                              </m:d>
                            </m:sup>
                          </m:sSup>
                        </m:e>
                      </m:nary>
                      <m:r>
                        <a:rPr kumimoji="1" lang="en-US" altLang="zh-CN" sz="2600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en-US" altLang="zh-CN" sz="26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Content Placeholder 2">
                <a:extLst>
                  <a:ext uri="{FF2B5EF4-FFF2-40B4-BE49-F238E27FC236}">
                    <a16:creationId xmlns:a16="http://schemas.microsoft.com/office/drawing/2014/main" id="{5D4D033F-35CE-42CA-83EC-CFFAA051E3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142327" y="17404583"/>
                <a:ext cx="9130938" cy="1500870"/>
              </a:xfrm>
              <a:prstGeom prst="rect">
                <a:avLst/>
              </a:prstGeom>
              <a:blipFill>
                <a:blip r:embed="rId19"/>
                <a:stretch>
                  <a:fillRect l="-267" t="-2846" b="-284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ontent Placeholder 2">
                <a:extLst>
                  <a:ext uri="{FF2B5EF4-FFF2-40B4-BE49-F238E27FC236}">
                    <a16:creationId xmlns:a16="http://schemas.microsoft.com/office/drawing/2014/main" id="{D48023D8-C24F-4559-A63D-AC92FD2AA383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1762645" y="18929516"/>
                <a:ext cx="9938428" cy="21450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69925" indent="-3254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60000"/>
                  <a:buFont typeface="Wingdings" pitchFamily="2" charset="2"/>
                  <a:buChar char="q"/>
                  <a:defRPr sz="2600">
                    <a:solidFill>
                      <a:schemeClr val="tx1"/>
                    </a:solidFill>
                    <a:latin typeface="+mn-lt"/>
                    <a:ea typeface="+mn-ea"/>
                  </a:defRPr>
                </a:lvl2pPr>
                <a:lvl3pPr marL="1022350" indent="-350838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5000"/>
                  <a:buFont typeface="Wingdings" pitchFamily="2" charset="2"/>
                  <a:buChar char="n"/>
                  <a:defRPr sz="2200">
                    <a:solidFill>
                      <a:schemeClr val="tx1"/>
                    </a:solidFill>
                    <a:latin typeface="+mn-lt"/>
                    <a:ea typeface="+mn-ea"/>
                  </a:defRPr>
                </a:lvl3pPr>
                <a:lvl4pPr marL="1339850" indent="-31591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70000"/>
                  <a:buFont typeface="Wingdings" pitchFamily="2" charset="2"/>
                  <a:buChar char="q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4pPr>
                <a:lvl5pPr marL="1681163" indent="-339725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5pPr>
                <a:lvl6pPr marL="21383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6pPr>
                <a:lvl7pPr marL="25955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7pPr>
                <a:lvl8pPr marL="30527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8pPr>
                <a:lvl9pPr marL="3509963" indent="-339725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+mn-lt"/>
                    <a:ea typeface="+mn-ea"/>
                  </a:defRPr>
                </a:lvl9pPr>
              </a:lstStyle>
              <a:p>
                <a:pPr marL="0" indent="0">
                  <a:buClrTx/>
                  <a:buNone/>
                </a:pPr>
                <a:endParaRPr kumimoji="1" lang="en-US" altLang="zh-Han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>
                  <a:buClrTx/>
                </a:pP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̂"/>
                            <m:ctrlPr>
                              <a:rPr kumimoji="1" lang="zh-CN" altLang="en-US" sz="24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1" lang="en-US" altLang="zh-CN" sz="2400" b="1" i="0" smtClean="0">
                                <a:latin typeface="Cambria Math" panose="02040503050406030204" pitchFamily="18" charset="0"/>
                              </a:rPr>
                              <m:t>𝐓</m:t>
                            </m:r>
                          </m:e>
                        </m:acc>
                      </m:e>
                      <m:sup>
                        <m:r>
                          <a:rPr kumimoji="1" lang="en-US" altLang="zh-CN" sz="2400" b="0" i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kumimoji="1" lang="en-US" altLang="zh-CN" sz="24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ℓ</m:t>
                        </m:r>
                        <m:r>
                          <a:rPr kumimoji="1" lang="en-US" altLang="zh-CN" sz="2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kumimoji="1" lang="en-US" altLang="zh-C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is an </a:t>
                </a:r>
                <a:r>
                  <a:rPr lang="en-US" altLang="zh-CN" sz="24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unbiased</a:t>
                </a:r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estimator for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1" lang="en-US" altLang="zh-CN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1" lang="en-US" altLang="zh-CN" sz="2400">
                            <a:latin typeface="Cambria Math" panose="02040503050406030204" pitchFamily="18" charset="0"/>
                          </a:rPr>
                          <m:t>𝐓</m:t>
                        </m:r>
                      </m:e>
                      <m:sup>
                        <m:r>
                          <a:rPr kumimoji="1" lang="en-US" altLang="zh-CN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brk m:alnAt="23"/>
                          </m:rPr>
                          <a:rPr kumimoji="1" lang="zh-CN" altLang="en-US" sz="2400" i="1">
                            <a:latin typeface="Cambria Math" panose="02040503050406030204" pitchFamily="18" charset="0"/>
                          </a:rPr>
                          <m:t>𝓁</m:t>
                        </m:r>
                        <m:r>
                          <a:rPr kumimoji="1" lang="en-US" altLang="zh-CN" sz="24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altLang="zh-CN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>
                  <a:buClrTx/>
                </a:pPr>
                <a:r>
                  <a:rPr lang="en-US" altLang="zh-CN" sz="2400" dirty="0">
                    <a:latin typeface="Arial" panose="020B0604020202020204" pitchFamily="34" charset="0"/>
                    <a:ea typeface="STKaiti" charset="-122"/>
                    <a:cs typeface="Arial" panose="020B0604020202020204" pitchFamily="34" charset="0"/>
                  </a:rPr>
                  <a:t>Sublinear running time: </a:t>
                </a:r>
                <a14:m>
                  <m:oMath xmlns:m="http://schemas.openxmlformats.org/officeDocument/2006/math">
                    <m:r>
                      <a:rPr lang="en-US" altLang="zh-CN" sz="24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STKaiti" charset="-122"/>
                        <a:cs typeface="STKaiti" charset="-122"/>
                      </a:rPr>
                      <m:t>𝑂</m:t>
                    </m:r>
                    <m:r>
                      <a:rPr lang="en-US" altLang="zh-CN" sz="24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STKaiti" charset="-122"/>
                        <a:cs typeface="STKaiti" charset="-122"/>
                      </a:rPr>
                      <m:t>(</m:t>
                    </m:r>
                    <m:r>
                      <a:rPr kumimoji="1" lang="en-US" altLang="zh-CN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𝐿𝑛</m:t>
                    </m:r>
                    <m:r>
                      <a:rPr lang="en-US" altLang="zh-CN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STKaiti" charset="-122"/>
                        <a:cs typeface="STKaiti" charset="-122"/>
                      </a:rPr>
                      <m:t>𝐹</m:t>
                    </m:r>
                    <m:r>
                      <a:rPr lang="en-US" altLang="zh-CN" sz="24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STKaiti" charset="-122"/>
                        <a:cs typeface="STKaiti" charset="-122"/>
                      </a:rPr>
                      <m:t>+</m:t>
                    </m:r>
                    <m:r>
                      <a:rPr lang="en-US" altLang="zh-CN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STKaiti" charset="-122"/>
                        <a:cs typeface="STKaiti" charset="-122"/>
                      </a:rPr>
                      <m:t>𝐿</m:t>
                    </m:r>
                    <m:f>
                      <m:fPr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STKaiti" charset="-122"/>
                            <a:cs typeface="STKaiti" charset="-122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STKaiti" charset="-122"/>
                                <a:cs typeface="STKaiti" charset="-122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sty m:val="p"/>
                              </m:rPr>
                              <a:rPr lang="en-US" altLang="zh-CN" sz="240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STKaiti" charset="-122"/>
                                <a:cs typeface="STKaiti" charset="-122"/>
                              </a:rPr>
                              <m:t>m</m:t>
                            </m:r>
                            <m:r>
                              <a:rPr lang="en-US" altLang="zh-CN" sz="240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STKaiti" charset="-122"/>
                                <a:cs typeface="STKaiti" charset="-122"/>
                              </a:rPr>
                              <m:t>𝑙𝑜𝑔𝑛</m:t>
                            </m:r>
                          </m:e>
                        </m:rad>
                      </m:num>
                      <m:den>
                        <m:r>
                          <a:rPr lang="zh-CN" altLang="en-US" sz="24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STKaiti" charset="-122"/>
                            <a:cs typeface="STKaiti" charset="-122"/>
                          </a:rPr>
                          <m:t>𝜀</m:t>
                        </m:r>
                      </m:den>
                    </m:f>
                    <m:r>
                      <a:rPr lang="en-US" altLang="zh-CN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STKaiti" charset="-122"/>
                        <a:cs typeface="STKaiti" charset="-122"/>
                      </a:rPr>
                      <m:t>𝐹</m:t>
                    </m:r>
                    <m:r>
                      <a:rPr lang="en-US" altLang="zh-CN" sz="24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STKaiti" charset="-122"/>
                        <a:cs typeface="STKaiti" charset="-122"/>
                      </a:rPr>
                      <m:t>)</m:t>
                    </m:r>
                  </m:oMath>
                </a14:m>
                <a:endParaRPr lang="en-US" altLang="zh-CN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lvl="1">
                  <a:buClrTx/>
                </a:pPr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Avoid to store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CN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kumimoji="1" lang="en-US" altLang="zh-CN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kumimoji="1" lang="en-US" altLang="zh-CN" sz="2400" b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kumimoji="1" lang="en-US" altLang="zh-CN" sz="24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e>
                          <m:sup>
                            <m:r>
                              <a:rPr kumimoji="1" lang="en-US" altLang="zh-CN" sz="24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kumimoji="1" lang="en-US" altLang="zh-CN" sz="2400" b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kumimoji="1" lang="en-US" altLang="zh-CN" sz="24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kumimoji="1" lang="en-US" altLang="zh-CN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sSup>
                          <m:sSupPr>
                            <m:ctrlPr>
                              <a:rPr kumimoji="1" lang="en-US" altLang="zh-CN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kumimoji="1" lang="en-US" altLang="zh-CN" sz="24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e>
                          <m:sup>
                            <m:r>
                              <a:rPr kumimoji="1" lang="en-US" altLang="zh-CN" sz="2400" b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kumimoji="1" lang="en-US" altLang="zh-CN" sz="24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p>
                        </m:sSup>
                        <m:r>
                          <a:rPr kumimoji="1" lang="en-US" altLang="zh-CN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kumimoji="1" lang="en-US" altLang="zh-CN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kumimoji="1" lang="en-US" altLang="zh-CN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kumimoji="1" lang="en-US" altLang="zh-CN" sz="24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zh-CN" altLang="en-US" sz="24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matrix</a:t>
                </a:r>
              </a:p>
              <a:p>
                <a:pPr lvl="1">
                  <a:buClrTx/>
                </a:pPr>
                <a:r>
                  <a:rPr lang="en-US" altLang="zh-CN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Parallelizable</a:t>
                </a:r>
              </a:p>
              <a:p>
                <a:pPr lvl="1">
                  <a:buClrTx/>
                </a:pPr>
                <a:endParaRPr lang="en-US" altLang="zh-CN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Content Placeholder 2">
                <a:extLst>
                  <a:ext uri="{FF2B5EF4-FFF2-40B4-BE49-F238E27FC236}">
                    <a16:creationId xmlns:a16="http://schemas.microsoft.com/office/drawing/2014/main" id="{D48023D8-C24F-4559-A63D-AC92FD2AA3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762645" y="18929516"/>
                <a:ext cx="9938428" cy="2145030"/>
              </a:xfrm>
              <a:prstGeom prst="rect">
                <a:avLst/>
              </a:prstGeom>
              <a:blipFill>
                <a:blip r:embed="rId20"/>
                <a:stretch>
                  <a:fillRect b="-1505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299C466-B9F4-48A4-9FAB-757338547AF0}"/>
              </a:ext>
            </a:extLst>
          </p:cNvPr>
          <p:cNvSpPr txBox="1">
            <a:spLocks/>
          </p:cNvSpPr>
          <p:nvPr/>
        </p:nvSpPr>
        <p:spPr bwMode="auto">
          <a:xfrm>
            <a:off x="27261663" y="4469004"/>
            <a:ext cx="5379080" cy="846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ClrTx/>
            </a:pPr>
            <a:r>
              <a:rPr kumimoji="1"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Transductive learning on small graphs</a:t>
            </a:r>
            <a:endParaRPr kumimoji="1" lang="en-US" altLang="zh-CN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710AC21-0CB9-4078-A1BC-89FB596B5E49}"/>
              </a:ext>
            </a:extLst>
          </p:cNvPr>
          <p:cNvSpPr txBox="1">
            <a:spLocks/>
          </p:cNvSpPr>
          <p:nvPr/>
        </p:nvSpPr>
        <p:spPr bwMode="auto">
          <a:xfrm>
            <a:off x="22649525" y="18000782"/>
            <a:ext cx="9263840" cy="1500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ClrTx/>
            </a:pPr>
            <a:r>
              <a:rPr kumimoji="1"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Transductive semi-supervised learning on billion-scale graph</a:t>
            </a:r>
          </a:p>
          <a:p>
            <a:pPr lvl="1">
              <a:buClrTx/>
            </a:pPr>
            <a:r>
              <a:rPr kumimoji="1"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Deliver superior performance with half an hour on a single machine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2C09B39D-27F7-4EAC-AF6B-2E555A031C0B}"/>
              </a:ext>
            </a:extLst>
          </p:cNvPr>
          <p:cNvSpPr txBox="1">
            <a:spLocks/>
          </p:cNvSpPr>
          <p:nvPr/>
        </p:nvSpPr>
        <p:spPr bwMode="auto">
          <a:xfrm>
            <a:off x="22510764" y="8794387"/>
            <a:ext cx="9263840" cy="2366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ClrTx/>
            </a:pPr>
            <a:r>
              <a:rPr kumimoji="1"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Inductive learning on medium to large graphs</a:t>
            </a:r>
          </a:p>
          <a:p>
            <a:pPr lvl="1">
              <a:buClrTx/>
            </a:pPr>
            <a:r>
              <a:rPr kumimoji="1"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Achieve comparable performance</a:t>
            </a:r>
          </a:p>
          <a:p>
            <a:pPr lvl="1">
              <a:buClrTx/>
            </a:pPr>
            <a:r>
              <a:rPr kumimoji="1"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5-10x less running time</a:t>
            </a:r>
          </a:p>
        </p:txBody>
      </p:sp>
      <p:pic>
        <p:nvPicPr>
          <p:cNvPr id="75" name="图片 74">
            <a:extLst>
              <a:ext uri="{FF2B5EF4-FFF2-40B4-BE49-F238E27FC236}">
                <a16:creationId xmlns:a16="http://schemas.microsoft.com/office/drawing/2014/main" id="{4BE5A689-1C95-4356-8024-589CBA607A98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22289658" y="6485422"/>
            <a:ext cx="4889795" cy="2206899"/>
          </a:xfrm>
          <a:prstGeom prst="rect">
            <a:avLst/>
          </a:prstGeom>
        </p:spPr>
      </p:pic>
      <p:sp>
        <p:nvSpPr>
          <p:cNvPr id="77" name="Content Placeholder 2">
            <a:extLst>
              <a:ext uri="{FF2B5EF4-FFF2-40B4-BE49-F238E27FC236}">
                <a16:creationId xmlns:a16="http://schemas.microsoft.com/office/drawing/2014/main" id="{4EAF06E9-455E-476C-9432-89B7C101F93C}"/>
              </a:ext>
            </a:extLst>
          </p:cNvPr>
          <p:cNvSpPr txBox="1">
            <a:spLocks/>
          </p:cNvSpPr>
          <p:nvPr/>
        </p:nvSpPr>
        <p:spPr bwMode="auto">
          <a:xfrm>
            <a:off x="22510764" y="4328333"/>
            <a:ext cx="5889380" cy="316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ea typeface="+mn-ea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ClrTx/>
            </a:pPr>
            <a:r>
              <a:rPr kumimoji="1"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Baselines and datasets</a:t>
            </a:r>
          </a:p>
          <a:p>
            <a:pPr lvl="1">
              <a:buClrTx/>
            </a:pPr>
            <a:r>
              <a:rPr kumimoji="1"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GCN</a:t>
            </a:r>
            <a:r>
              <a:rPr kumimoji="1"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kumimoji="1"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GAT</a:t>
            </a:r>
            <a:r>
              <a:rPr kumimoji="1"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kumimoji="1"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GDC</a:t>
            </a:r>
            <a:r>
              <a:rPr kumimoji="1"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kumimoji="1"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APPNP</a:t>
            </a:r>
          </a:p>
          <a:p>
            <a:pPr lvl="1">
              <a:buClrTx/>
            </a:pPr>
            <a:r>
              <a:rPr kumimoji="1"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Linear: SGC</a:t>
            </a:r>
            <a:r>
              <a:rPr kumimoji="1"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、</a:t>
            </a:r>
            <a:r>
              <a:rPr kumimoji="1"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PPRGo</a:t>
            </a:r>
          </a:p>
          <a:p>
            <a:pPr lvl="1">
              <a:buClrTx/>
            </a:pPr>
            <a:r>
              <a:rPr kumimoji="1"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Layer sampling: LADIES</a:t>
            </a:r>
          </a:p>
          <a:p>
            <a:pPr lvl="1">
              <a:buClrTx/>
            </a:pPr>
            <a:r>
              <a:rPr kumimoji="1"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Graph sampling: GraphSAINT</a:t>
            </a:r>
          </a:p>
        </p:txBody>
      </p:sp>
      <p:sp>
        <p:nvSpPr>
          <p:cNvPr id="79" name="文本框 78">
            <a:extLst>
              <a:ext uri="{FF2B5EF4-FFF2-40B4-BE49-F238E27FC236}">
                <a16:creationId xmlns:a16="http://schemas.microsoft.com/office/drawing/2014/main" id="{73B46D14-404B-42F9-8C6C-6A545624CF42}"/>
              </a:ext>
            </a:extLst>
          </p:cNvPr>
          <p:cNvSpPr txBox="1"/>
          <p:nvPr/>
        </p:nvSpPr>
        <p:spPr>
          <a:xfrm>
            <a:off x="24757629" y="14564583"/>
            <a:ext cx="5118001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>
              <a:buClrTx/>
            </a:pPr>
            <a:r>
              <a:rPr kumimoji="1"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Totally running time and performance </a:t>
            </a:r>
          </a:p>
        </p:txBody>
      </p:sp>
      <p:sp>
        <p:nvSpPr>
          <p:cNvPr id="81" name="文本框 80">
            <a:extLst>
              <a:ext uri="{FF2B5EF4-FFF2-40B4-BE49-F238E27FC236}">
                <a16:creationId xmlns:a16="http://schemas.microsoft.com/office/drawing/2014/main" id="{BF088643-0868-438D-ABCC-3A80EE46B2E7}"/>
              </a:ext>
            </a:extLst>
          </p:cNvPr>
          <p:cNvSpPr txBox="1"/>
          <p:nvPr/>
        </p:nvSpPr>
        <p:spPr>
          <a:xfrm>
            <a:off x="25841143" y="17417212"/>
            <a:ext cx="5118001" cy="400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>
              <a:buClrTx/>
            </a:pPr>
            <a:r>
              <a:rPr kumimoji="1"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Convergence curves </a:t>
            </a:r>
          </a:p>
        </p:txBody>
      </p:sp>
      <p:pic>
        <p:nvPicPr>
          <p:cNvPr id="27" name="图片 26">
            <a:extLst>
              <a:ext uri="{FF2B5EF4-FFF2-40B4-BE49-F238E27FC236}">
                <a16:creationId xmlns:a16="http://schemas.microsoft.com/office/drawing/2014/main" id="{AE66E4A6-4A55-4B86-B00E-3245887D14F1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1908703" y="3590113"/>
            <a:ext cx="9029701" cy="5928283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32653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32653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32653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32653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2476</TotalTime>
  <Words>332</Words>
  <Application>Microsoft Office PowerPoint</Application>
  <PresentationFormat>自定义</PresentationFormat>
  <Paragraphs>53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58</cp:revision>
  <dcterms:modified xsi:type="dcterms:W3CDTF">2020-11-06T11:54:30Z</dcterms:modified>
</cp:coreProperties>
</file>