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19" r:id="rId2"/>
    <p:sldId id="862" r:id="rId3"/>
    <p:sldId id="922" r:id="rId4"/>
    <p:sldId id="921" r:id="rId5"/>
    <p:sldId id="925" r:id="rId6"/>
    <p:sldId id="919" r:id="rId7"/>
    <p:sldId id="923" r:id="rId8"/>
    <p:sldId id="926" r:id="rId9"/>
    <p:sldId id="920" r:id="rId10"/>
    <p:sldId id="929" r:id="rId11"/>
    <p:sldId id="928" r:id="rId12"/>
    <p:sldId id="930" r:id="rId13"/>
    <p:sldId id="932" r:id="rId14"/>
    <p:sldId id="931" r:id="rId15"/>
    <p:sldId id="688" r:id="rId16"/>
    <p:sldId id="888" r:id="rId17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wei Wei" initials="ZW" lastIdx="25" clrIdx="0"/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CC"/>
    <a:srgbClr val="B5B9BB"/>
    <a:srgbClr val="A5B4CB"/>
    <a:srgbClr val="0070C0"/>
    <a:srgbClr val="95BBDB"/>
    <a:srgbClr val="99CCFF"/>
    <a:srgbClr val="941100"/>
    <a:srgbClr val="FF6600"/>
    <a:srgbClr val="E2E3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89575" autoAdjust="0"/>
  </p:normalViewPr>
  <p:slideViewPr>
    <p:cSldViewPr>
      <p:cViewPr varScale="1">
        <p:scale>
          <a:sx n="102" d="100"/>
          <a:sy n="102" d="100"/>
        </p:scale>
        <p:origin x="19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BCCD8B8-93F4-4C70-A383-43DCA0CB6DC4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FD9F2D-5939-4EC6-AE7A-6788CECCF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03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94B953B-845D-4DE8-A66D-661AF37D9AFC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DE6574-9F1F-4C27-A420-92E929B10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9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47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98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266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04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12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70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43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0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45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7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58473" y="2996952"/>
            <a:ext cx="6019800" cy="1656184"/>
          </a:xfrm>
        </p:spPr>
        <p:txBody>
          <a:bodyPr/>
          <a:lstStyle>
            <a:lvl1pPr algn="ctr">
              <a:defRPr sz="3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50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14313" y="115888"/>
            <a:ext cx="8572500" cy="64563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37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14" y="115888"/>
            <a:ext cx="7358114" cy="112871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60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121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5216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43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40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796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75" y="115888"/>
            <a:ext cx="7215188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4313" y="1412875"/>
            <a:ext cx="4210050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763" y="1412875"/>
            <a:ext cx="4210050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14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284163"/>
            <a:ext cx="7215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3" y="1539875"/>
            <a:ext cx="85725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532813" y="6546850"/>
            <a:ext cx="7620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519FEAF4-E7F3-47F3-9FA8-92F000B03308}" type="slidenum">
              <a:rPr lang="en-US" altLang="zh-CN" sz="1600" b="0" smtClean="0">
                <a:solidFill>
                  <a:schemeClr val="bg2"/>
                </a:solidFill>
                <a:latin typeface="Arial Black" panose="020B0A04020102020204" pitchFamily="34" charset="0"/>
              </a:rPr>
              <a:pPr algn="ctr" eaLnBrk="1" hangingPunct="1">
                <a:defRPr/>
              </a:pPr>
              <a:t>‹#›</a:t>
            </a:fld>
            <a:endParaRPr lang="en-US" altLang="zh-CN" sz="1600" b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0193" y="980728"/>
            <a:ext cx="7720279" cy="45719"/>
          </a:xfrm>
          <a:prstGeom prst="rect">
            <a:avLst/>
          </a:prstGeom>
          <a:solidFill>
            <a:srgbClr val="02367B"/>
          </a:solidFill>
          <a:ln>
            <a:solidFill>
              <a:sysClr val="windowText" lastClr="000000">
                <a:lumMod val="95000"/>
                <a:lumOff val="5000"/>
              </a:sys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036" name="Picture 12" descr="http://upload.univs.cn/2012/1012/1350027363463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4" y="312900"/>
            <a:ext cx="688480" cy="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08" r:id="rId2"/>
    <p:sldLayoutId id="2147488309" r:id="rId3"/>
    <p:sldLayoutId id="2147488310" r:id="rId4"/>
    <p:sldLayoutId id="2147488311" r:id="rId5"/>
    <p:sldLayoutId id="2147488312" r:id="rId6"/>
    <p:sldLayoutId id="2147488313" r:id="rId7"/>
    <p:sldLayoutId id="2147488314" r:id="rId8"/>
    <p:sldLayoutId id="2147488315" r:id="rId9"/>
    <p:sldLayoutId id="214748831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黑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2407B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D94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黑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黑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黑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黑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B35A8C-5C2F-1B47-91E2-71C8D6DA8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992888" cy="2232248"/>
          </a:xfrm>
        </p:spPr>
        <p:txBody>
          <a:bodyPr/>
          <a:lstStyle/>
          <a:p>
            <a:pPr algn="l"/>
            <a:br>
              <a:rPr lang="en-US" altLang="zh-CN" sz="4400" dirty="0">
                <a:latin typeface="+mj-lt"/>
              </a:rPr>
            </a:br>
            <a:r>
              <a:rPr lang="en-US" altLang="zh-CN" sz="4400" dirty="0">
                <a:latin typeface="+mj-lt"/>
              </a:rPr>
              <a:t>Scalable Graph Neural Networks via Bidirectional Propagation</a:t>
            </a:r>
            <a:br>
              <a:rPr lang="en-US" altLang="zh-CN" sz="4400" dirty="0">
                <a:latin typeface="+mj-lt"/>
              </a:rPr>
            </a:br>
            <a:endParaRPr lang="zh-CN" altLang="en-US" sz="4400" dirty="0">
              <a:latin typeface="+mj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8E7BBB-3479-504C-B637-C88DCAD25BD9}"/>
              </a:ext>
            </a:extLst>
          </p:cNvPr>
          <p:cNvSpPr txBox="1"/>
          <p:nvPr/>
        </p:nvSpPr>
        <p:spPr>
          <a:xfrm>
            <a:off x="179512" y="4766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+mj-lt"/>
              </a:rPr>
              <a:t>NeurIPS</a:t>
            </a:r>
            <a:r>
              <a:rPr lang="zh-Hans" altLang="en-US" sz="2800" dirty="0">
                <a:latin typeface="+mj-lt"/>
              </a:rPr>
              <a:t>  </a:t>
            </a:r>
            <a:r>
              <a:rPr lang="en-US" altLang="zh-Hans" sz="2800" dirty="0">
                <a:latin typeface="+mj-lt"/>
              </a:rPr>
              <a:t>2020</a:t>
            </a:r>
            <a:endParaRPr kumimoji="1" lang="zh-CN" altLang="en-US" sz="2800" dirty="0">
              <a:latin typeface="+mj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892035-D7A1-9146-8CA5-7916D9472BD4}"/>
              </a:ext>
            </a:extLst>
          </p:cNvPr>
          <p:cNvSpPr txBox="1"/>
          <p:nvPr/>
        </p:nvSpPr>
        <p:spPr>
          <a:xfrm>
            <a:off x="529844" y="4365104"/>
            <a:ext cx="8194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cs typeface="Times New Roman" panose="02020603050405020304" pitchFamily="18" charset="0"/>
              </a:rPr>
              <a:t>Ming Chen</a:t>
            </a:r>
            <a:r>
              <a:rPr lang="en-US" altLang="zh-Hans" sz="2000" b="0" dirty="0">
                <a:cs typeface="Times New Roman" panose="02020603050405020304" pitchFamily="18" charset="0"/>
              </a:rPr>
              <a:t>,</a:t>
            </a:r>
            <a:r>
              <a:rPr lang="zh-Hans" altLang="en-US" sz="2000" b="0" dirty="0">
                <a:cs typeface="Times New Roman" panose="02020603050405020304" pitchFamily="18" charset="0"/>
              </a:rPr>
              <a:t> </a:t>
            </a:r>
            <a:r>
              <a:rPr lang="en-US" altLang="zh-Hans" sz="2000" b="0" dirty="0" err="1">
                <a:cs typeface="Times New Roman" panose="02020603050405020304" pitchFamily="18" charset="0"/>
              </a:rPr>
              <a:t>Zhewei</a:t>
            </a:r>
            <a:r>
              <a:rPr lang="zh-Hans" altLang="en-US" sz="2000" b="0" dirty="0">
                <a:cs typeface="Times New Roman" panose="02020603050405020304" pitchFamily="18" charset="0"/>
              </a:rPr>
              <a:t> </a:t>
            </a:r>
            <a:r>
              <a:rPr lang="en-US" altLang="zh-Hans" sz="2000" b="0" dirty="0">
                <a:cs typeface="Times New Roman" panose="02020603050405020304" pitchFamily="18" charset="0"/>
              </a:rPr>
              <a:t>Wei, </a:t>
            </a:r>
          </a:p>
          <a:p>
            <a:r>
              <a:rPr lang="en-US" altLang="zh-Hans" sz="2000" b="0" dirty="0">
                <a:cs typeface="Times New Roman" panose="02020603050405020304" pitchFamily="18" charset="0"/>
              </a:rPr>
              <a:t>Bolin Ding, </a:t>
            </a:r>
            <a:r>
              <a:rPr lang="en-US" altLang="zh-Hans" sz="2000" b="0" dirty="0" err="1">
                <a:cs typeface="Times New Roman" panose="02020603050405020304" pitchFamily="18" charset="0"/>
              </a:rPr>
              <a:t>Yaliang</a:t>
            </a:r>
            <a:r>
              <a:rPr lang="en-US" altLang="zh-Hans" sz="2000" b="0" dirty="0">
                <a:cs typeface="Times New Roman" panose="02020603050405020304" pitchFamily="18" charset="0"/>
              </a:rPr>
              <a:t> Li, </a:t>
            </a:r>
          </a:p>
          <a:p>
            <a:r>
              <a:rPr lang="en-US" altLang="zh-Hans" sz="2000" b="0" dirty="0">
                <a:cs typeface="Times New Roman" panose="02020603050405020304" pitchFamily="18" charset="0"/>
              </a:rPr>
              <a:t>Ye Yuan, </a:t>
            </a:r>
            <a:r>
              <a:rPr lang="en-US" altLang="zh-Hans" sz="2000" b="0" dirty="0" err="1">
                <a:cs typeface="Times New Roman" panose="02020603050405020304" pitchFamily="18" charset="0"/>
              </a:rPr>
              <a:t>Xiaoyong</a:t>
            </a:r>
            <a:r>
              <a:rPr lang="en-US" altLang="zh-Hans" sz="2000" b="0" dirty="0">
                <a:cs typeface="Times New Roman" panose="02020603050405020304" pitchFamily="18" charset="0"/>
              </a:rPr>
              <a:t> Du, Ji-Rong Wen</a:t>
            </a:r>
            <a:endParaRPr kumimoji="1" lang="zh-CN" altLang="en-US" sz="2000" b="0" dirty="0"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80BBD7-BD4F-EB40-AF07-7BA14381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95" y="5529133"/>
            <a:ext cx="1151649" cy="1144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54DB90-C639-408B-92BB-C88B5473D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3" y="5593751"/>
            <a:ext cx="2197958" cy="10156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677E19-1E71-41D5-8419-226074AF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94" y="5517232"/>
            <a:ext cx="1151649" cy="11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5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8"/>
          <p:cNvSpPr/>
          <p:nvPr/>
        </p:nvSpPr>
        <p:spPr bwMode="auto">
          <a:xfrm flipH="1">
            <a:off x="2021465" y="370786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2698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8"/>
          <p:cNvSpPr/>
          <p:nvPr/>
        </p:nvSpPr>
        <p:spPr bwMode="auto">
          <a:xfrm flipH="1">
            <a:off x="2689855" y="430545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8"/>
          <p:cNvSpPr/>
          <p:nvPr/>
        </p:nvSpPr>
        <p:spPr bwMode="auto">
          <a:xfrm flipH="1">
            <a:off x="2612077" y="338577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8"/>
          <p:cNvSpPr/>
          <p:nvPr/>
        </p:nvSpPr>
        <p:spPr bwMode="auto">
          <a:xfrm flipH="1">
            <a:off x="3331929" y="466638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8"/>
          <p:cNvSpPr/>
          <p:nvPr/>
        </p:nvSpPr>
        <p:spPr bwMode="auto">
          <a:xfrm flipH="1">
            <a:off x="3331929" y="3876572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8"/>
          <p:cNvSpPr/>
          <p:nvPr/>
        </p:nvSpPr>
        <p:spPr bwMode="auto">
          <a:xfrm flipH="1">
            <a:off x="3331929" y="32467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8"/>
          <p:cNvSpPr/>
          <p:nvPr/>
        </p:nvSpPr>
        <p:spPr bwMode="auto">
          <a:xfrm flipH="1">
            <a:off x="3326838" y="2651084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14" name="直接箭头连接符 213"/>
          <p:cNvCxnSpPr>
            <a:stCxn id="193" idx="39"/>
            <a:endCxn id="195" idx="19"/>
          </p:cNvCxnSpPr>
          <p:nvPr/>
        </p:nvCxnSpPr>
        <p:spPr>
          <a:xfrm>
            <a:off x="2859220" y="4437330"/>
            <a:ext cx="474980" cy="29527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5" name="直接箭头连接符 214"/>
          <p:cNvCxnSpPr>
            <a:stCxn id="193" idx="2"/>
          </p:cNvCxnSpPr>
          <p:nvPr/>
        </p:nvCxnSpPr>
        <p:spPr>
          <a:xfrm flipV="1">
            <a:off x="2863188" y="4036518"/>
            <a:ext cx="496811" cy="323042"/>
          </a:xfrm>
          <a:prstGeom prst="straightConnector1">
            <a:avLst/>
          </a:prstGeom>
          <a:ln w="31750">
            <a:solidFill>
              <a:srgbClr val="0052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6" name="Freeform 18"/>
          <p:cNvSpPr/>
          <p:nvPr/>
        </p:nvSpPr>
        <p:spPr bwMode="auto">
          <a:xfrm>
            <a:off x="5971733" y="404114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8"/>
          <p:cNvSpPr/>
          <p:nvPr/>
        </p:nvSpPr>
        <p:spPr bwMode="auto">
          <a:xfrm>
            <a:off x="5713127" y="366474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18"/>
          <p:cNvSpPr/>
          <p:nvPr/>
        </p:nvSpPr>
        <p:spPr bwMode="auto">
          <a:xfrm>
            <a:off x="4920109" y="44717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8"/>
          <p:cNvSpPr/>
          <p:nvPr/>
        </p:nvSpPr>
        <p:spPr bwMode="auto">
          <a:xfrm>
            <a:off x="4985514" y="397912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18"/>
          <p:cNvSpPr/>
          <p:nvPr/>
        </p:nvSpPr>
        <p:spPr bwMode="auto">
          <a:xfrm>
            <a:off x="4904869" y="350209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18"/>
          <p:cNvSpPr/>
          <p:nvPr/>
        </p:nvSpPr>
        <p:spPr bwMode="auto">
          <a:xfrm>
            <a:off x="5870128" y="489317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8"/>
          <p:cNvSpPr/>
          <p:nvPr/>
        </p:nvSpPr>
        <p:spPr bwMode="auto">
          <a:xfrm>
            <a:off x="5850917" y="453582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18"/>
          <p:cNvSpPr/>
          <p:nvPr/>
        </p:nvSpPr>
        <p:spPr bwMode="auto">
          <a:xfrm>
            <a:off x="5341744" y="52026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18"/>
          <p:cNvSpPr/>
          <p:nvPr/>
        </p:nvSpPr>
        <p:spPr bwMode="auto">
          <a:xfrm>
            <a:off x="5711441" y="31888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8"/>
          <p:cNvSpPr/>
          <p:nvPr/>
        </p:nvSpPr>
        <p:spPr bwMode="auto">
          <a:xfrm>
            <a:off x="5878920" y="2796525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18"/>
          <p:cNvSpPr/>
          <p:nvPr/>
        </p:nvSpPr>
        <p:spPr bwMode="auto">
          <a:xfrm>
            <a:off x="4920167" y="30055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18"/>
          <p:cNvSpPr/>
          <p:nvPr/>
        </p:nvSpPr>
        <p:spPr bwMode="auto">
          <a:xfrm>
            <a:off x="5165277" y="239321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文本框 277"/>
          <p:cNvSpPr txBox="1"/>
          <p:nvPr/>
        </p:nvSpPr>
        <p:spPr>
          <a:xfrm>
            <a:off x="6503670" y="1867851"/>
            <a:ext cx="231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atin typeface="Candara" panose="020E0502030303020204" pitchFamily="34" charset="0"/>
                <a:ea typeface="微软雅黑" panose="020B0503020204020204" pitchFamily="34" charset="-122"/>
              </a:rPr>
              <a:t>feature vector</a:t>
            </a: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cxnSp>
        <p:nvCxnSpPr>
          <p:cNvPr id="7" name="直接箭头连接符 6"/>
          <p:cNvCxnSpPr>
            <a:cxnSpLocks/>
            <a:stCxn id="198" idx="41"/>
          </p:cNvCxnSpPr>
          <p:nvPr/>
        </p:nvCxnSpPr>
        <p:spPr>
          <a:xfrm>
            <a:off x="3510818" y="3353820"/>
            <a:ext cx="713545" cy="271036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cxnSpLocks/>
            <a:stCxn id="196" idx="1"/>
          </p:cNvCxnSpPr>
          <p:nvPr/>
        </p:nvCxnSpPr>
        <p:spPr>
          <a:xfrm flipV="1">
            <a:off x="3509707" y="3639443"/>
            <a:ext cx="681294" cy="30338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395DFF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</a:rPr>
                  <a:t>Monte Carlo 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b="0" dirty="0">
                  <a:solidFill>
                    <a:srgbClr val="395DFF"/>
                  </a:solidFill>
                  <a:latin typeface="Candara" panose="020E0502030303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blipFill>
                <a:blip r:embed="rId3"/>
                <a:stretch>
                  <a:fillRect l="-2279" t="-4587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688254" y="3468568"/>
            <a:ext cx="197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training node</a:t>
            </a:r>
            <a:endParaRPr lang="zh-CN" altLang="en-US" sz="1800" b="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/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[:,0]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F1CC5EF-4A17-4229-B947-15655E568A0B}"/>
              </a:ext>
            </a:extLst>
          </p:cNvPr>
          <p:cNvGraphicFramePr>
            <a:graphicFrameLocks noGrp="1"/>
          </p:cNvGraphicFramePr>
          <p:nvPr/>
        </p:nvGraphicFramePr>
        <p:xfrm>
          <a:off x="6761422" y="2393217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2E6E7B28-45E3-4BDB-A545-A13BEDD645A4}"/>
              </a:ext>
            </a:extLst>
          </p:cNvPr>
          <p:cNvGraphicFramePr>
            <a:graphicFrameLocks noGrp="1"/>
          </p:cNvGraphicFramePr>
          <p:nvPr/>
        </p:nvGraphicFramePr>
        <p:xfrm>
          <a:off x="8308523" y="2399568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4B82D841-494B-45B5-9680-217F7EBDF847}"/>
              </a:ext>
            </a:extLst>
          </p:cNvPr>
          <p:cNvSpPr txBox="1"/>
          <p:nvPr/>
        </p:nvSpPr>
        <p:spPr>
          <a:xfrm>
            <a:off x="7578825" y="529543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/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[:,−1]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974BDD3D-23B8-4C7B-B73C-06505ACB08E9}"/>
              </a:ext>
            </a:extLst>
          </p:cNvPr>
          <p:cNvCxnSpPr>
            <a:cxnSpLocks/>
            <a:stCxn id="192" idx="37"/>
            <a:endCxn id="193" idx="17"/>
          </p:cNvCxnSpPr>
          <p:nvPr/>
        </p:nvCxnSpPr>
        <p:spPr>
          <a:xfrm>
            <a:off x="2175909" y="3861365"/>
            <a:ext cx="526168" cy="487152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D756167F-D519-4F26-B57E-10168A2EEA87}"/>
              </a:ext>
            </a:extLst>
          </p:cNvPr>
          <p:cNvCxnSpPr>
            <a:cxnSpLocks/>
            <a:stCxn id="192" idx="0"/>
            <a:endCxn id="194" idx="26"/>
          </p:cNvCxnSpPr>
          <p:nvPr/>
        </p:nvCxnSpPr>
        <p:spPr>
          <a:xfrm flipV="1">
            <a:off x="2201465" y="3535957"/>
            <a:ext cx="433945" cy="251420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05DFFA56-B134-40A3-9384-6E2001FA01DD}"/>
              </a:ext>
            </a:extLst>
          </p:cNvPr>
          <p:cNvCxnSpPr>
            <a:cxnSpLocks/>
            <a:stCxn id="194" idx="0"/>
            <a:endCxn id="196" idx="19"/>
          </p:cNvCxnSpPr>
          <p:nvPr/>
        </p:nvCxnSpPr>
        <p:spPr>
          <a:xfrm>
            <a:off x="2792077" y="3465282"/>
            <a:ext cx="542074" cy="477548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13F24949-23E6-4F88-B91E-35918A6B2D74}"/>
              </a:ext>
            </a:extLst>
          </p:cNvPr>
          <p:cNvCxnSpPr>
            <a:cxnSpLocks/>
            <a:stCxn id="194" idx="42"/>
            <a:endCxn id="198" idx="24"/>
          </p:cNvCxnSpPr>
          <p:nvPr/>
        </p:nvCxnSpPr>
        <p:spPr>
          <a:xfrm flipV="1">
            <a:off x="2792077" y="3374801"/>
            <a:ext cx="548741" cy="10483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EA11DA2C-0466-4BAF-AE7A-3C6B33752BFB}"/>
              </a:ext>
            </a:extLst>
          </p:cNvPr>
          <p:cNvCxnSpPr>
            <a:cxnSpLocks/>
            <a:stCxn id="194" idx="2"/>
            <a:endCxn id="199" idx="26"/>
          </p:cNvCxnSpPr>
          <p:nvPr/>
        </p:nvCxnSpPr>
        <p:spPr>
          <a:xfrm flipV="1">
            <a:off x="2785410" y="2801268"/>
            <a:ext cx="564761" cy="63861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5" name="标题 1">
            <a:extLst>
              <a:ext uri="{FF2B5EF4-FFF2-40B4-BE49-F238E27FC236}">
                <a16:creationId xmlns:a16="http://schemas.microsoft.com/office/drawing/2014/main" id="{380C40AA-35A1-4974-B092-B8951E86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98" y="140048"/>
            <a:ext cx="7750074" cy="1128712"/>
          </a:xfrm>
        </p:spPr>
        <p:txBody>
          <a:bodyPr/>
          <a:lstStyle/>
          <a:p>
            <a:r>
              <a:rPr kumimoji="1" lang="en-US" altLang="zh-CN" sz="3200" dirty="0"/>
              <a:t>Bidirectional Propagation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1948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8"/>
          <p:cNvSpPr/>
          <p:nvPr/>
        </p:nvSpPr>
        <p:spPr bwMode="auto">
          <a:xfrm flipH="1">
            <a:off x="2021465" y="370786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2698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8"/>
          <p:cNvSpPr/>
          <p:nvPr/>
        </p:nvSpPr>
        <p:spPr bwMode="auto">
          <a:xfrm flipH="1">
            <a:off x="2689855" y="430545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8"/>
          <p:cNvSpPr/>
          <p:nvPr/>
        </p:nvSpPr>
        <p:spPr bwMode="auto">
          <a:xfrm flipH="1">
            <a:off x="2612077" y="338577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8"/>
          <p:cNvSpPr/>
          <p:nvPr/>
        </p:nvSpPr>
        <p:spPr bwMode="auto">
          <a:xfrm flipH="1">
            <a:off x="3331929" y="466638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8"/>
          <p:cNvSpPr/>
          <p:nvPr/>
        </p:nvSpPr>
        <p:spPr bwMode="auto">
          <a:xfrm flipH="1">
            <a:off x="3331929" y="3876572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8"/>
          <p:cNvSpPr/>
          <p:nvPr/>
        </p:nvSpPr>
        <p:spPr bwMode="auto">
          <a:xfrm flipH="1">
            <a:off x="3331929" y="32467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8"/>
          <p:cNvSpPr/>
          <p:nvPr/>
        </p:nvSpPr>
        <p:spPr bwMode="auto">
          <a:xfrm flipH="1">
            <a:off x="3326838" y="2651084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14" name="直接箭头连接符 213"/>
          <p:cNvCxnSpPr>
            <a:stCxn id="193" idx="39"/>
            <a:endCxn id="195" idx="19"/>
          </p:cNvCxnSpPr>
          <p:nvPr/>
        </p:nvCxnSpPr>
        <p:spPr>
          <a:xfrm>
            <a:off x="2859220" y="4437330"/>
            <a:ext cx="474980" cy="29527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5" name="直接箭头连接符 214"/>
          <p:cNvCxnSpPr>
            <a:stCxn id="193" idx="2"/>
          </p:cNvCxnSpPr>
          <p:nvPr/>
        </p:nvCxnSpPr>
        <p:spPr>
          <a:xfrm flipV="1">
            <a:off x="2863188" y="4036518"/>
            <a:ext cx="496811" cy="323042"/>
          </a:xfrm>
          <a:prstGeom prst="straightConnector1">
            <a:avLst/>
          </a:prstGeom>
          <a:ln w="31750">
            <a:solidFill>
              <a:srgbClr val="0052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4" name="直接箭头连接符 233"/>
          <p:cNvCxnSpPr>
            <a:cxnSpLocks/>
            <a:stCxn id="237" idx="24"/>
          </p:cNvCxnSpPr>
          <p:nvPr/>
        </p:nvCxnSpPr>
        <p:spPr>
          <a:xfrm>
            <a:off x="5884238" y="3792838"/>
            <a:ext cx="890046" cy="39031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接箭头连接符 234"/>
          <p:cNvCxnSpPr>
            <a:cxnSpLocks/>
            <a:stCxn id="236" idx="19"/>
          </p:cNvCxnSpPr>
          <p:nvPr/>
        </p:nvCxnSpPr>
        <p:spPr>
          <a:xfrm>
            <a:off x="6149511" y="4107401"/>
            <a:ext cx="611911" cy="1213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Freeform 18"/>
          <p:cNvSpPr/>
          <p:nvPr/>
        </p:nvSpPr>
        <p:spPr bwMode="auto">
          <a:xfrm>
            <a:off x="5971733" y="404114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8"/>
          <p:cNvSpPr/>
          <p:nvPr/>
        </p:nvSpPr>
        <p:spPr bwMode="auto">
          <a:xfrm>
            <a:off x="5713127" y="366474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39" name="直接箭头连接符 238"/>
          <p:cNvCxnSpPr>
            <a:stCxn id="240" idx="20"/>
            <a:endCxn id="236" idx="41"/>
          </p:cNvCxnSpPr>
          <p:nvPr/>
        </p:nvCxnSpPr>
        <p:spPr>
          <a:xfrm flipV="1">
            <a:off x="5099474" y="4148020"/>
            <a:ext cx="873125" cy="40322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Freeform 18"/>
          <p:cNvSpPr/>
          <p:nvPr/>
        </p:nvSpPr>
        <p:spPr bwMode="auto">
          <a:xfrm>
            <a:off x="4920109" y="44717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8"/>
          <p:cNvSpPr/>
          <p:nvPr/>
        </p:nvSpPr>
        <p:spPr bwMode="auto">
          <a:xfrm>
            <a:off x="4985514" y="397912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2" name="直接箭头连接符 241"/>
          <p:cNvCxnSpPr>
            <a:stCxn id="244" idx="23"/>
            <a:endCxn id="237" idx="3"/>
          </p:cNvCxnSpPr>
          <p:nvPr/>
        </p:nvCxnSpPr>
        <p:spPr>
          <a:xfrm>
            <a:off x="5081536" y="3617413"/>
            <a:ext cx="643890" cy="9017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>
            <a:stCxn id="241" idx="19"/>
            <a:endCxn id="237" idx="41"/>
          </p:cNvCxnSpPr>
          <p:nvPr/>
        </p:nvCxnSpPr>
        <p:spPr>
          <a:xfrm flipV="1">
            <a:off x="5163292" y="3771066"/>
            <a:ext cx="551180" cy="27368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Freeform 18"/>
          <p:cNvSpPr/>
          <p:nvPr/>
        </p:nvSpPr>
        <p:spPr bwMode="auto">
          <a:xfrm>
            <a:off x="4904869" y="350209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5" name="直接箭头连接符 244"/>
          <p:cNvCxnSpPr>
            <a:cxnSpLocks/>
            <a:stCxn id="248" idx="24"/>
          </p:cNvCxnSpPr>
          <p:nvPr/>
        </p:nvCxnSpPr>
        <p:spPr>
          <a:xfrm>
            <a:off x="6022028" y="4663921"/>
            <a:ext cx="752256" cy="359724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接箭头连接符 245"/>
          <p:cNvCxnSpPr>
            <a:cxnSpLocks/>
            <a:stCxn id="247" idx="19"/>
          </p:cNvCxnSpPr>
          <p:nvPr/>
        </p:nvCxnSpPr>
        <p:spPr>
          <a:xfrm>
            <a:off x="6047906" y="4959434"/>
            <a:ext cx="726378" cy="12842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" name="Freeform 18"/>
          <p:cNvSpPr/>
          <p:nvPr/>
        </p:nvSpPr>
        <p:spPr bwMode="auto">
          <a:xfrm>
            <a:off x="5870128" y="489317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8"/>
          <p:cNvSpPr/>
          <p:nvPr/>
        </p:nvSpPr>
        <p:spPr bwMode="auto">
          <a:xfrm>
            <a:off x="5850917" y="453582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9" name="直接箭头连接符 248"/>
          <p:cNvCxnSpPr>
            <a:stCxn id="252" idx="20"/>
            <a:endCxn id="247" idx="41"/>
          </p:cNvCxnSpPr>
          <p:nvPr/>
        </p:nvCxnSpPr>
        <p:spPr>
          <a:xfrm flipV="1">
            <a:off x="5521325" y="4999990"/>
            <a:ext cx="349885" cy="28194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Freeform 18"/>
          <p:cNvSpPr/>
          <p:nvPr/>
        </p:nvSpPr>
        <p:spPr bwMode="auto">
          <a:xfrm>
            <a:off x="5341744" y="52026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4" name="直接箭头连接符 253"/>
          <p:cNvCxnSpPr>
            <a:stCxn id="240" idx="23"/>
            <a:endCxn id="248" idx="41"/>
          </p:cNvCxnSpPr>
          <p:nvPr/>
        </p:nvCxnSpPr>
        <p:spPr>
          <a:xfrm>
            <a:off x="5096510" y="4587240"/>
            <a:ext cx="755650" cy="5524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直接箭头连接符 265"/>
          <p:cNvCxnSpPr>
            <a:cxnSpLocks/>
            <a:stCxn id="269" idx="24"/>
          </p:cNvCxnSpPr>
          <p:nvPr/>
        </p:nvCxnSpPr>
        <p:spPr>
          <a:xfrm>
            <a:off x="6050031" y="2924623"/>
            <a:ext cx="698529" cy="130998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接箭头连接符 266"/>
          <p:cNvCxnSpPr>
            <a:cxnSpLocks/>
            <a:stCxn id="268" idx="19"/>
          </p:cNvCxnSpPr>
          <p:nvPr/>
        </p:nvCxnSpPr>
        <p:spPr>
          <a:xfrm flipV="1">
            <a:off x="5889219" y="3113685"/>
            <a:ext cx="859341" cy="14137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Freeform 18"/>
          <p:cNvSpPr/>
          <p:nvPr/>
        </p:nvSpPr>
        <p:spPr bwMode="auto">
          <a:xfrm>
            <a:off x="5711441" y="31888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8"/>
          <p:cNvSpPr/>
          <p:nvPr/>
        </p:nvSpPr>
        <p:spPr bwMode="auto">
          <a:xfrm>
            <a:off x="5878920" y="2796525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0" name="直接箭头连接符 269"/>
          <p:cNvCxnSpPr>
            <a:stCxn id="273" idx="25"/>
            <a:endCxn id="268" idx="1"/>
          </p:cNvCxnSpPr>
          <p:nvPr/>
        </p:nvCxnSpPr>
        <p:spPr>
          <a:xfrm>
            <a:off x="5084611" y="3144644"/>
            <a:ext cx="628650" cy="11049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Freeform 18"/>
          <p:cNvSpPr/>
          <p:nvPr/>
        </p:nvSpPr>
        <p:spPr bwMode="auto">
          <a:xfrm>
            <a:off x="4920167" y="30055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4" name="直接箭头连接符 273"/>
          <p:cNvCxnSpPr>
            <a:stCxn id="276" idx="23"/>
            <a:endCxn id="269" idx="3"/>
          </p:cNvCxnSpPr>
          <p:nvPr/>
        </p:nvCxnSpPr>
        <p:spPr>
          <a:xfrm>
            <a:off x="5341309" y="2509168"/>
            <a:ext cx="549275" cy="33083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接箭头连接符 274"/>
          <p:cNvCxnSpPr>
            <a:stCxn id="273" idx="19"/>
            <a:endCxn id="269" idx="41"/>
          </p:cNvCxnSpPr>
          <p:nvPr/>
        </p:nvCxnSpPr>
        <p:spPr>
          <a:xfrm flipV="1">
            <a:off x="5097945" y="2903486"/>
            <a:ext cx="782320" cy="16827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Freeform 18"/>
          <p:cNvSpPr/>
          <p:nvPr/>
        </p:nvSpPr>
        <p:spPr bwMode="auto">
          <a:xfrm>
            <a:off x="5165277" y="239321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文本框 277"/>
          <p:cNvSpPr txBox="1"/>
          <p:nvPr/>
        </p:nvSpPr>
        <p:spPr>
          <a:xfrm>
            <a:off x="6503670" y="1867851"/>
            <a:ext cx="231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atin typeface="Candara" panose="020E0502030303020204" pitchFamily="34" charset="0"/>
                <a:ea typeface="微软雅黑" panose="020B0503020204020204" pitchFamily="34" charset="-122"/>
              </a:rPr>
              <a:t>feature vector</a:t>
            </a: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cxnSp>
        <p:nvCxnSpPr>
          <p:cNvPr id="7" name="直接箭头连接符 6"/>
          <p:cNvCxnSpPr>
            <a:cxnSpLocks/>
            <a:stCxn id="198" idx="41"/>
          </p:cNvCxnSpPr>
          <p:nvPr/>
        </p:nvCxnSpPr>
        <p:spPr>
          <a:xfrm>
            <a:off x="3510818" y="3353820"/>
            <a:ext cx="713545" cy="271036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cxnSpLocks/>
            <a:stCxn id="196" idx="1"/>
          </p:cNvCxnSpPr>
          <p:nvPr/>
        </p:nvCxnSpPr>
        <p:spPr>
          <a:xfrm flipV="1">
            <a:off x="3509707" y="3639443"/>
            <a:ext cx="681294" cy="30338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cxnSpLocks/>
            <a:endCxn id="244" idx="2"/>
          </p:cNvCxnSpPr>
          <p:nvPr/>
        </p:nvCxnSpPr>
        <p:spPr>
          <a:xfrm flipV="1">
            <a:off x="4233304" y="3556207"/>
            <a:ext cx="678232" cy="4426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cxnSpLocks/>
            <a:endCxn id="240" idx="5"/>
          </p:cNvCxnSpPr>
          <p:nvPr/>
        </p:nvCxnSpPr>
        <p:spPr>
          <a:xfrm>
            <a:off x="4196691" y="3672257"/>
            <a:ext cx="752307" cy="822669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cxnSpLocks/>
            <a:endCxn id="241" idx="4"/>
          </p:cNvCxnSpPr>
          <p:nvPr/>
        </p:nvCxnSpPr>
        <p:spPr>
          <a:xfrm>
            <a:off x="4204989" y="3632766"/>
            <a:ext cx="800525" cy="37838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395DFF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</a:rPr>
                  <a:t>Monte Carlo 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b="0" dirty="0">
                  <a:solidFill>
                    <a:srgbClr val="395DFF"/>
                  </a:solidFill>
                  <a:latin typeface="Candara" panose="020E0502030303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blipFill>
                <a:blip r:embed="rId3"/>
                <a:stretch>
                  <a:fillRect l="-2279" t="-4587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Reverse Push </a:t>
                </a:r>
              </a:p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,</a:t>
                </a:r>
                <a:r>
                  <a:rPr kumimoji="1" lang="en-US" altLang="zh-CN" sz="1800" dirty="0">
                    <a:solidFill>
                      <a:srgbClr val="007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ℓ)</m:t>
                        </m:r>
                      </m:sup>
                    </m:sSup>
                  </m:oMath>
                </a14:m>
                <a:endParaRPr lang="en-US" altLang="zh-CN" sz="1800" b="0" dirty="0">
                  <a:solidFill>
                    <a:srgbClr val="007F00"/>
                  </a:solidFill>
                  <a:latin typeface="Candara" panose="020E0502030303020204" pitchFamily="34" charset="0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blipFill>
                <a:blip r:embed="rId4"/>
                <a:stretch>
                  <a:fillRect l="-2041" t="-5505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688254" y="3468568"/>
            <a:ext cx="197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training node</a:t>
            </a:r>
            <a:endParaRPr lang="zh-CN" altLang="en-US" sz="1800" b="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/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[:,0]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F1CC5EF-4A17-4229-B947-15655E568A0B}"/>
              </a:ext>
            </a:extLst>
          </p:cNvPr>
          <p:cNvGraphicFramePr>
            <a:graphicFrameLocks noGrp="1"/>
          </p:cNvGraphicFramePr>
          <p:nvPr/>
        </p:nvGraphicFramePr>
        <p:xfrm>
          <a:off x="6761422" y="2393217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2E6E7B28-45E3-4BDB-A545-A13BEDD645A4}"/>
              </a:ext>
            </a:extLst>
          </p:cNvPr>
          <p:cNvGraphicFramePr>
            <a:graphicFrameLocks noGrp="1"/>
          </p:cNvGraphicFramePr>
          <p:nvPr/>
        </p:nvGraphicFramePr>
        <p:xfrm>
          <a:off x="8308523" y="2399568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4B82D841-494B-45B5-9680-217F7EBDF847}"/>
              </a:ext>
            </a:extLst>
          </p:cNvPr>
          <p:cNvSpPr txBox="1"/>
          <p:nvPr/>
        </p:nvSpPr>
        <p:spPr>
          <a:xfrm>
            <a:off x="7578825" y="529543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/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[:,−1]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  <a:blipFill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974BDD3D-23B8-4C7B-B73C-06505ACB08E9}"/>
              </a:ext>
            </a:extLst>
          </p:cNvPr>
          <p:cNvCxnSpPr>
            <a:cxnSpLocks/>
            <a:stCxn id="192" idx="37"/>
            <a:endCxn id="193" idx="17"/>
          </p:cNvCxnSpPr>
          <p:nvPr/>
        </p:nvCxnSpPr>
        <p:spPr>
          <a:xfrm>
            <a:off x="2175909" y="3861365"/>
            <a:ext cx="526168" cy="487152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D756167F-D519-4F26-B57E-10168A2EEA87}"/>
              </a:ext>
            </a:extLst>
          </p:cNvPr>
          <p:cNvCxnSpPr>
            <a:cxnSpLocks/>
            <a:stCxn id="192" idx="0"/>
            <a:endCxn id="194" idx="26"/>
          </p:cNvCxnSpPr>
          <p:nvPr/>
        </p:nvCxnSpPr>
        <p:spPr>
          <a:xfrm flipV="1">
            <a:off x="2201465" y="3535957"/>
            <a:ext cx="433945" cy="251420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05DFFA56-B134-40A3-9384-6E2001FA01DD}"/>
              </a:ext>
            </a:extLst>
          </p:cNvPr>
          <p:cNvCxnSpPr>
            <a:cxnSpLocks/>
            <a:stCxn id="194" idx="0"/>
            <a:endCxn id="196" idx="19"/>
          </p:cNvCxnSpPr>
          <p:nvPr/>
        </p:nvCxnSpPr>
        <p:spPr>
          <a:xfrm>
            <a:off x="2792077" y="3465282"/>
            <a:ext cx="542074" cy="477548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13F24949-23E6-4F88-B91E-35918A6B2D74}"/>
              </a:ext>
            </a:extLst>
          </p:cNvPr>
          <p:cNvCxnSpPr>
            <a:cxnSpLocks/>
            <a:stCxn id="194" idx="42"/>
            <a:endCxn id="198" idx="24"/>
          </p:cNvCxnSpPr>
          <p:nvPr/>
        </p:nvCxnSpPr>
        <p:spPr>
          <a:xfrm flipV="1">
            <a:off x="2792077" y="3374801"/>
            <a:ext cx="548741" cy="10483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EA11DA2C-0466-4BAF-AE7A-3C6B33752BFB}"/>
              </a:ext>
            </a:extLst>
          </p:cNvPr>
          <p:cNvCxnSpPr>
            <a:cxnSpLocks/>
            <a:stCxn id="194" idx="2"/>
            <a:endCxn id="199" idx="26"/>
          </p:cNvCxnSpPr>
          <p:nvPr/>
        </p:nvCxnSpPr>
        <p:spPr>
          <a:xfrm flipV="1">
            <a:off x="2785410" y="2801268"/>
            <a:ext cx="564761" cy="63861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5" name="标题 1">
            <a:extLst>
              <a:ext uri="{FF2B5EF4-FFF2-40B4-BE49-F238E27FC236}">
                <a16:creationId xmlns:a16="http://schemas.microsoft.com/office/drawing/2014/main" id="{380C40AA-35A1-4974-B092-B8951E86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98" y="140048"/>
            <a:ext cx="7750074" cy="1128712"/>
          </a:xfrm>
        </p:spPr>
        <p:txBody>
          <a:bodyPr/>
          <a:lstStyle/>
          <a:p>
            <a:r>
              <a:rPr kumimoji="1" lang="en-US" altLang="zh-CN" sz="3200" dirty="0"/>
              <a:t>Bidirectional Propagation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1536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8"/>
          <p:cNvSpPr/>
          <p:nvPr/>
        </p:nvSpPr>
        <p:spPr bwMode="auto">
          <a:xfrm flipH="1">
            <a:off x="2021465" y="370786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2698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8"/>
          <p:cNvSpPr/>
          <p:nvPr/>
        </p:nvSpPr>
        <p:spPr bwMode="auto">
          <a:xfrm flipH="1">
            <a:off x="2689855" y="430545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8"/>
          <p:cNvSpPr/>
          <p:nvPr/>
        </p:nvSpPr>
        <p:spPr bwMode="auto">
          <a:xfrm flipH="1">
            <a:off x="2612077" y="338577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8"/>
          <p:cNvSpPr/>
          <p:nvPr/>
        </p:nvSpPr>
        <p:spPr bwMode="auto">
          <a:xfrm flipH="1">
            <a:off x="3331929" y="466638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8"/>
          <p:cNvSpPr/>
          <p:nvPr/>
        </p:nvSpPr>
        <p:spPr bwMode="auto">
          <a:xfrm flipH="1">
            <a:off x="3331929" y="3876572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8"/>
          <p:cNvSpPr/>
          <p:nvPr/>
        </p:nvSpPr>
        <p:spPr bwMode="auto">
          <a:xfrm flipH="1">
            <a:off x="3331929" y="32467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8"/>
          <p:cNvSpPr/>
          <p:nvPr/>
        </p:nvSpPr>
        <p:spPr bwMode="auto">
          <a:xfrm flipH="1">
            <a:off x="3326838" y="2651084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14" name="直接箭头连接符 213"/>
          <p:cNvCxnSpPr>
            <a:stCxn id="193" idx="39"/>
            <a:endCxn id="195" idx="19"/>
          </p:cNvCxnSpPr>
          <p:nvPr/>
        </p:nvCxnSpPr>
        <p:spPr>
          <a:xfrm>
            <a:off x="2859220" y="4437330"/>
            <a:ext cx="474980" cy="29527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5" name="直接箭头连接符 214"/>
          <p:cNvCxnSpPr>
            <a:stCxn id="193" idx="2"/>
          </p:cNvCxnSpPr>
          <p:nvPr/>
        </p:nvCxnSpPr>
        <p:spPr>
          <a:xfrm flipV="1">
            <a:off x="2863188" y="4036518"/>
            <a:ext cx="496811" cy="323042"/>
          </a:xfrm>
          <a:prstGeom prst="straightConnector1">
            <a:avLst/>
          </a:prstGeom>
          <a:ln w="31750">
            <a:solidFill>
              <a:srgbClr val="0052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4" name="直接箭头连接符 233"/>
          <p:cNvCxnSpPr>
            <a:cxnSpLocks/>
            <a:stCxn id="237" idx="24"/>
          </p:cNvCxnSpPr>
          <p:nvPr/>
        </p:nvCxnSpPr>
        <p:spPr>
          <a:xfrm>
            <a:off x="5884238" y="3792838"/>
            <a:ext cx="890046" cy="39031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接箭头连接符 234"/>
          <p:cNvCxnSpPr>
            <a:cxnSpLocks/>
            <a:stCxn id="236" idx="19"/>
          </p:cNvCxnSpPr>
          <p:nvPr/>
        </p:nvCxnSpPr>
        <p:spPr>
          <a:xfrm>
            <a:off x="6149511" y="4107401"/>
            <a:ext cx="611911" cy="1213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Freeform 18"/>
          <p:cNvSpPr/>
          <p:nvPr/>
        </p:nvSpPr>
        <p:spPr bwMode="auto">
          <a:xfrm>
            <a:off x="5971733" y="404114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8"/>
          <p:cNvSpPr/>
          <p:nvPr/>
        </p:nvSpPr>
        <p:spPr bwMode="auto">
          <a:xfrm>
            <a:off x="5713127" y="366474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39" name="直接箭头连接符 238"/>
          <p:cNvCxnSpPr>
            <a:stCxn id="240" idx="20"/>
            <a:endCxn id="236" idx="41"/>
          </p:cNvCxnSpPr>
          <p:nvPr/>
        </p:nvCxnSpPr>
        <p:spPr>
          <a:xfrm flipV="1">
            <a:off x="5099474" y="4148020"/>
            <a:ext cx="873125" cy="40322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Freeform 18"/>
          <p:cNvSpPr/>
          <p:nvPr/>
        </p:nvSpPr>
        <p:spPr bwMode="auto">
          <a:xfrm>
            <a:off x="4920109" y="44717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8"/>
          <p:cNvSpPr/>
          <p:nvPr/>
        </p:nvSpPr>
        <p:spPr bwMode="auto">
          <a:xfrm>
            <a:off x="4985514" y="397912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2" name="直接箭头连接符 241"/>
          <p:cNvCxnSpPr>
            <a:stCxn id="244" idx="23"/>
            <a:endCxn id="237" idx="3"/>
          </p:cNvCxnSpPr>
          <p:nvPr/>
        </p:nvCxnSpPr>
        <p:spPr>
          <a:xfrm>
            <a:off x="5081536" y="3617413"/>
            <a:ext cx="643890" cy="9017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>
            <a:stCxn id="241" idx="19"/>
            <a:endCxn id="237" idx="41"/>
          </p:cNvCxnSpPr>
          <p:nvPr/>
        </p:nvCxnSpPr>
        <p:spPr>
          <a:xfrm flipV="1">
            <a:off x="5163292" y="3771066"/>
            <a:ext cx="551180" cy="27368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Freeform 18"/>
          <p:cNvSpPr/>
          <p:nvPr/>
        </p:nvSpPr>
        <p:spPr bwMode="auto">
          <a:xfrm>
            <a:off x="4904869" y="350209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5" name="直接箭头连接符 244"/>
          <p:cNvCxnSpPr>
            <a:cxnSpLocks/>
            <a:stCxn id="248" idx="24"/>
          </p:cNvCxnSpPr>
          <p:nvPr/>
        </p:nvCxnSpPr>
        <p:spPr>
          <a:xfrm>
            <a:off x="6022028" y="4663921"/>
            <a:ext cx="752256" cy="359724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接箭头连接符 245"/>
          <p:cNvCxnSpPr>
            <a:cxnSpLocks/>
            <a:stCxn id="247" idx="19"/>
          </p:cNvCxnSpPr>
          <p:nvPr/>
        </p:nvCxnSpPr>
        <p:spPr>
          <a:xfrm>
            <a:off x="6047906" y="4959434"/>
            <a:ext cx="726378" cy="12842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" name="Freeform 18"/>
          <p:cNvSpPr/>
          <p:nvPr/>
        </p:nvSpPr>
        <p:spPr bwMode="auto">
          <a:xfrm>
            <a:off x="5870128" y="489317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8"/>
          <p:cNvSpPr/>
          <p:nvPr/>
        </p:nvSpPr>
        <p:spPr bwMode="auto">
          <a:xfrm>
            <a:off x="5850917" y="453582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9" name="直接箭头连接符 248"/>
          <p:cNvCxnSpPr>
            <a:stCxn id="252" idx="20"/>
            <a:endCxn id="247" idx="41"/>
          </p:cNvCxnSpPr>
          <p:nvPr/>
        </p:nvCxnSpPr>
        <p:spPr>
          <a:xfrm flipV="1">
            <a:off x="5521325" y="4999990"/>
            <a:ext cx="349885" cy="28194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Freeform 18"/>
          <p:cNvSpPr/>
          <p:nvPr/>
        </p:nvSpPr>
        <p:spPr bwMode="auto">
          <a:xfrm>
            <a:off x="5341744" y="52026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4" name="直接箭头连接符 253"/>
          <p:cNvCxnSpPr>
            <a:stCxn id="240" idx="23"/>
            <a:endCxn id="248" idx="41"/>
          </p:cNvCxnSpPr>
          <p:nvPr/>
        </p:nvCxnSpPr>
        <p:spPr>
          <a:xfrm>
            <a:off x="5096510" y="4587240"/>
            <a:ext cx="755650" cy="5524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直接箭头连接符 265"/>
          <p:cNvCxnSpPr>
            <a:cxnSpLocks/>
            <a:stCxn id="269" idx="24"/>
          </p:cNvCxnSpPr>
          <p:nvPr/>
        </p:nvCxnSpPr>
        <p:spPr>
          <a:xfrm>
            <a:off x="6050031" y="2924623"/>
            <a:ext cx="698529" cy="130998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接箭头连接符 266"/>
          <p:cNvCxnSpPr>
            <a:cxnSpLocks/>
            <a:stCxn id="268" idx="19"/>
          </p:cNvCxnSpPr>
          <p:nvPr/>
        </p:nvCxnSpPr>
        <p:spPr>
          <a:xfrm flipV="1">
            <a:off x="5889219" y="3113685"/>
            <a:ext cx="859341" cy="14137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Freeform 18"/>
          <p:cNvSpPr/>
          <p:nvPr/>
        </p:nvSpPr>
        <p:spPr bwMode="auto">
          <a:xfrm>
            <a:off x="5711441" y="31888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8"/>
          <p:cNvSpPr/>
          <p:nvPr/>
        </p:nvSpPr>
        <p:spPr bwMode="auto">
          <a:xfrm>
            <a:off x="5878920" y="2796525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0" name="直接箭头连接符 269"/>
          <p:cNvCxnSpPr>
            <a:stCxn id="273" idx="25"/>
            <a:endCxn id="268" idx="1"/>
          </p:cNvCxnSpPr>
          <p:nvPr/>
        </p:nvCxnSpPr>
        <p:spPr>
          <a:xfrm>
            <a:off x="5084611" y="3144644"/>
            <a:ext cx="628650" cy="11049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Freeform 18"/>
          <p:cNvSpPr/>
          <p:nvPr/>
        </p:nvSpPr>
        <p:spPr bwMode="auto">
          <a:xfrm>
            <a:off x="4920167" y="30055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4" name="直接箭头连接符 273"/>
          <p:cNvCxnSpPr>
            <a:stCxn id="276" idx="23"/>
            <a:endCxn id="269" idx="3"/>
          </p:cNvCxnSpPr>
          <p:nvPr/>
        </p:nvCxnSpPr>
        <p:spPr>
          <a:xfrm>
            <a:off x="5341309" y="2509168"/>
            <a:ext cx="549275" cy="33083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接箭头连接符 274"/>
          <p:cNvCxnSpPr>
            <a:stCxn id="273" idx="19"/>
            <a:endCxn id="269" idx="41"/>
          </p:cNvCxnSpPr>
          <p:nvPr/>
        </p:nvCxnSpPr>
        <p:spPr>
          <a:xfrm flipV="1">
            <a:off x="5097945" y="2903486"/>
            <a:ext cx="782320" cy="16827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Freeform 18"/>
          <p:cNvSpPr/>
          <p:nvPr/>
        </p:nvSpPr>
        <p:spPr bwMode="auto">
          <a:xfrm>
            <a:off x="5165277" y="239321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文本框 277"/>
          <p:cNvSpPr txBox="1"/>
          <p:nvPr/>
        </p:nvSpPr>
        <p:spPr>
          <a:xfrm>
            <a:off x="6503670" y="1867851"/>
            <a:ext cx="231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atin typeface="Candara" panose="020E0502030303020204" pitchFamily="34" charset="0"/>
                <a:ea typeface="微软雅黑" panose="020B0503020204020204" pitchFamily="34" charset="-122"/>
              </a:rPr>
              <a:t>feature vector</a:t>
            </a: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cxnSp>
        <p:nvCxnSpPr>
          <p:cNvPr id="7" name="直接箭头连接符 6"/>
          <p:cNvCxnSpPr>
            <a:cxnSpLocks/>
            <a:stCxn id="198" idx="41"/>
          </p:cNvCxnSpPr>
          <p:nvPr/>
        </p:nvCxnSpPr>
        <p:spPr>
          <a:xfrm>
            <a:off x="3510818" y="3353820"/>
            <a:ext cx="713545" cy="271036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cxnSpLocks/>
            <a:stCxn id="196" idx="1"/>
          </p:cNvCxnSpPr>
          <p:nvPr/>
        </p:nvCxnSpPr>
        <p:spPr>
          <a:xfrm flipV="1">
            <a:off x="3509707" y="3639443"/>
            <a:ext cx="681294" cy="30338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cxnSpLocks/>
            <a:endCxn id="244" idx="2"/>
          </p:cNvCxnSpPr>
          <p:nvPr/>
        </p:nvCxnSpPr>
        <p:spPr>
          <a:xfrm flipV="1">
            <a:off x="4233304" y="3556207"/>
            <a:ext cx="678232" cy="4426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cxnSpLocks/>
            <a:endCxn id="240" idx="5"/>
          </p:cNvCxnSpPr>
          <p:nvPr/>
        </p:nvCxnSpPr>
        <p:spPr>
          <a:xfrm>
            <a:off x="4196691" y="3672257"/>
            <a:ext cx="752307" cy="822669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cxnSpLocks/>
            <a:endCxn id="241" idx="4"/>
          </p:cNvCxnSpPr>
          <p:nvPr/>
        </p:nvCxnSpPr>
        <p:spPr>
          <a:xfrm>
            <a:off x="4204989" y="3632766"/>
            <a:ext cx="800525" cy="37838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395DFF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</a:rPr>
                  <a:t>Monte Carlo 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b="0" dirty="0">
                  <a:solidFill>
                    <a:srgbClr val="395DFF"/>
                  </a:solidFill>
                  <a:latin typeface="Candara" panose="020E0502030303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blipFill>
                <a:blip r:embed="rId3"/>
                <a:stretch>
                  <a:fillRect l="-2279" t="-4587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Reverse Push </a:t>
                </a:r>
              </a:p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,</a:t>
                </a:r>
                <a:r>
                  <a:rPr kumimoji="1" lang="en-US" altLang="zh-CN" sz="1800" dirty="0">
                    <a:solidFill>
                      <a:srgbClr val="007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ℓ)</m:t>
                        </m:r>
                      </m:sup>
                    </m:sSup>
                  </m:oMath>
                </a14:m>
                <a:endParaRPr lang="en-US" altLang="zh-CN" sz="1800" b="0" dirty="0">
                  <a:solidFill>
                    <a:srgbClr val="007F00"/>
                  </a:solidFill>
                  <a:latin typeface="Candara" panose="020E0502030303020204" pitchFamily="34" charset="0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blipFill>
                <a:blip r:embed="rId4"/>
                <a:stretch>
                  <a:fillRect l="-2041" t="-5505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688254" y="3468568"/>
            <a:ext cx="197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training node</a:t>
            </a:r>
            <a:endParaRPr lang="zh-CN" altLang="en-US" sz="1800" b="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/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[:,0]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F1CC5EF-4A17-4229-B947-15655E568A0B}"/>
              </a:ext>
            </a:extLst>
          </p:cNvPr>
          <p:cNvGraphicFramePr>
            <a:graphicFrameLocks noGrp="1"/>
          </p:cNvGraphicFramePr>
          <p:nvPr/>
        </p:nvGraphicFramePr>
        <p:xfrm>
          <a:off x="6761422" y="2393217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2E6E7B28-45E3-4BDB-A545-A13BEDD645A4}"/>
              </a:ext>
            </a:extLst>
          </p:cNvPr>
          <p:cNvGraphicFramePr>
            <a:graphicFrameLocks noGrp="1"/>
          </p:cNvGraphicFramePr>
          <p:nvPr/>
        </p:nvGraphicFramePr>
        <p:xfrm>
          <a:off x="8308523" y="2399568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4B82D841-494B-45B5-9680-217F7EBDF847}"/>
              </a:ext>
            </a:extLst>
          </p:cNvPr>
          <p:cNvSpPr txBox="1"/>
          <p:nvPr/>
        </p:nvSpPr>
        <p:spPr>
          <a:xfrm>
            <a:off x="7578825" y="529543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/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[:,−1]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  <a:blipFill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974BDD3D-23B8-4C7B-B73C-06505ACB08E9}"/>
              </a:ext>
            </a:extLst>
          </p:cNvPr>
          <p:cNvCxnSpPr>
            <a:cxnSpLocks/>
            <a:stCxn id="192" idx="37"/>
            <a:endCxn id="193" idx="17"/>
          </p:cNvCxnSpPr>
          <p:nvPr/>
        </p:nvCxnSpPr>
        <p:spPr>
          <a:xfrm>
            <a:off x="2175909" y="3861365"/>
            <a:ext cx="526168" cy="487152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D756167F-D519-4F26-B57E-10168A2EEA87}"/>
              </a:ext>
            </a:extLst>
          </p:cNvPr>
          <p:cNvCxnSpPr>
            <a:cxnSpLocks/>
            <a:stCxn id="192" idx="0"/>
            <a:endCxn id="194" idx="26"/>
          </p:cNvCxnSpPr>
          <p:nvPr/>
        </p:nvCxnSpPr>
        <p:spPr>
          <a:xfrm flipV="1">
            <a:off x="2201465" y="3535957"/>
            <a:ext cx="433945" cy="251420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05DFFA56-B134-40A3-9384-6E2001FA01DD}"/>
              </a:ext>
            </a:extLst>
          </p:cNvPr>
          <p:cNvCxnSpPr>
            <a:cxnSpLocks/>
            <a:stCxn id="194" idx="0"/>
            <a:endCxn id="196" idx="19"/>
          </p:cNvCxnSpPr>
          <p:nvPr/>
        </p:nvCxnSpPr>
        <p:spPr>
          <a:xfrm>
            <a:off x="2792077" y="3465282"/>
            <a:ext cx="542074" cy="477548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13F24949-23E6-4F88-B91E-35918A6B2D74}"/>
              </a:ext>
            </a:extLst>
          </p:cNvPr>
          <p:cNvCxnSpPr>
            <a:cxnSpLocks/>
            <a:stCxn id="194" idx="42"/>
            <a:endCxn id="198" idx="24"/>
          </p:cNvCxnSpPr>
          <p:nvPr/>
        </p:nvCxnSpPr>
        <p:spPr>
          <a:xfrm flipV="1">
            <a:off x="2792077" y="3374801"/>
            <a:ext cx="548741" cy="10483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EA11DA2C-0466-4BAF-AE7A-3C6B33752BFB}"/>
              </a:ext>
            </a:extLst>
          </p:cNvPr>
          <p:cNvCxnSpPr>
            <a:cxnSpLocks/>
            <a:stCxn id="194" idx="2"/>
            <a:endCxn id="199" idx="26"/>
          </p:cNvCxnSpPr>
          <p:nvPr/>
        </p:nvCxnSpPr>
        <p:spPr>
          <a:xfrm flipV="1">
            <a:off x="2785410" y="2801268"/>
            <a:ext cx="564761" cy="63861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8" name="对话气泡: 椭圆形 257">
            <a:extLst>
              <a:ext uri="{FF2B5EF4-FFF2-40B4-BE49-F238E27FC236}">
                <a16:creationId xmlns:a16="http://schemas.microsoft.com/office/drawing/2014/main" id="{5857C728-9B37-43C5-BE03-A0A618C5E0BD}"/>
              </a:ext>
            </a:extLst>
          </p:cNvPr>
          <p:cNvSpPr/>
          <p:nvPr/>
        </p:nvSpPr>
        <p:spPr>
          <a:xfrm rot="10800000">
            <a:off x="1687482" y="4024936"/>
            <a:ext cx="3419499" cy="1034782"/>
          </a:xfrm>
          <a:prstGeom prst="wedgeEllipseCallout">
            <a:avLst>
              <a:gd name="adj1" fmla="val -22960"/>
              <a:gd name="adj2" fmla="val 81010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5A259A-7C49-437B-A65F-0601042A5C49}"/>
                  </a:ext>
                </a:extLst>
              </p:cNvPr>
              <p:cNvSpPr txBox="1"/>
              <p:nvPr/>
            </p:nvSpPr>
            <p:spPr>
              <a:xfrm>
                <a:off x="1652978" y="4174724"/>
                <a:ext cx="3523187" cy="701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1"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600" b="1" i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</m:e>
                        <m:sup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1" i="1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1" i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CN" sz="1600" b="1" i="1" smtClean="0">
                                  <a:solidFill>
                                    <a:srgbClr val="395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1" i="0" smtClean="0">
                                  <a:solidFill>
                                    <a:srgbClr val="395DFF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1600" b="1" i="1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kumimoji="1" lang="en-US" altLang="zh-CN" sz="1600" b="1" i="0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0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kumimoji="1" lang="en-US" altLang="zh-CN" sz="1600" b="1" i="1" smtClean="0">
                                  <a:solidFill>
                                    <a:srgbClr val="007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1" i="0" smtClean="0">
                                  <a:solidFill>
                                    <a:srgbClr val="007F0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1600" b="1" i="1" smtClean="0">
                                      <a:solidFill>
                                        <a:srgbClr val="007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0" smtClean="0">
                                      <a:solidFill>
                                        <a:srgbClr val="007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5A259A-7C49-437B-A65F-0601042A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78" y="4174724"/>
                <a:ext cx="3523187" cy="7019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F1BE3DEC-CA1F-46B3-9826-1088070E6178}"/>
                  </a:ext>
                </a:extLst>
              </p:cNvPr>
              <p:cNvSpPr/>
              <p:nvPr/>
            </p:nvSpPr>
            <p:spPr>
              <a:xfrm>
                <a:off x="1037733" y="5786495"/>
                <a:ext cx="1974645" cy="5903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zh-CN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p>
                                <m:sSup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CN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kumimoji="1" lang="en-US" altLang="zh-CN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F1BE3DEC-CA1F-46B3-9826-1088070E6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33" y="5786495"/>
                <a:ext cx="1974645" cy="590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椭圆 281">
            <a:extLst>
              <a:ext uri="{FF2B5EF4-FFF2-40B4-BE49-F238E27FC236}">
                <a16:creationId xmlns:a16="http://schemas.microsoft.com/office/drawing/2014/main" id="{F03A7CD5-A055-4477-9F9F-0DFC98215A04}"/>
              </a:ext>
            </a:extLst>
          </p:cNvPr>
          <p:cNvSpPr/>
          <p:nvPr/>
        </p:nvSpPr>
        <p:spPr>
          <a:xfrm>
            <a:off x="4102919" y="3518503"/>
            <a:ext cx="211696" cy="2070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9B833C43-5D9F-426D-9665-1151D89F9E51}"/>
              </a:ext>
            </a:extLst>
          </p:cNvPr>
          <p:cNvSpPr txBox="1"/>
          <p:nvPr/>
        </p:nvSpPr>
        <p:spPr>
          <a:xfrm>
            <a:off x="3903262" y="3134962"/>
            <a:ext cx="121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FF0000"/>
                </a:solidFill>
                <a:latin typeface="Comic Sans MS" panose="030F0702030302020204" pitchFamily="66" charset="0"/>
              </a:rPr>
              <a:t>meet</a:t>
            </a:r>
            <a:endParaRPr lang="zh-CN" altLang="en-US" sz="20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5" name="直接箭头连接符 284">
            <a:extLst>
              <a:ext uri="{FF2B5EF4-FFF2-40B4-BE49-F238E27FC236}">
                <a16:creationId xmlns:a16="http://schemas.microsoft.com/office/drawing/2014/main" id="{5165BEB5-6CEF-48EB-B965-08670E34FFD0}"/>
              </a:ext>
            </a:extLst>
          </p:cNvPr>
          <p:cNvCxnSpPr>
            <a:cxnSpLocks/>
          </p:cNvCxnSpPr>
          <p:nvPr/>
        </p:nvCxnSpPr>
        <p:spPr>
          <a:xfrm>
            <a:off x="2201465" y="4715823"/>
            <a:ext cx="0" cy="10170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标题 1">
            <a:extLst>
              <a:ext uri="{FF2B5EF4-FFF2-40B4-BE49-F238E27FC236}">
                <a16:creationId xmlns:a16="http://schemas.microsoft.com/office/drawing/2014/main" id="{380C40AA-35A1-4974-B092-B8951E86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98" y="140048"/>
            <a:ext cx="7750074" cy="1128712"/>
          </a:xfrm>
        </p:spPr>
        <p:txBody>
          <a:bodyPr/>
          <a:lstStyle/>
          <a:p>
            <a:r>
              <a:rPr kumimoji="1" lang="en-US" altLang="zh-CN" sz="3200" dirty="0"/>
              <a:t>Bidirectional Propagation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9863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8"/>
          <p:cNvSpPr/>
          <p:nvPr/>
        </p:nvSpPr>
        <p:spPr bwMode="auto">
          <a:xfrm flipH="1">
            <a:off x="2021465" y="370786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2698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8"/>
          <p:cNvSpPr/>
          <p:nvPr/>
        </p:nvSpPr>
        <p:spPr bwMode="auto">
          <a:xfrm flipH="1">
            <a:off x="2689855" y="430545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8"/>
          <p:cNvSpPr/>
          <p:nvPr/>
        </p:nvSpPr>
        <p:spPr bwMode="auto">
          <a:xfrm flipH="1">
            <a:off x="2612077" y="338577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8"/>
          <p:cNvSpPr/>
          <p:nvPr/>
        </p:nvSpPr>
        <p:spPr bwMode="auto">
          <a:xfrm flipH="1">
            <a:off x="3331929" y="466638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8"/>
          <p:cNvSpPr/>
          <p:nvPr/>
        </p:nvSpPr>
        <p:spPr bwMode="auto">
          <a:xfrm flipH="1">
            <a:off x="3331929" y="3876572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8"/>
          <p:cNvSpPr/>
          <p:nvPr/>
        </p:nvSpPr>
        <p:spPr bwMode="auto">
          <a:xfrm flipH="1">
            <a:off x="3331929" y="32467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8"/>
          <p:cNvSpPr/>
          <p:nvPr/>
        </p:nvSpPr>
        <p:spPr bwMode="auto">
          <a:xfrm flipH="1">
            <a:off x="3326838" y="2651084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14" name="直接箭头连接符 213"/>
          <p:cNvCxnSpPr>
            <a:stCxn id="193" idx="39"/>
            <a:endCxn id="195" idx="19"/>
          </p:cNvCxnSpPr>
          <p:nvPr/>
        </p:nvCxnSpPr>
        <p:spPr>
          <a:xfrm>
            <a:off x="2859220" y="4437330"/>
            <a:ext cx="474980" cy="29527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5" name="直接箭头连接符 214"/>
          <p:cNvCxnSpPr>
            <a:stCxn id="193" idx="2"/>
          </p:cNvCxnSpPr>
          <p:nvPr/>
        </p:nvCxnSpPr>
        <p:spPr>
          <a:xfrm flipV="1">
            <a:off x="2863188" y="4036518"/>
            <a:ext cx="496811" cy="323042"/>
          </a:xfrm>
          <a:prstGeom prst="straightConnector1">
            <a:avLst/>
          </a:prstGeom>
          <a:ln w="31750">
            <a:solidFill>
              <a:srgbClr val="0052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4" name="直接箭头连接符 233"/>
          <p:cNvCxnSpPr>
            <a:cxnSpLocks/>
            <a:stCxn id="237" idx="24"/>
          </p:cNvCxnSpPr>
          <p:nvPr/>
        </p:nvCxnSpPr>
        <p:spPr>
          <a:xfrm>
            <a:off x="5884238" y="3792838"/>
            <a:ext cx="890046" cy="39031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接箭头连接符 234"/>
          <p:cNvCxnSpPr>
            <a:cxnSpLocks/>
            <a:stCxn id="236" idx="19"/>
          </p:cNvCxnSpPr>
          <p:nvPr/>
        </p:nvCxnSpPr>
        <p:spPr>
          <a:xfrm>
            <a:off x="6149511" y="4107401"/>
            <a:ext cx="611911" cy="1213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Freeform 18"/>
          <p:cNvSpPr/>
          <p:nvPr/>
        </p:nvSpPr>
        <p:spPr bwMode="auto">
          <a:xfrm>
            <a:off x="5971733" y="404114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8"/>
          <p:cNvSpPr/>
          <p:nvPr/>
        </p:nvSpPr>
        <p:spPr bwMode="auto">
          <a:xfrm>
            <a:off x="5713127" y="366474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39" name="直接箭头连接符 238"/>
          <p:cNvCxnSpPr>
            <a:stCxn id="240" idx="20"/>
            <a:endCxn id="236" idx="41"/>
          </p:cNvCxnSpPr>
          <p:nvPr/>
        </p:nvCxnSpPr>
        <p:spPr>
          <a:xfrm flipV="1">
            <a:off x="5099474" y="4148020"/>
            <a:ext cx="873125" cy="40322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Freeform 18"/>
          <p:cNvSpPr/>
          <p:nvPr/>
        </p:nvSpPr>
        <p:spPr bwMode="auto">
          <a:xfrm>
            <a:off x="4920109" y="44717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8"/>
          <p:cNvSpPr/>
          <p:nvPr/>
        </p:nvSpPr>
        <p:spPr bwMode="auto">
          <a:xfrm>
            <a:off x="4985514" y="397912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2" name="直接箭头连接符 241"/>
          <p:cNvCxnSpPr>
            <a:stCxn id="244" idx="23"/>
            <a:endCxn id="237" idx="3"/>
          </p:cNvCxnSpPr>
          <p:nvPr/>
        </p:nvCxnSpPr>
        <p:spPr>
          <a:xfrm>
            <a:off x="5081536" y="3617413"/>
            <a:ext cx="643890" cy="9017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>
            <a:stCxn id="241" idx="19"/>
            <a:endCxn id="237" idx="41"/>
          </p:cNvCxnSpPr>
          <p:nvPr/>
        </p:nvCxnSpPr>
        <p:spPr>
          <a:xfrm flipV="1">
            <a:off x="5163292" y="3771066"/>
            <a:ext cx="551180" cy="27368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Freeform 18"/>
          <p:cNvSpPr/>
          <p:nvPr/>
        </p:nvSpPr>
        <p:spPr bwMode="auto">
          <a:xfrm>
            <a:off x="4904869" y="350209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5" name="直接箭头连接符 244"/>
          <p:cNvCxnSpPr>
            <a:cxnSpLocks/>
            <a:stCxn id="248" idx="24"/>
          </p:cNvCxnSpPr>
          <p:nvPr/>
        </p:nvCxnSpPr>
        <p:spPr>
          <a:xfrm>
            <a:off x="6022028" y="4663921"/>
            <a:ext cx="752256" cy="359724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接箭头连接符 245"/>
          <p:cNvCxnSpPr>
            <a:cxnSpLocks/>
            <a:stCxn id="247" idx="19"/>
          </p:cNvCxnSpPr>
          <p:nvPr/>
        </p:nvCxnSpPr>
        <p:spPr>
          <a:xfrm>
            <a:off x="6047906" y="4959434"/>
            <a:ext cx="726378" cy="12842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" name="Freeform 18"/>
          <p:cNvSpPr/>
          <p:nvPr/>
        </p:nvSpPr>
        <p:spPr bwMode="auto">
          <a:xfrm>
            <a:off x="5870128" y="489317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8"/>
          <p:cNvSpPr/>
          <p:nvPr/>
        </p:nvSpPr>
        <p:spPr bwMode="auto">
          <a:xfrm>
            <a:off x="5850917" y="453582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9" name="直接箭头连接符 248"/>
          <p:cNvCxnSpPr>
            <a:stCxn id="252" idx="20"/>
            <a:endCxn id="247" idx="41"/>
          </p:cNvCxnSpPr>
          <p:nvPr/>
        </p:nvCxnSpPr>
        <p:spPr>
          <a:xfrm flipV="1">
            <a:off x="5521325" y="4999990"/>
            <a:ext cx="349885" cy="28194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Freeform 18"/>
          <p:cNvSpPr/>
          <p:nvPr/>
        </p:nvSpPr>
        <p:spPr bwMode="auto">
          <a:xfrm>
            <a:off x="5341744" y="52026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4" name="直接箭头连接符 253"/>
          <p:cNvCxnSpPr>
            <a:stCxn id="240" idx="23"/>
            <a:endCxn id="248" idx="41"/>
          </p:cNvCxnSpPr>
          <p:nvPr/>
        </p:nvCxnSpPr>
        <p:spPr>
          <a:xfrm>
            <a:off x="5096510" y="4587240"/>
            <a:ext cx="755650" cy="5524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直接箭头连接符 265"/>
          <p:cNvCxnSpPr>
            <a:cxnSpLocks/>
            <a:stCxn id="269" idx="24"/>
          </p:cNvCxnSpPr>
          <p:nvPr/>
        </p:nvCxnSpPr>
        <p:spPr>
          <a:xfrm>
            <a:off x="6050031" y="2924623"/>
            <a:ext cx="698529" cy="130998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接箭头连接符 266"/>
          <p:cNvCxnSpPr>
            <a:cxnSpLocks/>
            <a:stCxn id="268" idx="19"/>
          </p:cNvCxnSpPr>
          <p:nvPr/>
        </p:nvCxnSpPr>
        <p:spPr>
          <a:xfrm flipV="1">
            <a:off x="5889219" y="3113685"/>
            <a:ext cx="859341" cy="14137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Freeform 18"/>
          <p:cNvSpPr/>
          <p:nvPr/>
        </p:nvSpPr>
        <p:spPr bwMode="auto">
          <a:xfrm>
            <a:off x="5711441" y="31888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8"/>
          <p:cNvSpPr/>
          <p:nvPr/>
        </p:nvSpPr>
        <p:spPr bwMode="auto">
          <a:xfrm>
            <a:off x="5878920" y="2796525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0" name="直接箭头连接符 269"/>
          <p:cNvCxnSpPr>
            <a:stCxn id="273" idx="25"/>
            <a:endCxn id="268" idx="1"/>
          </p:cNvCxnSpPr>
          <p:nvPr/>
        </p:nvCxnSpPr>
        <p:spPr>
          <a:xfrm>
            <a:off x="5084611" y="3144644"/>
            <a:ext cx="628650" cy="11049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Freeform 18"/>
          <p:cNvSpPr/>
          <p:nvPr/>
        </p:nvSpPr>
        <p:spPr bwMode="auto">
          <a:xfrm>
            <a:off x="4920167" y="30055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4" name="直接箭头连接符 273"/>
          <p:cNvCxnSpPr>
            <a:stCxn id="276" idx="23"/>
            <a:endCxn id="269" idx="3"/>
          </p:cNvCxnSpPr>
          <p:nvPr/>
        </p:nvCxnSpPr>
        <p:spPr>
          <a:xfrm>
            <a:off x="5341309" y="2509168"/>
            <a:ext cx="549275" cy="33083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接箭头连接符 274"/>
          <p:cNvCxnSpPr>
            <a:stCxn id="273" idx="19"/>
            <a:endCxn id="269" idx="41"/>
          </p:cNvCxnSpPr>
          <p:nvPr/>
        </p:nvCxnSpPr>
        <p:spPr>
          <a:xfrm flipV="1">
            <a:off x="5097945" y="2903486"/>
            <a:ext cx="782320" cy="16827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Freeform 18"/>
          <p:cNvSpPr/>
          <p:nvPr/>
        </p:nvSpPr>
        <p:spPr bwMode="auto">
          <a:xfrm>
            <a:off x="5165277" y="239321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文本框 277"/>
          <p:cNvSpPr txBox="1"/>
          <p:nvPr/>
        </p:nvSpPr>
        <p:spPr>
          <a:xfrm>
            <a:off x="6503670" y="1867851"/>
            <a:ext cx="231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atin typeface="Candara" panose="020E0502030303020204" pitchFamily="34" charset="0"/>
                <a:ea typeface="微软雅黑" panose="020B0503020204020204" pitchFamily="34" charset="-122"/>
              </a:rPr>
              <a:t>feature vector</a:t>
            </a: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cxnSp>
        <p:nvCxnSpPr>
          <p:cNvPr id="7" name="直接箭头连接符 6"/>
          <p:cNvCxnSpPr>
            <a:cxnSpLocks/>
            <a:stCxn id="198" idx="41"/>
          </p:cNvCxnSpPr>
          <p:nvPr/>
        </p:nvCxnSpPr>
        <p:spPr>
          <a:xfrm>
            <a:off x="3510818" y="3353820"/>
            <a:ext cx="713545" cy="271036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cxnSpLocks/>
            <a:stCxn id="196" idx="1"/>
          </p:cNvCxnSpPr>
          <p:nvPr/>
        </p:nvCxnSpPr>
        <p:spPr>
          <a:xfrm flipV="1">
            <a:off x="3509707" y="3639443"/>
            <a:ext cx="681294" cy="30338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cxnSpLocks/>
            <a:endCxn id="244" idx="2"/>
          </p:cNvCxnSpPr>
          <p:nvPr/>
        </p:nvCxnSpPr>
        <p:spPr>
          <a:xfrm flipV="1">
            <a:off x="4233304" y="3556207"/>
            <a:ext cx="678232" cy="4426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cxnSpLocks/>
            <a:endCxn id="240" idx="5"/>
          </p:cNvCxnSpPr>
          <p:nvPr/>
        </p:nvCxnSpPr>
        <p:spPr>
          <a:xfrm>
            <a:off x="4196691" y="3672257"/>
            <a:ext cx="752307" cy="822669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cxnSpLocks/>
            <a:endCxn id="241" idx="4"/>
          </p:cNvCxnSpPr>
          <p:nvPr/>
        </p:nvCxnSpPr>
        <p:spPr>
          <a:xfrm>
            <a:off x="4204989" y="3632766"/>
            <a:ext cx="800525" cy="37838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395DFF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</a:rPr>
                  <a:t>Monte Carlo 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b="0" dirty="0">
                  <a:solidFill>
                    <a:srgbClr val="395DFF"/>
                  </a:solidFill>
                  <a:latin typeface="Candara" panose="020E0502030303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blipFill>
                <a:blip r:embed="rId3"/>
                <a:stretch>
                  <a:fillRect l="-2279" t="-4587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Reverse Push </a:t>
                </a:r>
              </a:p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,</a:t>
                </a:r>
                <a:r>
                  <a:rPr kumimoji="1" lang="en-US" altLang="zh-CN" sz="1800" dirty="0">
                    <a:solidFill>
                      <a:srgbClr val="007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ℓ)</m:t>
                        </m:r>
                      </m:sup>
                    </m:sSup>
                  </m:oMath>
                </a14:m>
                <a:endParaRPr lang="en-US" altLang="zh-CN" sz="1800" b="0" dirty="0">
                  <a:solidFill>
                    <a:srgbClr val="007F00"/>
                  </a:solidFill>
                  <a:latin typeface="Candara" panose="020E0502030303020204" pitchFamily="34" charset="0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blipFill>
                <a:blip r:embed="rId4"/>
                <a:stretch>
                  <a:fillRect l="-2041" t="-5505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688254" y="3468568"/>
            <a:ext cx="197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training node</a:t>
            </a:r>
            <a:endParaRPr lang="zh-CN" altLang="en-US" sz="1800" b="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/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[:,0]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F1CC5EF-4A17-4229-B947-15655E568A0B}"/>
              </a:ext>
            </a:extLst>
          </p:cNvPr>
          <p:cNvGraphicFramePr>
            <a:graphicFrameLocks noGrp="1"/>
          </p:cNvGraphicFramePr>
          <p:nvPr/>
        </p:nvGraphicFramePr>
        <p:xfrm>
          <a:off x="6761422" y="2393217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2E6E7B28-45E3-4BDB-A545-A13BEDD645A4}"/>
              </a:ext>
            </a:extLst>
          </p:cNvPr>
          <p:cNvGraphicFramePr>
            <a:graphicFrameLocks noGrp="1"/>
          </p:cNvGraphicFramePr>
          <p:nvPr/>
        </p:nvGraphicFramePr>
        <p:xfrm>
          <a:off x="8308523" y="2399568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4B82D841-494B-45B5-9680-217F7EBDF847}"/>
              </a:ext>
            </a:extLst>
          </p:cNvPr>
          <p:cNvSpPr txBox="1"/>
          <p:nvPr/>
        </p:nvSpPr>
        <p:spPr>
          <a:xfrm>
            <a:off x="7578825" y="529543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/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[:,−1]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  <a:blipFill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974BDD3D-23B8-4C7B-B73C-06505ACB08E9}"/>
              </a:ext>
            </a:extLst>
          </p:cNvPr>
          <p:cNvCxnSpPr>
            <a:cxnSpLocks/>
            <a:stCxn id="192" idx="37"/>
            <a:endCxn id="193" idx="17"/>
          </p:cNvCxnSpPr>
          <p:nvPr/>
        </p:nvCxnSpPr>
        <p:spPr>
          <a:xfrm>
            <a:off x="2175909" y="3861365"/>
            <a:ext cx="526168" cy="487152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D756167F-D519-4F26-B57E-10168A2EEA87}"/>
              </a:ext>
            </a:extLst>
          </p:cNvPr>
          <p:cNvCxnSpPr>
            <a:cxnSpLocks/>
            <a:stCxn id="192" idx="0"/>
            <a:endCxn id="194" idx="26"/>
          </p:cNvCxnSpPr>
          <p:nvPr/>
        </p:nvCxnSpPr>
        <p:spPr>
          <a:xfrm flipV="1">
            <a:off x="2201465" y="3535957"/>
            <a:ext cx="433945" cy="251420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05DFFA56-B134-40A3-9384-6E2001FA01DD}"/>
              </a:ext>
            </a:extLst>
          </p:cNvPr>
          <p:cNvCxnSpPr>
            <a:cxnSpLocks/>
            <a:stCxn id="194" idx="0"/>
            <a:endCxn id="196" idx="19"/>
          </p:cNvCxnSpPr>
          <p:nvPr/>
        </p:nvCxnSpPr>
        <p:spPr>
          <a:xfrm>
            <a:off x="2792077" y="3465282"/>
            <a:ext cx="542074" cy="477548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13F24949-23E6-4F88-B91E-35918A6B2D74}"/>
              </a:ext>
            </a:extLst>
          </p:cNvPr>
          <p:cNvCxnSpPr>
            <a:cxnSpLocks/>
            <a:stCxn id="194" idx="42"/>
            <a:endCxn id="198" idx="24"/>
          </p:cNvCxnSpPr>
          <p:nvPr/>
        </p:nvCxnSpPr>
        <p:spPr>
          <a:xfrm flipV="1">
            <a:off x="2792077" y="3374801"/>
            <a:ext cx="548741" cy="10483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EA11DA2C-0466-4BAF-AE7A-3C6B33752BFB}"/>
              </a:ext>
            </a:extLst>
          </p:cNvPr>
          <p:cNvCxnSpPr>
            <a:cxnSpLocks/>
            <a:stCxn id="194" idx="2"/>
            <a:endCxn id="199" idx="26"/>
          </p:cNvCxnSpPr>
          <p:nvPr/>
        </p:nvCxnSpPr>
        <p:spPr>
          <a:xfrm flipV="1">
            <a:off x="2785410" y="2801268"/>
            <a:ext cx="564761" cy="63861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8" name="对话气泡: 椭圆形 257">
            <a:extLst>
              <a:ext uri="{FF2B5EF4-FFF2-40B4-BE49-F238E27FC236}">
                <a16:creationId xmlns:a16="http://schemas.microsoft.com/office/drawing/2014/main" id="{5857C728-9B37-43C5-BE03-A0A618C5E0BD}"/>
              </a:ext>
            </a:extLst>
          </p:cNvPr>
          <p:cNvSpPr/>
          <p:nvPr/>
        </p:nvSpPr>
        <p:spPr>
          <a:xfrm rot="10800000">
            <a:off x="1687482" y="4024936"/>
            <a:ext cx="3419499" cy="1034782"/>
          </a:xfrm>
          <a:prstGeom prst="wedgeEllipseCallout">
            <a:avLst>
              <a:gd name="adj1" fmla="val -22960"/>
              <a:gd name="adj2" fmla="val 81010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5A259A-7C49-437B-A65F-0601042A5C49}"/>
                  </a:ext>
                </a:extLst>
              </p:cNvPr>
              <p:cNvSpPr txBox="1"/>
              <p:nvPr/>
            </p:nvSpPr>
            <p:spPr>
              <a:xfrm>
                <a:off x="1652978" y="4174724"/>
                <a:ext cx="3523187" cy="701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1"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600" b="1" i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</m:e>
                        <m:sup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1" i="1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1" i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CN" sz="1600" b="1" i="1" smtClean="0">
                                  <a:solidFill>
                                    <a:srgbClr val="395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1" i="0" smtClean="0">
                                  <a:solidFill>
                                    <a:srgbClr val="395DFF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1600" b="1" i="1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kumimoji="1" lang="en-US" altLang="zh-CN" sz="1600" b="1" i="0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0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kumimoji="1" lang="en-US" altLang="zh-CN" sz="1600" b="1" i="1" smtClean="0">
                                  <a:solidFill>
                                    <a:srgbClr val="007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1" i="0" smtClean="0">
                                  <a:solidFill>
                                    <a:srgbClr val="007F0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1600" b="1" i="1" smtClean="0">
                                      <a:solidFill>
                                        <a:srgbClr val="007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0" smtClean="0">
                                      <a:solidFill>
                                        <a:srgbClr val="007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5A259A-7C49-437B-A65F-0601042A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78" y="4174724"/>
                <a:ext cx="3523187" cy="7019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F1BE3DEC-CA1F-46B3-9826-1088070E6178}"/>
                  </a:ext>
                </a:extLst>
              </p:cNvPr>
              <p:cNvSpPr/>
              <p:nvPr/>
            </p:nvSpPr>
            <p:spPr>
              <a:xfrm>
                <a:off x="1037733" y="5786495"/>
                <a:ext cx="1974645" cy="5903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zh-CN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p>
                                <m:sSup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CN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kumimoji="1" lang="en-US" altLang="zh-CN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F1BE3DEC-CA1F-46B3-9826-1088070E6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33" y="5786495"/>
                <a:ext cx="1974645" cy="590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椭圆 281">
            <a:extLst>
              <a:ext uri="{FF2B5EF4-FFF2-40B4-BE49-F238E27FC236}">
                <a16:creationId xmlns:a16="http://schemas.microsoft.com/office/drawing/2014/main" id="{F03A7CD5-A055-4477-9F9F-0DFC98215A04}"/>
              </a:ext>
            </a:extLst>
          </p:cNvPr>
          <p:cNvSpPr/>
          <p:nvPr/>
        </p:nvSpPr>
        <p:spPr>
          <a:xfrm>
            <a:off x="4102919" y="3518503"/>
            <a:ext cx="211696" cy="2070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9B833C43-5D9F-426D-9665-1151D89F9E51}"/>
              </a:ext>
            </a:extLst>
          </p:cNvPr>
          <p:cNvSpPr txBox="1"/>
          <p:nvPr/>
        </p:nvSpPr>
        <p:spPr>
          <a:xfrm>
            <a:off x="3903262" y="3134962"/>
            <a:ext cx="121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FF0000"/>
                </a:solidFill>
                <a:latin typeface="Comic Sans MS" panose="030F0702030302020204" pitchFamily="66" charset="0"/>
              </a:rPr>
              <a:t>meet</a:t>
            </a:r>
            <a:endParaRPr lang="zh-CN" altLang="en-US" sz="20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5" name="直接箭头连接符 284">
            <a:extLst>
              <a:ext uri="{FF2B5EF4-FFF2-40B4-BE49-F238E27FC236}">
                <a16:creationId xmlns:a16="http://schemas.microsoft.com/office/drawing/2014/main" id="{5165BEB5-6CEF-48EB-B965-08670E34FFD0}"/>
              </a:ext>
            </a:extLst>
          </p:cNvPr>
          <p:cNvCxnSpPr>
            <a:cxnSpLocks/>
          </p:cNvCxnSpPr>
          <p:nvPr/>
        </p:nvCxnSpPr>
        <p:spPr>
          <a:xfrm>
            <a:off x="2201465" y="4715823"/>
            <a:ext cx="0" cy="10170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左大括号 64">
            <a:extLst>
              <a:ext uri="{FF2B5EF4-FFF2-40B4-BE49-F238E27FC236}">
                <a16:creationId xmlns:a16="http://schemas.microsoft.com/office/drawing/2014/main" id="{7B574E46-8DC1-4ED3-8E12-9A1AFCE9B730}"/>
              </a:ext>
            </a:extLst>
          </p:cNvPr>
          <p:cNvSpPr/>
          <p:nvPr/>
        </p:nvSpPr>
        <p:spPr>
          <a:xfrm>
            <a:off x="3083650" y="5538423"/>
            <a:ext cx="314774" cy="1120443"/>
          </a:xfrm>
          <a:prstGeom prst="leftBrace">
            <a:avLst>
              <a:gd name="adj1" fmla="val 47265"/>
              <a:gd name="adj2" fmla="val 4831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57AB46D-CDAD-45BB-A648-F0A4A557A17D}"/>
                  </a:ext>
                </a:extLst>
              </p:cNvPr>
              <p:cNvSpPr txBox="1"/>
              <p:nvPr/>
            </p:nvSpPr>
            <p:spPr>
              <a:xfrm>
                <a:off x="3421929" y="5402655"/>
                <a:ext cx="5056450" cy="82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0" dirty="0">
                    <a:latin typeface="Candara" panose="020E0502030303020204" pitchFamily="34" charset="0"/>
                  </a:rPr>
                  <a:t>Unbiased estimator</a:t>
                </a:r>
              </a:p>
              <a:p>
                <a:r>
                  <a:rPr lang="en-US" altLang="zh-CN" sz="1800" b="0" kern="0" dirty="0">
                    <a:ea typeface="STKaiti" charset="-122"/>
                    <a:cs typeface="STKaiti" charset="-122"/>
                  </a:rPr>
                  <a:t>Sublinear time: </a:t>
                </a:r>
                <a14:m>
                  <m:oMath xmlns:m="http://schemas.openxmlformats.org/officeDocument/2006/math"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𝑂</m:t>
                    </m:r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(</m:t>
                    </m:r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𝐿</m:t>
                    </m:r>
                    <m:f>
                      <m:fPr>
                        <m:ctrlPr>
                          <a:rPr lang="en-US" altLang="zh-CN" sz="1800" b="0" i="1" kern="0">
                            <a:latin typeface="Cambria Math" panose="02040503050406030204" pitchFamily="18" charset="0"/>
                            <a:ea typeface="STKaiti" charset="-122"/>
                            <a:cs typeface="STKaiti" charset="-12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1800" b="0" i="1" kern="0">
                                <a:latin typeface="Cambria Math" panose="02040503050406030204" pitchFamily="18" charset="0"/>
                                <a:ea typeface="STKaiti" charset="-122"/>
                                <a:cs typeface="STKaiti" charset="-122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kern="0" smtClean="0">
                                <a:latin typeface="Cambria Math" panose="02040503050406030204" pitchFamily="18" charset="0"/>
                                <a:ea typeface="STKaiti" charset="-122"/>
                                <a:cs typeface="STKaiti" charset="-122"/>
                              </a:rPr>
                              <m:t>m</m:t>
                            </m:r>
                            <m:r>
                              <a:rPr lang="en-US" altLang="zh-CN" sz="1800" b="0" kern="0">
                                <a:latin typeface="Cambria Math" panose="02040503050406030204" pitchFamily="18" charset="0"/>
                                <a:ea typeface="STKaiti" charset="-122"/>
                                <a:cs typeface="STKaiti" charset="-122"/>
                              </a:rPr>
                              <m:t>𝑙𝑜𝑔𝑛</m:t>
                            </m:r>
                          </m:e>
                        </m:rad>
                      </m:num>
                      <m:den>
                        <m:r>
                          <a:rPr lang="zh-CN" altLang="en-US" sz="1800" b="0" kern="0">
                            <a:latin typeface="Cambria Math" panose="02040503050406030204" pitchFamily="18" charset="0"/>
                            <a:ea typeface="STKaiti" charset="-122"/>
                            <a:cs typeface="STKaiti" charset="-122"/>
                          </a:rPr>
                          <m:t>𝜀</m:t>
                        </m:r>
                      </m:den>
                    </m:f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𝐹</m:t>
                    </m:r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)</m:t>
                    </m:r>
                  </m:oMath>
                </a14:m>
                <a:endParaRPr lang="en-US" altLang="zh-CN" sz="1800" b="0" dirty="0"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57AB46D-CDAD-45BB-A648-F0A4A557A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29" y="5402655"/>
                <a:ext cx="5056450" cy="829266"/>
              </a:xfrm>
              <a:prstGeom prst="rect">
                <a:avLst/>
              </a:prstGeom>
              <a:blipFill>
                <a:blip r:embed="rId9"/>
                <a:stretch>
                  <a:fillRect l="-964" t="-3676" b="-3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标题 1">
            <a:extLst>
              <a:ext uri="{FF2B5EF4-FFF2-40B4-BE49-F238E27FC236}">
                <a16:creationId xmlns:a16="http://schemas.microsoft.com/office/drawing/2014/main" id="{380C40AA-35A1-4974-B092-B8951E86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98" y="140048"/>
            <a:ext cx="7750074" cy="1128712"/>
          </a:xfrm>
        </p:spPr>
        <p:txBody>
          <a:bodyPr/>
          <a:lstStyle/>
          <a:p>
            <a:r>
              <a:rPr kumimoji="1" lang="en-US" altLang="zh-CN" sz="3200" dirty="0"/>
              <a:t>Bidirectional Propagation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3921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8"/>
          <p:cNvSpPr/>
          <p:nvPr/>
        </p:nvSpPr>
        <p:spPr bwMode="auto">
          <a:xfrm flipH="1">
            <a:off x="2021465" y="370786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2698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8"/>
          <p:cNvSpPr/>
          <p:nvPr/>
        </p:nvSpPr>
        <p:spPr bwMode="auto">
          <a:xfrm flipH="1">
            <a:off x="2689855" y="430545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8"/>
          <p:cNvSpPr/>
          <p:nvPr/>
        </p:nvSpPr>
        <p:spPr bwMode="auto">
          <a:xfrm flipH="1">
            <a:off x="2612077" y="338577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8"/>
          <p:cNvSpPr/>
          <p:nvPr/>
        </p:nvSpPr>
        <p:spPr bwMode="auto">
          <a:xfrm flipH="1">
            <a:off x="3331929" y="466638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8"/>
          <p:cNvSpPr/>
          <p:nvPr/>
        </p:nvSpPr>
        <p:spPr bwMode="auto">
          <a:xfrm flipH="1">
            <a:off x="3331929" y="3876572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8"/>
          <p:cNvSpPr/>
          <p:nvPr/>
        </p:nvSpPr>
        <p:spPr bwMode="auto">
          <a:xfrm flipH="1">
            <a:off x="3331929" y="32467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8"/>
          <p:cNvSpPr/>
          <p:nvPr/>
        </p:nvSpPr>
        <p:spPr bwMode="auto">
          <a:xfrm flipH="1">
            <a:off x="3326838" y="2651084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14" name="直接箭头连接符 213"/>
          <p:cNvCxnSpPr>
            <a:stCxn id="193" idx="39"/>
            <a:endCxn id="195" idx="19"/>
          </p:cNvCxnSpPr>
          <p:nvPr/>
        </p:nvCxnSpPr>
        <p:spPr>
          <a:xfrm>
            <a:off x="2859220" y="4437330"/>
            <a:ext cx="474980" cy="29527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5" name="直接箭头连接符 214"/>
          <p:cNvCxnSpPr>
            <a:stCxn id="193" idx="2"/>
          </p:cNvCxnSpPr>
          <p:nvPr/>
        </p:nvCxnSpPr>
        <p:spPr>
          <a:xfrm flipV="1">
            <a:off x="2863188" y="4036518"/>
            <a:ext cx="496811" cy="323042"/>
          </a:xfrm>
          <a:prstGeom prst="straightConnector1">
            <a:avLst/>
          </a:prstGeom>
          <a:ln w="31750">
            <a:solidFill>
              <a:srgbClr val="0052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4" name="直接箭头连接符 233"/>
          <p:cNvCxnSpPr>
            <a:cxnSpLocks/>
            <a:stCxn id="237" idx="24"/>
          </p:cNvCxnSpPr>
          <p:nvPr/>
        </p:nvCxnSpPr>
        <p:spPr>
          <a:xfrm>
            <a:off x="5884238" y="3792838"/>
            <a:ext cx="890046" cy="39031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接箭头连接符 234"/>
          <p:cNvCxnSpPr>
            <a:cxnSpLocks/>
            <a:stCxn id="236" idx="19"/>
          </p:cNvCxnSpPr>
          <p:nvPr/>
        </p:nvCxnSpPr>
        <p:spPr>
          <a:xfrm>
            <a:off x="6149511" y="4107401"/>
            <a:ext cx="611911" cy="1213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Freeform 18"/>
          <p:cNvSpPr/>
          <p:nvPr/>
        </p:nvSpPr>
        <p:spPr bwMode="auto">
          <a:xfrm>
            <a:off x="5971733" y="404114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8"/>
          <p:cNvSpPr/>
          <p:nvPr/>
        </p:nvSpPr>
        <p:spPr bwMode="auto">
          <a:xfrm>
            <a:off x="5713127" y="366474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39" name="直接箭头连接符 238"/>
          <p:cNvCxnSpPr>
            <a:stCxn id="240" idx="20"/>
            <a:endCxn id="236" idx="41"/>
          </p:cNvCxnSpPr>
          <p:nvPr/>
        </p:nvCxnSpPr>
        <p:spPr>
          <a:xfrm flipV="1">
            <a:off x="5099474" y="4148020"/>
            <a:ext cx="873125" cy="40322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Freeform 18"/>
          <p:cNvSpPr/>
          <p:nvPr/>
        </p:nvSpPr>
        <p:spPr bwMode="auto">
          <a:xfrm>
            <a:off x="4920109" y="44717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8"/>
          <p:cNvSpPr/>
          <p:nvPr/>
        </p:nvSpPr>
        <p:spPr bwMode="auto">
          <a:xfrm>
            <a:off x="4985514" y="397912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2" name="直接箭头连接符 241"/>
          <p:cNvCxnSpPr>
            <a:stCxn id="244" idx="23"/>
            <a:endCxn id="237" idx="3"/>
          </p:cNvCxnSpPr>
          <p:nvPr/>
        </p:nvCxnSpPr>
        <p:spPr>
          <a:xfrm>
            <a:off x="5081536" y="3617413"/>
            <a:ext cx="643890" cy="9017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>
            <a:stCxn id="241" idx="19"/>
            <a:endCxn id="237" idx="41"/>
          </p:cNvCxnSpPr>
          <p:nvPr/>
        </p:nvCxnSpPr>
        <p:spPr>
          <a:xfrm flipV="1">
            <a:off x="5163292" y="3771066"/>
            <a:ext cx="551180" cy="27368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Freeform 18"/>
          <p:cNvSpPr/>
          <p:nvPr/>
        </p:nvSpPr>
        <p:spPr bwMode="auto">
          <a:xfrm>
            <a:off x="4904869" y="350209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5" name="直接箭头连接符 244"/>
          <p:cNvCxnSpPr>
            <a:cxnSpLocks/>
            <a:stCxn id="248" idx="24"/>
          </p:cNvCxnSpPr>
          <p:nvPr/>
        </p:nvCxnSpPr>
        <p:spPr>
          <a:xfrm>
            <a:off x="6022028" y="4663921"/>
            <a:ext cx="752256" cy="359724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接箭头连接符 245"/>
          <p:cNvCxnSpPr>
            <a:cxnSpLocks/>
            <a:stCxn id="247" idx="19"/>
          </p:cNvCxnSpPr>
          <p:nvPr/>
        </p:nvCxnSpPr>
        <p:spPr>
          <a:xfrm>
            <a:off x="6047906" y="4959434"/>
            <a:ext cx="726378" cy="12842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" name="Freeform 18"/>
          <p:cNvSpPr/>
          <p:nvPr/>
        </p:nvSpPr>
        <p:spPr bwMode="auto">
          <a:xfrm>
            <a:off x="5870128" y="489317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8"/>
          <p:cNvSpPr/>
          <p:nvPr/>
        </p:nvSpPr>
        <p:spPr bwMode="auto">
          <a:xfrm>
            <a:off x="5850917" y="453582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49" name="直接箭头连接符 248"/>
          <p:cNvCxnSpPr>
            <a:stCxn id="252" idx="20"/>
            <a:endCxn id="247" idx="41"/>
          </p:cNvCxnSpPr>
          <p:nvPr/>
        </p:nvCxnSpPr>
        <p:spPr>
          <a:xfrm flipV="1">
            <a:off x="5521325" y="4999990"/>
            <a:ext cx="349885" cy="28194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Freeform 18"/>
          <p:cNvSpPr/>
          <p:nvPr/>
        </p:nvSpPr>
        <p:spPr bwMode="auto">
          <a:xfrm>
            <a:off x="5341744" y="52026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4" name="直接箭头连接符 253"/>
          <p:cNvCxnSpPr>
            <a:stCxn id="240" idx="23"/>
            <a:endCxn id="248" idx="41"/>
          </p:cNvCxnSpPr>
          <p:nvPr/>
        </p:nvCxnSpPr>
        <p:spPr>
          <a:xfrm>
            <a:off x="5096510" y="4587240"/>
            <a:ext cx="755650" cy="5524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直接箭头连接符 265"/>
          <p:cNvCxnSpPr>
            <a:cxnSpLocks/>
            <a:stCxn id="269" idx="24"/>
          </p:cNvCxnSpPr>
          <p:nvPr/>
        </p:nvCxnSpPr>
        <p:spPr>
          <a:xfrm>
            <a:off x="6050031" y="2924623"/>
            <a:ext cx="698529" cy="130998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接箭头连接符 266"/>
          <p:cNvCxnSpPr>
            <a:cxnSpLocks/>
            <a:stCxn id="268" idx="19"/>
          </p:cNvCxnSpPr>
          <p:nvPr/>
        </p:nvCxnSpPr>
        <p:spPr>
          <a:xfrm flipV="1">
            <a:off x="5889219" y="3113685"/>
            <a:ext cx="859341" cy="14137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Freeform 18"/>
          <p:cNvSpPr/>
          <p:nvPr/>
        </p:nvSpPr>
        <p:spPr bwMode="auto">
          <a:xfrm>
            <a:off x="5711441" y="31888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8"/>
          <p:cNvSpPr/>
          <p:nvPr/>
        </p:nvSpPr>
        <p:spPr bwMode="auto">
          <a:xfrm>
            <a:off x="5878920" y="2796525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0" name="直接箭头连接符 269"/>
          <p:cNvCxnSpPr>
            <a:stCxn id="273" idx="25"/>
            <a:endCxn id="268" idx="1"/>
          </p:cNvCxnSpPr>
          <p:nvPr/>
        </p:nvCxnSpPr>
        <p:spPr>
          <a:xfrm>
            <a:off x="5084611" y="3144644"/>
            <a:ext cx="628650" cy="11049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Freeform 18"/>
          <p:cNvSpPr/>
          <p:nvPr/>
        </p:nvSpPr>
        <p:spPr bwMode="auto">
          <a:xfrm>
            <a:off x="4920167" y="30055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4" name="直接箭头连接符 273"/>
          <p:cNvCxnSpPr>
            <a:stCxn id="276" idx="23"/>
            <a:endCxn id="269" idx="3"/>
          </p:cNvCxnSpPr>
          <p:nvPr/>
        </p:nvCxnSpPr>
        <p:spPr>
          <a:xfrm>
            <a:off x="5341309" y="2509168"/>
            <a:ext cx="549275" cy="33083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接箭头连接符 274"/>
          <p:cNvCxnSpPr>
            <a:stCxn id="273" idx="19"/>
            <a:endCxn id="269" idx="41"/>
          </p:cNvCxnSpPr>
          <p:nvPr/>
        </p:nvCxnSpPr>
        <p:spPr>
          <a:xfrm flipV="1">
            <a:off x="5097945" y="2903486"/>
            <a:ext cx="782320" cy="168275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Freeform 18"/>
          <p:cNvSpPr/>
          <p:nvPr/>
        </p:nvSpPr>
        <p:spPr bwMode="auto">
          <a:xfrm>
            <a:off x="5165277" y="239321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文本框 277"/>
          <p:cNvSpPr txBox="1"/>
          <p:nvPr/>
        </p:nvSpPr>
        <p:spPr>
          <a:xfrm>
            <a:off x="6503670" y="1867851"/>
            <a:ext cx="231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atin typeface="Candara" panose="020E0502030303020204" pitchFamily="34" charset="0"/>
                <a:ea typeface="微软雅黑" panose="020B0503020204020204" pitchFamily="34" charset="-122"/>
              </a:rPr>
              <a:t>feature vector</a:t>
            </a: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cxnSp>
        <p:nvCxnSpPr>
          <p:cNvPr id="7" name="直接箭头连接符 6"/>
          <p:cNvCxnSpPr>
            <a:cxnSpLocks/>
            <a:stCxn id="198" idx="41"/>
          </p:cNvCxnSpPr>
          <p:nvPr/>
        </p:nvCxnSpPr>
        <p:spPr>
          <a:xfrm>
            <a:off x="3510818" y="3353820"/>
            <a:ext cx="713545" cy="271036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cxnSpLocks/>
            <a:stCxn id="196" idx="1"/>
          </p:cNvCxnSpPr>
          <p:nvPr/>
        </p:nvCxnSpPr>
        <p:spPr>
          <a:xfrm flipV="1">
            <a:off x="3509707" y="3639443"/>
            <a:ext cx="681294" cy="30338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cxnSpLocks/>
            <a:endCxn id="244" idx="2"/>
          </p:cNvCxnSpPr>
          <p:nvPr/>
        </p:nvCxnSpPr>
        <p:spPr>
          <a:xfrm flipV="1">
            <a:off x="4233304" y="3556207"/>
            <a:ext cx="678232" cy="4426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cxnSpLocks/>
            <a:endCxn id="240" idx="5"/>
          </p:cNvCxnSpPr>
          <p:nvPr/>
        </p:nvCxnSpPr>
        <p:spPr>
          <a:xfrm>
            <a:off x="4196691" y="3672257"/>
            <a:ext cx="752307" cy="822669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cxnSpLocks/>
            <a:endCxn id="241" idx="4"/>
          </p:cNvCxnSpPr>
          <p:nvPr/>
        </p:nvCxnSpPr>
        <p:spPr>
          <a:xfrm>
            <a:off x="4204989" y="3632766"/>
            <a:ext cx="800525" cy="37838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395DFF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</a:rPr>
                  <a:t>Monte Carlo 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395DFF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1" i="0">
                                <a:solidFill>
                                  <a:srgbClr val="395D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b="0" dirty="0">
                  <a:solidFill>
                    <a:srgbClr val="395DFF"/>
                  </a:solidFill>
                  <a:latin typeface="Candara" panose="020E0502030303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42" y="1853265"/>
                <a:ext cx="2138876" cy="664926"/>
              </a:xfrm>
              <a:prstGeom prst="rect">
                <a:avLst/>
              </a:prstGeom>
              <a:blipFill>
                <a:blip r:embed="rId3"/>
                <a:stretch>
                  <a:fillRect l="-2279" t="-4587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Reverse Push </a:t>
                </a:r>
              </a:p>
              <a:p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Propagation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1" i="0" smtClean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1800" b="1" i="1" smtClean="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>
                                <a:solidFill>
                                  <a:srgbClr val="007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800" b="0" dirty="0">
                    <a:solidFill>
                      <a:srgbClr val="007F00"/>
                    </a:solidFill>
                    <a:latin typeface="Candara" panose="020E0502030303020204" pitchFamily="34" charset="0"/>
                    <a:ea typeface="微软雅黑" panose="020B0503020204020204" pitchFamily="34" charset="-122"/>
                    <a:sym typeface="+mn-ea"/>
                  </a:rPr>
                  <a:t>,</a:t>
                </a:r>
                <a:r>
                  <a:rPr kumimoji="1" lang="en-US" altLang="zh-CN" sz="1800" dirty="0">
                    <a:solidFill>
                      <a:srgbClr val="007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180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ℓ)</m:t>
                        </m:r>
                      </m:sup>
                    </m:sSup>
                  </m:oMath>
                </a14:m>
                <a:endParaRPr lang="en-US" altLang="zh-CN" sz="1800" b="0" dirty="0">
                  <a:solidFill>
                    <a:srgbClr val="007F00"/>
                  </a:solidFill>
                  <a:latin typeface="Candara" panose="020E0502030303020204" pitchFamily="34" charset="0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7" y="1668510"/>
                <a:ext cx="2388176" cy="664926"/>
              </a:xfrm>
              <a:prstGeom prst="rect">
                <a:avLst/>
              </a:prstGeom>
              <a:blipFill>
                <a:blip r:embed="rId4"/>
                <a:stretch>
                  <a:fillRect l="-2041" t="-5505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688254" y="3468568"/>
            <a:ext cx="197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training node</a:t>
            </a:r>
            <a:endParaRPr lang="zh-CN" altLang="en-US" sz="1800" b="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/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[:,0]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F1CC5EF-4A17-4229-B947-15655E568A0B}"/>
              </a:ext>
            </a:extLst>
          </p:cNvPr>
          <p:cNvGraphicFramePr>
            <a:graphicFrameLocks noGrp="1"/>
          </p:cNvGraphicFramePr>
          <p:nvPr/>
        </p:nvGraphicFramePr>
        <p:xfrm>
          <a:off x="6761422" y="2393217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2E6E7B28-45E3-4BDB-A545-A13BEDD645A4}"/>
              </a:ext>
            </a:extLst>
          </p:cNvPr>
          <p:cNvGraphicFramePr>
            <a:graphicFrameLocks noGrp="1"/>
          </p:cNvGraphicFramePr>
          <p:nvPr/>
        </p:nvGraphicFramePr>
        <p:xfrm>
          <a:off x="8308523" y="2399568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4B82D841-494B-45B5-9680-217F7EBDF847}"/>
              </a:ext>
            </a:extLst>
          </p:cNvPr>
          <p:cNvSpPr txBox="1"/>
          <p:nvPr/>
        </p:nvSpPr>
        <p:spPr>
          <a:xfrm>
            <a:off x="7578825" y="529543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/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[:,−1]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  <a:blipFill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974BDD3D-23B8-4C7B-B73C-06505ACB08E9}"/>
              </a:ext>
            </a:extLst>
          </p:cNvPr>
          <p:cNvCxnSpPr>
            <a:cxnSpLocks/>
            <a:stCxn id="192" idx="37"/>
            <a:endCxn id="193" idx="17"/>
          </p:cNvCxnSpPr>
          <p:nvPr/>
        </p:nvCxnSpPr>
        <p:spPr>
          <a:xfrm>
            <a:off x="2175909" y="3861365"/>
            <a:ext cx="526168" cy="487152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D756167F-D519-4F26-B57E-10168A2EEA87}"/>
              </a:ext>
            </a:extLst>
          </p:cNvPr>
          <p:cNvCxnSpPr>
            <a:cxnSpLocks/>
            <a:stCxn id="192" idx="0"/>
            <a:endCxn id="194" idx="26"/>
          </p:cNvCxnSpPr>
          <p:nvPr/>
        </p:nvCxnSpPr>
        <p:spPr>
          <a:xfrm flipV="1">
            <a:off x="2201465" y="3535957"/>
            <a:ext cx="433945" cy="251420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05DFFA56-B134-40A3-9384-6E2001FA01DD}"/>
              </a:ext>
            </a:extLst>
          </p:cNvPr>
          <p:cNvCxnSpPr>
            <a:cxnSpLocks/>
            <a:stCxn id="194" idx="0"/>
            <a:endCxn id="196" idx="19"/>
          </p:cNvCxnSpPr>
          <p:nvPr/>
        </p:nvCxnSpPr>
        <p:spPr>
          <a:xfrm>
            <a:off x="2792077" y="3465282"/>
            <a:ext cx="542074" cy="477548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13F24949-23E6-4F88-B91E-35918A6B2D74}"/>
              </a:ext>
            </a:extLst>
          </p:cNvPr>
          <p:cNvCxnSpPr>
            <a:cxnSpLocks/>
            <a:stCxn id="194" idx="42"/>
            <a:endCxn id="198" idx="24"/>
          </p:cNvCxnSpPr>
          <p:nvPr/>
        </p:nvCxnSpPr>
        <p:spPr>
          <a:xfrm flipV="1">
            <a:off x="2792077" y="3374801"/>
            <a:ext cx="548741" cy="104837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EA11DA2C-0466-4BAF-AE7A-3C6B33752BFB}"/>
              </a:ext>
            </a:extLst>
          </p:cNvPr>
          <p:cNvCxnSpPr>
            <a:cxnSpLocks/>
            <a:stCxn id="194" idx="2"/>
            <a:endCxn id="199" idx="26"/>
          </p:cNvCxnSpPr>
          <p:nvPr/>
        </p:nvCxnSpPr>
        <p:spPr>
          <a:xfrm flipV="1">
            <a:off x="2785410" y="2801268"/>
            <a:ext cx="564761" cy="638615"/>
          </a:xfrm>
          <a:prstGeom prst="straightConnector1">
            <a:avLst/>
          </a:prstGeom>
          <a:ln w="31750">
            <a:solidFill>
              <a:srgbClr val="395DFF"/>
            </a:solidFill>
            <a:tailEnd type="triangle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8" name="对话气泡: 椭圆形 257">
            <a:extLst>
              <a:ext uri="{FF2B5EF4-FFF2-40B4-BE49-F238E27FC236}">
                <a16:creationId xmlns:a16="http://schemas.microsoft.com/office/drawing/2014/main" id="{5857C728-9B37-43C5-BE03-A0A618C5E0BD}"/>
              </a:ext>
            </a:extLst>
          </p:cNvPr>
          <p:cNvSpPr/>
          <p:nvPr/>
        </p:nvSpPr>
        <p:spPr>
          <a:xfrm rot="10800000">
            <a:off x="1687482" y="4024936"/>
            <a:ext cx="3419499" cy="1034782"/>
          </a:xfrm>
          <a:prstGeom prst="wedgeEllipseCallout">
            <a:avLst>
              <a:gd name="adj1" fmla="val -22960"/>
              <a:gd name="adj2" fmla="val 81010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5A259A-7C49-437B-A65F-0601042A5C49}"/>
                  </a:ext>
                </a:extLst>
              </p:cNvPr>
              <p:cNvSpPr txBox="1"/>
              <p:nvPr/>
            </p:nvSpPr>
            <p:spPr>
              <a:xfrm>
                <a:off x="1652978" y="4174724"/>
                <a:ext cx="3523187" cy="701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1"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600" b="1" i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</m:e>
                        <m:sup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1" i="1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1600" b="1" i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1" i="0" smtClean="0">
                              <a:solidFill>
                                <a:srgbClr val="007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CN" sz="1600" b="1" i="1" smtClean="0">
                                  <a:solidFill>
                                    <a:srgbClr val="395D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1" i="0" smtClean="0">
                                  <a:solidFill>
                                    <a:srgbClr val="395DFF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1600" b="1" i="1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kumimoji="1" lang="en-US" altLang="zh-CN" sz="1600" b="1" i="0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1600" b="1" i="0" smtClean="0">
                                      <a:solidFill>
                                        <a:srgbClr val="395D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kumimoji="1" lang="en-US" altLang="zh-CN" sz="1600" b="1" i="1" smtClean="0">
                                  <a:solidFill>
                                    <a:srgbClr val="007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1" i="0" smtClean="0">
                                  <a:solidFill>
                                    <a:srgbClr val="007F0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1600" b="1" i="1" smtClean="0">
                                      <a:solidFill>
                                        <a:srgbClr val="007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1600" b="1" i="0" smtClean="0">
                                      <a:solidFill>
                                        <a:srgbClr val="007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kumimoji="1" lang="en-US" altLang="zh-CN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5A259A-7C49-437B-A65F-0601042A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78" y="4174724"/>
                <a:ext cx="3523187" cy="7019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F1BE3DEC-CA1F-46B3-9826-1088070E6178}"/>
                  </a:ext>
                </a:extLst>
              </p:cNvPr>
              <p:cNvSpPr/>
              <p:nvPr/>
            </p:nvSpPr>
            <p:spPr>
              <a:xfrm>
                <a:off x="1037733" y="5786495"/>
                <a:ext cx="1974645" cy="5903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zh-CN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p>
                                <m:sSup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CN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kumimoji="1" lang="en-US" altLang="zh-CN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F1BE3DEC-CA1F-46B3-9826-1088070E6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33" y="5786495"/>
                <a:ext cx="1974645" cy="590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椭圆 281">
            <a:extLst>
              <a:ext uri="{FF2B5EF4-FFF2-40B4-BE49-F238E27FC236}">
                <a16:creationId xmlns:a16="http://schemas.microsoft.com/office/drawing/2014/main" id="{F03A7CD5-A055-4477-9F9F-0DFC98215A04}"/>
              </a:ext>
            </a:extLst>
          </p:cNvPr>
          <p:cNvSpPr/>
          <p:nvPr/>
        </p:nvSpPr>
        <p:spPr>
          <a:xfrm>
            <a:off x="4102919" y="3518503"/>
            <a:ext cx="211696" cy="2070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9B833C43-5D9F-426D-9665-1151D89F9E51}"/>
              </a:ext>
            </a:extLst>
          </p:cNvPr>
          <p:cNvSpPr txBox="1"/>
          <p:nvPr/>
        </p:nvSpPr>
        <p:spPr>
          <a:xfrm>
            <a:off x="3903262" y="3134962"/>
            <a:ext cx="121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FF0000"/>
                </a:solidFill>
                <a:latin typeface="Comic Sans MS" panose="030F0702030302020204" pitchFamily="66" charset="0"/>
              </a:rPr>
              <a:t>meet</a:t>
            </a:r>
            <a:endParaRPr lang="zh-CN" altLang="en-US" sz="20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5" name="直接箭头连接符 284">
            <a:extLst>
              <a:ext uri="{FF2B5EF4-FFF2-40B4-BE49-F238E27FC236}">
                <a16:creationId xmlns:a16="http://schemas.microsoft.com/office/drawing/2014/main" id="{5165BEB5-6CEF-48EB-B965-08670E34FFD0}"/>
              </a:ext>
            </a:extLst>
          </p:cNvPr>
          <p:cNvCxnSpPr>
            <a:cxnSpLocks/>
          </p:cNvCxnSpPr>
          <p:nvPr/>
        </p:nvCxnSpPr>
        <p:spPr>
          <a:xfrm>
            <a:off x="2201465" y="4715823"/>
            <a:ext cx="0" cy="10170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左大括号 64">
            <a:extLst>
              <a:ext uri="{FF2B5EF4-FFF2-40B4-BE49-F238E27FC236}">
                <a16:creationId xmlns:a16="http://schemas.microsoft.com/office/drawing/2014/main" id="{7B574E46-8DC1-4ED3-8E12-9A1AFCE9B730}"/>
              </a:ext>
            </a:extLst>
          </p:cNvPr>
          <p:cNvSpPr/>
          <p:nvPr/>
        </p:nvSpPr>
        <p:spPr>
          <a:xfrm>
            <a:off x="3083650" y="5538423"/>
            <a:ext cx="314774" cy="1120443"/>
          </a:xfrm>
          <a:prstGeom prst="leftBrace">
            <a:avLst>
              <a:gd name="adj1" fmla="val 47265"/>
              <a:gd name="adj2" fmla="val 4831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57AB46D-CDAD-45BB-A648-F0A4A557A17D}"/>
                  </a:ext>
                </a:extLst>
              </p:cNvPr>
              <p:cNvSpPr txBox="1"/>
              <p:nvPr/>
            </p:nvSpPr>
            <p:spPr>
              <a:xfrm>
                <a:off x="3421929" y="5402655"/>
                <a:ext cx="5056450" cy="13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0" dirty="0">
                    <a:latin typeface="Candara" panose="020E0502030303020204" pitchFamily="34" charset="0"/>
                  </a:rPr>
                  <a:t>Unbiased estimator</a:t>
                </a:r>
              </a:p>
              <a:p>
                <a:r>
                  <a:rPr lang="en-US" altLang="zh-CN" sz="1800" b="0" kern="0" dirty="0">
                    <a:ea typeface="STKaiti" charset="-122"/>
                    <a:cs typeface="STKaiti" charset="-122"/>
                  </a:rPr>
                  <a:t>Sublinear time: </a:t>
                </a:r>
                <a14:m>
                  <m:oMath xmlns:m="http://schemas.openxmlformats.org/officeDocument/2006/math"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𝑂</m:t>
                    </m:r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(</m:t>
                    </m:r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𝐿</m:t>
                    </m:r>
                    <m:f>
                      <m:fPr>
                        <m:ctrlPr>
                          <a:rPr lang="en-US" altLang="zh-CN" sz="1800" b="0" i="1" kern="0">
                            <a:latin typeface="Cambria Math" panose="02040503050406030204" pitchFamily="18" charset="0"/>
                            <a:ea typeface="STKaiti" charset="-122"/>
                            <a:cs typeface="STKaiti" charset="-12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1800" b="0" i="1" kern="0">
                                <a:latin typeface="Cambria Math" panose="02040503050406030204" pitchFamily="18" charset="0"/>
                                <a:ea typeface="STKaiti" charset="-122"/>
                                <a:cs typeface="STKaiti" charset="-122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kern="0" smtClean="0">
                                <a:latin typeface="Cambria Math" panose="02040503050406030204" pitchFamily="18" charset="0"/>
                                <a:ea typeface="STKaiti" charset="-122"/>
                                <a:cs typeface="STKaiti" charset="-122"/>
                              </a:rPr>
                              <m:t>m</m:t>
                            </m:r>
                            <m:r>
                              <a:rPr lang="en-US" altLang="zh-CN" sz="1800" b="0" kern="0">
                                <a:latin typeface="Cambria Math" panose="02040503050406030204" pitchFamily="18" charset="0"/>
                                <a:ea typeface="STKaiti" charset="-122"/>
                                <a:cs typeface="STKaiti" charset="-122"/>
                              </a:rPr>
                              <m:t>𝑙𝑜𝑔𝑛</m:t>
                            </m:r>
                          </m:e>
                        </m:rad>
                      </m:num>
                      <m:den>
                        <m:r>
                          <a:rPr lang="zh-CN" altLang="en-US" sz="1800" b="0" kern="0">
                            <a:latin typeface="Cambria Math" panose="02040503050406030204" pitchFamily="18" charset="0"/>
                            <a:ea typeface="STKaiti" charset="-122"/>
                            <a:cs typeface="STKaiti" charset="-122"/>
                          </a:rPr>
                          <m:t>𝜀</m:t>
                        </m:r>
                      </m:den>
                    </m:f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𝐹</m:t>
                    </m:r>
                    <m:r>
                      <a:rPr lang="en-US" altLang="zh-CN" sz="1800" b="0" kern="0">
                        <a:latin typeface="Cambria Math" panose="02040503050406030204" pitchFamily="18" charset="0"/>
                        <a:ea typeface="STKaiti" charset="-122"/>
                        <a:cs typeface="STKaiti" charset="-122"/>
                      </a:rPr>
                      <m:t>)</m:t>
                    </m:r>
                  </m:oMath>
                </a14:m>
                <a:endParaRPr lang="en-US" altLang="zh-CN" sz="1800" b="0" dirty="0">
                  <a:latin typeface="Candara" panose="020E0502030303020204" pitchFamily="34" charset="0"/>
                </a:endParaRPr>
              </a:p>
              <a:p>
                <a:r>
                  <a:rPr lang="en-US" altLang="zh-CN" sz="1800" b="0" dirty="0">
                    <a:latin typeface="Candara" panose="020E0502030303020204" pitchFamily="34" charset="0"/>
                  </a:rPr>
                  <a:t>Avoid to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kumimoji="1" lang="en-US" altLang="zh-CN" sz="18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sz="1800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kumimoji="1" lang="en-US" altLang="zh-CN" sz="1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p>
                  </m:oMath>
                </a14:m>
                <a:r>
                  <a:rPr lang="zh-CN" altLang="en-US" sz="1800" b="0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1800" b="0" dirty="0">
                    <a:latin typeface="Candara" panose="020E0502030303020204" pitchFamily="34" charset="0"/>
                  </a:rPr>
                  <a:t>matrix</a:t>
                </a:r>
              </a:p>
              <a:p>
                <a:r>
                  <a:rPr lang="en-US" altLang="zh-CN" sz="1800" b="0" dirty="0">
                    <a:latin typeface="Candara" panose="020E0502030303020204" pitchFamily="34" charset="0"/>
                  </a:rPr>
                  <a:t>Parallelizable</a:t>
                </a:r>
                <a:endParaRPr lang="zh-CN" altLang="en-US" sz="1800" b="0" dirty="0"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57AB46D-CDAD-45BB-A648-F0A4A557A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929" y="5402655"/>
                <a:ext cx="5056450" cy="1383264"/>
              </a:xfrm>
              <a:prstGeom prst="rect">
                <a:avLst/>
              </a:prstGeom>
              <a:blipFill>
                <a:blip r:embed="rId9"/>
                <a:stretch>
                  <a:fillRect l="-964" t="-2203" b="-6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标题 1">
            <a:extLst>
              <a:ext uri="{FF2B5EF4-FFF2-40B4-BE49-F238E27FC236}">
                <a16:creationId xmlns:a16="http://schemas.microsoft.com/office/drawing/2014/main" id="{380C40AA-35A1-4974-B092-B8951E86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98" y="140048"/>
            <a:ext cx="7750074" cy="1128712"/>
          </a:xfrm>
        </p:spPr>
        <p:txBody>
          <a:bodyPr/>
          <a:lstStyle/>
          <a:p>
            <a:r>
              <a:rPr kumimoji="1" lang="en-US" altLang="zh-CN" sz="3200" dirty="0"/>
              <a:t>Bidirectional Propagation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4449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0E458-4719-4EF8-ACAC-431FE6CD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1A8ECD-A3BC-4CCB-B972-A2DE6102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087" y="5085184"/>
            <a:ext cx="5656041" cy="99972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FC663D-B3A8-4740-9FD0-B6B442026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9" y="4682498"/>
            <a:ext cx="2970600" cy="166946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6B5423-584E-4668-9047-3341D057F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556792"/>
            <a:ext cx="6796626" cy="302433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52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EFEF1D0-7FC9-7940-85DF-CFE6B6C64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154663"/>
            <a:ext cx="7772400" cy="1470025"/>
          </a:xfrm>
        </p:spPr>
        <p:txBody>
          <a:bodyPr/>
          <a:lstStyle/>
          <a:p>
            <a:pPr algn="ctr"/>
            <a:r>
              <a:rPr lang="en-US" altLang="zh-CN" sz="4800" dirty="0">
                <a:latin typeface="Comic Sans MS" panose="030F0702030302020204" pitchFamily="66" charset="0"/>
              </a:rPr>
              <a:t>Thank you!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A798C4C8-B4E2-1D48-8B47-854604F50904}"/>
              </a:ext>
            </a:extLst>
          </p:cNvPr>
          <p:cNvSpPr txBox="1">
            <a:spLocks/>
          </p:cNvSpPr>
          <p:nvPr/>
        </p:nvSpPr>
        <p:spPr bwMode="auto">
          <a:xfrm>
            <a:off x="3588175" y="5839387"/>
            <a:ext cx="3713944" cy="105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800" b="0" kern="0" dirty="0">
                <a:latin typeface="+mj-lt"/>
                <a:ea typeface="Cambria Math" panose="02040503050406030204" pitchFamily="18" charset="0"/>
              </a:rPr>
              <a:t>Scalable Graph Neural Networks via Bidirectional Propagation</a:t>
            </a: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3CAE9B57-1CE6-114D-AC77-7D007EBF4606}"/>
              </a:ext>
            </a:extLst>
          </p:cNvPr>
          <p:cNvCxnSpPr/>
          <p:nvPr/>
        </p:nvCxnSpPr>
        <p:spPr>
          <a:xfrm>
            <a:off x="323528" y="5733256"/>
            <a:ext cx="84969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6A7EC78D-30FB-4390-BE55-B2598B10C775}"/>
              </a:ext>
            </a:extLst>
          </p:cNvPr>
          <p:cNvSpPr txBox="1"/>
          <p:nvPr/>
        </p:nvSpPr>
        <p:spPr>
          <a:xfrm>
            <a:off x="179512" y="4766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+mj-lt"/>
              </a:rPr>
              <a:t>NeurIPS</a:t>
            </a:r>
            <a:r>
              <a:rPr lang="zh-Hans" altLang="en-US" sz="2800" dirty="0">
                <a:latin typeface="+mj-lt"/>
              </a:rPr>
              <a:t>  </a:t>
            </a:r>
            <a:r>
              <a:rPr lang="en-US" altLang="zh-Hans" sz="2800" dirty="0">
                <a:latin typeface="+mj-lt"/>
              </a:rPr>
              <a:t>2020</a:t>
            </a:r>
            <a:endParaRPr kumimoji="1" lang="zh-CN" altLang="en-US" sz="2800" dirty="0">
              <a:latin typeface="+mj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3E2301-F891-411B-A8DC-7AE37216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75" y="5974934"/>
            <a:ext cx="1673361" cy="773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45784A-5094-4BDD-BDF2-D54734D55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04" y="5804460"/>
            <a:ext cx="998732" cy="9928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67A7C34-94AF-4BFA-8AC3-5631B498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25" y="5815235"/>
            <a:ext cx="983108" cy="9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6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62241D20-382A-41CC-9029-8ECD4AE4DA36}"/>
              </a:ext>
            </a:extLst>
          </p:cNvPr>
          <p:cNvSpPr txBox="1"/>
          <p:nvPr/>
        </p:nvSpPr>
        <p:spPr>
          <a:xfrm>
            <a:off x="530338" y="3600614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Full batch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78C7797-71DF-465F-8F11-A36C067A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Existing works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FE2A66-A7EE-4D3A-AD55-E61F228A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12976"/>
            <a:ext cx="6879679" cy="2356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65AC1B-FD46-41B4-B33D-1D7DE5A8DE7B}"/>
                  </a:ext>
                </a:extLst>
              </p:cNvPr>
              <p:cNvSpPr txBox="1"/>
              <p:nvPr/>
            </p:nvSpPr>
            <p:spPr>
              <a:xfrm>
                <a:off x="1907704" y="1556792"/>
                <a:ext cx="5040560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: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number of vertices</a:t>
                </a:r>
                <a:endParaRPr lang="en-US" altLang="zh-CN" sz="2400" b="0" i="0" dirty="0">
                  <a:solidFill>
                    <a:srgbClr val="000000"/>
                  </a:solidFill>
                  <a:effectLst/>
                  <a:latin typeface="NimbusRomNo9L-Regu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:  </a:t>
                </a:r>
                <a:r>
                  <a:rPr lang="en-US" altLang="zh-CN" sz="1800" b="0" dirty="0">
                    <a:solidFill>
                      <a:srgbClr val="000000"/>
                    </a:solidFill>
                    <a:latin typeface="NimbusRomNo9L-Regu"/>
                  </a:rPr>
                  <a:t>number of edges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latin typeface="NimbusRomNo9L-Regu"/>
                  </a:rPr>
                  <a:t>   :  </a:t>
                </a:r>
                <a:r>
                  <a:rPr lang="en-US" altLang="zh-CN" sz="1800" b="0" dirty="0">
                    <a:solidFill>
                      <a:srgbClr val="000000"/>
                    </a:solidFill>
                    <a:latin typeface="NimbusRomNo9L-Regu"/>
                  </a:rPr>
                  <a:t>number of sampled vertices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65AC1B-FD46-41B4-B33D-1D7DE5A8D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2"/>
                <a:ext cx="5040560" cy="1183273"/>
              </a:xfrm>
              <a:prstGeom prst="rect">
                <a:avLst/>
              </a:prstGeom>
              <a:blipFill>
                <a:blip r:embed="rId3"/>
                <a:stretch>
                  <a:fillRect b="-8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>
            <a:extLst>
              <a:ext uri="{FF2B5EF4-FFF2-40B4-BE49-F238E27FC236}">
                <a16:creationId xmlns:a16="http://schemas.microsoft.com/office/drawing/2014/main" id="{5588837F-37DC-497A-AD22-C5EDB1AC07C9}"/>
              </a:ext>
            </a:extLst>
          </p:cNvPr>
          <p:cNvSpPr/>
          <p:nvPr/>
        </p:nvSpPr>
        <p:spPr>
          <a:xfrm>
            <a:off x="1448028" y="3681050"/>
            <a:ext cx="144016" cy="1989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4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DFF4B94E-EBF8-4425-88D0-D76EA399C91B}"/>
              </a:ext>
            </a:extLst>
          </p:cNvPr>
          <p:cNvSpPr txBox="1"/>
          <p:nvPr/>
        </p:nvSpPr>
        <p:spPr>
          <a:xfrm>
            <a:off x="129694" y="5041851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rgbClr val="000000"/>
                </a:solidFill>
                <a:latin typeface="Candara" panose="020E0502030303020204" pitchFamily="34" charset="0"/>
              </a:rPr>
              <a:t>Graph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sampling</a:t>
            </a:r>
            <a:r>
              <a:rPr lang="en-US" altLang="zh-CN" sz="1400" b="0" dirty="0">
                <a:latin typeface="Candara" panose="020E0502030303020204" pitchFamily="34" charset="0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49763A-CF9E-4076-A590-567BB430D694}"/>
              </a:ext>
            </a:extLst>
          </p:cNvPr>
          <p:cNvSpPr txBox="1"/>
          <p:nvPr/>
        </p:nvSpPr>
        <p:spPr>
          <a:xfrm>
            <a:off x="151884" y="4053439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Layer sampling</a:t>
            </a:r>
            <a:r>
              <a:rPr lang="en-US" altLang="zh-CN" sz="1400" b="0" dirty="0">
                <a:latin typeface="Candara" panose="020E0502030303020204" pitchFamily="34" charset="0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78C7797-71DF-465F-8F11-A36C067A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Existing works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FE2A66-A7EE-4D3A-AD55-E61F228A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12976"/>
            <a:ext cx="6879679" cy="2356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65AC1B-FD46-41B4-B33D-1D7DE5A8DE7B}"/>
                  </a:ext>
                </a:extLst>
              </p:cNvPr>
              <p:cNvSpPr txBox="1"/>
              <p:nvPr/>
            </p:nvSpPr>
            <p:spPr>
              <a:xfrm>
                <a:off x="1907704" y="1556792"/>
                <a:ext cx="5040560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: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number of vertices</a:t>
                </a:r>
                <a:endParaRPr lang="en-US" altLang="zh-CN" sz="2400" b="0" i="0" dirty="0">
                  <a:solidFill>
                    <a:srgbClr val="000000"/>
                  </a:solidFill>
                  <a:effectLst/>
                  <a:latin typeface="NimbusRomNo9L-Regu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:  </a:t>
                </a:r>
                <a:r>
                  <a:rPr lang="en-US" altLang="zh-CN" sz="1800" b="0" dirty="0">
                    <a:solidFill>
                      <a:srgbClr val="000000"/>
                    </a:solidFill>
                    <a:latin typeface="NimbusRomNo9L-Regu"/>
                  </a:rPr>
                  <a:t>number of edges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latin typeface="NimbusRomNo9L-Regu"/>
                  </a:rPr>
                  <a:t>   :  </a:t>
                </a:r>
                <a:r>
                  <a:rPr lang="en-US" altLang="zh-CN" sz="1800" b="0" dirty="0">
                    <a:solidFill>
                      <a:srgbClr val="000000"/>
                    </a:solidFill>
                    <a:latin typeface="NimbusRomNo9L-Regu"/>
                  </a:rPr>
                  <a:t>number of sampled vertices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65AC1B-FD46-41B4-B33D-1D7DE5A8D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2"/>
                <a:ext cx="5040560" cy="1183273"/>
              </a:xfrm>
              <a:prstGeom prst="rect">
                <a:avLst/>
              </a:prstGeom>
              <a:blipFill>
                <a:blip r:embed="rId3"/>
                <a:stretch>
                  <a:fillRect b="-8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7F516E86-1BB8-4D2F-8C5F-D991986D89E1}"/>
              </a:ext>
            </a:extLst>
          </p:cNvPr>
          <p:cNvSpPr/>
          <p:nvPr/>
        </p:nvSpPr>
        <p:spPr>
          <a:xfrm>
            <a:off x="1448028" y="4005064"/>
            <a:ext cx="144016" cy="43204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F690-BD8A-41ED-B596-A4B12A74C54C}"/>
              </a:ext>
            </a:extLst>
          </p:cNvPr>
          <p:cNvSpPr txBox="1"/>
          <p:nvPr/>
        </p:nvSpPr>
        <p:spPr>
          <a:xfrm>
            <a:off x="813770" y="4574297"/>
            <a:ext cx="801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rgbClr val="000000"/>
                </a:solidFill>
                <a:latin typeface="Candara" panose="020E0502030303020204" pitchFamily="34" charset="0"/>
              </a:rPr>
              <a:t>L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inear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DD2B2B75-689B-44A9-B70A-00E041905026}"/>
              </a:ext>
            </a:extLst>
          </p:cNvPr>
          <p:cNvSpPr/>
          <p:nvPr/>
        </p:nvSpPr>
        <p:spPr>
          <a:xfrm>
            <a:off x="1461842" y="4574155"/>
            <a:ext cx="144016" cy="29884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492BC822-4643-430D-9325-FFC0DB9BA77A}"/>
              </a:ext>
            </a:extLst>
          </p:cNvPr>
          <p:cNvSpPr/>
          <p:nvPr/>
        </p:nvSpPr>
        <p:spPr>
          <a:xfrm>
            <a:off x="1448028" y="5061189"/>
            <a:ext cx="144016" cy="29884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2241D20-382A-41CC-9029-8ECD4AE4DA36}"/>
              </a:ext>
            </a:extLst>
          </p:cNvPr>
          <p:cNvSpPr txBox="1"/>
          <p:nvPr/>
        </p:nvSpPr>
        <p:spPr>
          <a:xfrm>
            <a:off x="530338" y="3600614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Full batch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5588837F-37DC-497A-AD22-C5EDB1AC07C9}"/>
              </a:ext>
            </a:extLst>
          </p:cNvPr>
          <p:cNvSpPr/>
          <p:nvPr/>
        </p:nvSpPr>
        <p:spPr>
          <a:xfrm>
            <a:off x="1448028" y="3681050"/>
            <a:ext cx="144016" cy="1989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3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DFF4B94E-EBF8-4425-88D0-D76EA399C91B}"/>
              </a:ext>
            </a:extLst>
          </p:cNvPr>
          <p:cNvSpPr txBox="1"/>
          <p:nvPr/>
        </p:nvSpPr>
        <p:spPr>
          <a:xfrm>
            <a:off x="129694" y="5041851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rgbClr val="000000"/>
                </a:solidFill>
                <a:latin typeface="Candara" panose="020E0502030303020204" pitchFamily="34" charset="0"/>
              </a:rPr>
              <a:t>Graph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sampling</a:t>
            </a:r>
            <a:r>
              <a:rPr lang="en-US" altLang="zh-CN" sz="1400" b="0" dirty="0">
                <a:latin typeface="Candara" panose="020E0502030303020204" pitchFamily="34" charset="0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49763A-CF9E-4076-A590-567BB430D694}"/>
              </a:ext>
            </a:extLst>
          </p:cNvPr>
          <p:cNvSpPr txBox="1"/>
          <p:nvPr/>
        </p:nvSpPr>
        <p:spPr>
          <a:xfrm>
            <a:off x="151884" y="4053439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Layer sampling</a:t>
            </a:r>
            <a:r>
              <a:rPr lang="en-US" altLang="zh-CN" sz="1400" b="0" dirty="0">
                <a:latin typeface="Candara" panose="020E0502030303020204" pitchFamily="34" charset="0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78C7797-71DF-465F-8F11-A36C067A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Existing works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FE2A66-A7EE-4D3A-AD55-E61F228A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12976"/>
            <a:ext cx="6879679" cy="2356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65AC1B-FD46-41B4-B33D-1D7DE5A8DE7B}"/>
                  </a:ext>
                </a:extLst>
              </p:cNvPr>
              <p:cNvSpPr txBox="1"/>
              <p:nvPr/>
            </p:nvSpPr>
            <p:spPr>
              <a:xfrm>
                <a:off x="1907704" y="1556792"/>
                <a:ext cx="5040560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:</a:t>
                </a:r>
                <a:r>
                  <a:rPr lang="en-US" altLang="zh-CN" sz="24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number of vertices</a:t>
                </a:r>
                <a:endParaRPr lang="en-US" altLang="zh-CN" sz="2400" b="0" i="0" dirty="0">
                  <a:solidFill>
                    <a:srgbClr val="000000"/>
                  </a:solidFill>
                  <a:effectLst/>
                  <a:latin typeface="NimbusRomNo9L-Regu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 :  </a:t>
                </a:r>
                <a:r>
                  <a:rPr lang="en-US" altLang="zh-CN" sz="1800" b="0" dirty="0">
                    <a:solidFill>
                      <a:srgbClr val="000000"/>
                    </a:solidFill>
                    <a:latin typeface="NimbusRomNo9L-Regu"/>
                  </a:rPr>
                  <a:t>number of edges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latin typeface="NimbusRomNo9L-Regu"/>
                  </a:rPr>
                  <a:t>   :  </a:t>
                </a:r>
                <a:r>
                  <a:rPr lang="en-US" altLang="zh-CN" sz="1800" b="0" dirty="0">
                    <a:solidFill>
                      <a:srgbClr val="000000"/>
                    </a:solidFill>
                    <a:latin typeface="NimbusRomNo9L-Regu"/>
                  </a:rPr>
                  <a:t>number of sampled vertices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65AC1B-FD46-41B4-B33D-1D7DE5A8D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2"/>
                <a:ext cx="5040560" cy="1183273"/>
              </a:xfrm>
              <a:prstGeom prst="rect">
                <a:avLst/>
              </a:prstGeom>
              <a:blipFill>
                <a:blip r:embed="rId3"/>
                <a:stretch>
                  <a:fillRect b="-8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7F516E86-1BB8-4D2F-8C5F-D991986D89E1}"/>
              </a:ext>
            </a:extLst>
          </p:cNvPr>
          <p:cNvSpPr/>
          <p:nvPr/>
        </p:nvSpPr>
        <p:spPr>
          <a:xfrm>
            <a:off x="1448028" y="4005064"/>
            <a:ext cx="144016" cy="43204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F690-BD8A-41ED-B596-A4B12A74C54C}"/>
              </a:ext>
            </a:extLst>
          </p:cNvPr>
          <p:cNvSpPr txBox="1"/>
          <p:nvPr/>
        </p:nvSpPr>
        <p:spPr>
          <a:xfrm>
            <a:off x="813770" y="4574297"/>
            <a:ext cx="801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rgbClr val="000000"/>
                </a:solidFill>
                <a:latin typeface="Candara" panose="020E0502030303020204" pitchFamily="34" charset="0"/>
              </a:rPr>
              <a:t>L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inear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DD2B2B75-689B-44A9-B70A-00E041905026}"/>
              </a:ext>
            </a:extLst>
          </p:cNvPr>
          <p:cNvSpPr/>
          <p:nvPr/>
        </p:nvSpPr>
        <p:spPr>
          <a:xfrm>
            <a:off x="1461842" y="4574155"/>
            <a:ext cx="144016" cy="29884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492BC822-4643-430D-9325-FFC0DB9BA77A}"/>
              </a:ext>
            </a:extLst>
          </p:cNvPr>
          <p:cNvSpPr/>
          <p:nvPr/>
        </p:nvSpPr>
        <p:spPr>
          <a:xfrm>
            <a:off x="1448028" y="5061189"/>
            <a:ext cx="144016" cy="29884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2241D20-382A-41CC-9029-8ECD4AE4DA36}"/>
              </a:ext>
            </a:extLst>
          </p:cNvPr>
          <p:cNvSpPr txBox="1"/>
          <p:nvPr/>
        </p:nvSpPr>
        <p:spPr>
          <a:xfrm>
            <a:off x="530338" y="3600614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Full batch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5588837F-37DC-497A-AD22-C5EDB1AC07C9}"/>
              </a:ext>
            </a:extLst>
          </p:cNvPr>
          <p:cNvSpPr/>
          <p:nvPr/>
        </p:nvSpPr>
        <p:spPr>
          <a:xfrm>
            <a:off x="1448028" y="3681050"/>
            <a:ext cx="144016" cy="1989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内容占位符 2">
                <a:extLst>
                  <a:ext uri="{FF2B5EF4-FFF2-40B4-BE49-F238E27FC236}">
                    <a16:creationId xmlns:a16="http://schemas.microsoft.com/office/drawing/2014/main" id="{8301F033-991C-4108-823E-21CDC672B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3808" y="5733256"/>
                <a:ext cx="3960440" cy="9188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>
                    <a:latin typeface="Candara" panose="020E0502030303020204" pitchFamily="34" charset="0"/>
                  </a:rPr>
                  <a:t>Time complexity linear to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000" dirty="0">
                  <a:latin typeface="Candara" panose="020E0502030303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Candara" panose="020E0502030303020204" pitchFamily="34" charset="0"/>
                  </a:rPr>
                  <a:t>Large space requirement</a:t>
                </a:r>
              </a:p>
            </p:txBody>
          </p:sp>
        </mc:Choice>
        <mc:Fallback>
          <p:sp>
            <p:nvSpPr>
              <p:cNvPr id="23" name="内容占位符 2">
                <a:extLst>
                  <a:ext uri="{FF2B5EF4-FFF2-40B4-BE49-F238E27FC236}">
                    <a16:creationId xmlns:a16="http://schemas.microsoft.com/office/drawing/2014/main" id="{8301F033-991C-4108-823E-21CDC672B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5733256"/>
                <a:ext cx="3960440" cy="918857"/>
              </a:xfrm>
              <a:blipFill>
                <a:blip r:embed="rId4"/>
                <a:stretch>
                  <a:fillRect l="-1695" t="-3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>
            <a:extLst>
              <a:ext uri="{FF2B5EF4-FFF2-40B4-BE49-F238E27FC236}">
                <a16:creationId xmlns:a16="http://schemas.microsoft.com/office/drawing/2014/main" id="{2DBFDC58-01CE-42FF-ABEF-ADF945786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11704" r="8719" b="8448"/>
          <a:stretch/>
        </p:blipFill>
        <p:spPr bwMode="auto">
          <a:xfrm>
            <a:off x="2207176" y="5901374"/>
            <a:ext cx="492616" cy="47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2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68B1EC7D-4C40-1D4F-853B-6C2722EBA400}"/>
              </a:ext>
            </a:extLst>
          </p:cNvPr>
          <p:cNvSpPr>
            <a:spLocks noChangeAspect="1"/>
          </p:cNvSpPr>
          <p:nvPr/>
        </p:nvSpPr>
        <p:spPr>
          <a:xfrm rot="10800000">
            <a:off x="2477346" y="3826005"/>
            <a:ext cx="314871" cy="3148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CC392C8-F5CA-6945-BAC6-282144966C4D}"/>
              </a:ext>
            </a:extLst>
          </p:cNvPr>
          <p:cNvSpPr>
            <a:spLocks noChangeAspect="1"/>
          </p:cNvSpPr>
          <p:nvPr/>
        </p:nvSpPr>
        <p:spPr>
          <a:xfrm rot="10800000">
            <a:off x="4074014" y="5802914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294058A-B192-E848-87C8-FE0C4AB15AB2}"/>
              </a:ext>
            </a:extLst>
          </p:cNvPr>
          <p:cNvSpPr>
            <a:spLocks noChangeAspect="1"/>
          </p:cNvSpPr>
          <p:nvPr/>
        </p:nvSpPr>
        <p:spPr>
          <a:xfrm rot="10800000">
            <a:off x="3190279" y="4866047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952A96D-5670-EE48-A1E4-52413BAB7506}"/>
              </a:ext>
            </a:extLst>
          </p:cNvPr>
          <p:cNvSpPr>
            <a:spLocks noChangeAspect="1"/>
          </p:cNvSpPr>
          <p:nvPr/>
        </p:nvSpPr>
        <p:spPr>
          <a:xfrm rot="10800000">
            <a:off x="2287022" y="4939151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01C895-4800-2F48-8092-D26C767A1409}"/>
              </a:ext>
            </a:extLst>
          </p:cNvPr>
          <p:cNvSpPr>
            <a:spLocks noChangeAspect="1"/>
          </p:cNvSpPr>
          <p:nvPr/>
        </p:nvSpPr>
        <p:spPr>
          <a:xfrm rot="10800000">
            <a:off x="2129587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A892BC-5831-1D41-B24C-D58536DE63D6}"/>
              </a:ext>
            </a:extLst>
          </p:cNvPr>
          <p:cNvSpPr>
            <a:spLocks noChangeAspect="1"/>
          </p:cNvSpPr>
          <p:nvPr/>
        </p:nvSpPr>
        <p:spPr>
          <a:xfrm rot="10800000">
            <a:off x="2993683" y="5802915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70">
            <a:extLst>
              <a:ext uri="{FF2B5EF4-FFF2-40B4-BE49-F238E27FC236}">
                <a16:creationId xmlns:a16="http://schemas.microsoft.com/office/drawing/2014/main" id="{6EF8C46D-8B69-2C44-8D66-DF8A781B21E8}"/>
              </a:ext>
            </a:extLst>
          </p:cNvPr>
          <p:cNvCxnSpPr>
            <a:cxnSpLocks noChangeAspect="1"/>
            <a:stCxn id="6" idx="4"/>
            <a:endCxn id="4" idx="1"/>
          </p:cNvCxnSpPr>
          <p:nvPr/>
        </p:nvCxnSpPr>
        <p:spPr>
          <a:xfrm flipH="1" flipV="1">
            <a:off x="2746105" y="4094764"/>
            <a:ext cx="601609" cy="7712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71">
            <a:extLst>
              <a:ext uri="{FF2B5EF4-FFF2-40B4-BE49-F238E27FC236}">
                <a16:creationId xmlns:a16="http://schemas.microsoft.com/office/drawing/2014/main" id="{5BA7F120-9958-6543-9753-E0A4B7B38E3F}"/>
              </a:ext>
            </a:extLst>
          </p:cNvPr>
          <p:cNvCxnSpPr>
            <a:cxnSpLocks noChangeAspect="1"/>
            <a:stCxn id="7" idx="4"/>
            <a:endCxn id="4" idx="0"/>
          </p:cNvCxnSpPr>
          <p:nvPr/>
        </p:nvCxnSpPr>
        <p:spPr>
          <a:xfrm flipV="1">
            <a:off x="2444457" y="4140876"/>
            <a:ext cx="190324" cy="798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72">
            <a:extLst>
              <a:ext uri="{FF2B5EF4-FFF2-40B4-BE49-F238E27FC236}">
                <a16:creationId xmlns:a16="http://schemas.microsoft.com/office/drawing/2014/main" id="{96AC76A2-6F68-BC47-A197-E1516BC8F8C5}"/>
              </a:ext>
            </a:extLst>
          </p:cNvPr>
          <p:cNvCxnSpPr>
            <a:cxnSpLocks noChangeAspect="1"/>
            <a:stCxn id="5" idx="4"/>
            <a:endCxn id="6" idx="1"/>
          </p:cNvCxnSpPr>
          <p:nvPr/>
        </p:nvCxnSpPr>
        <p:spPr>
          <a:xfrm flipH="1" flipV="1">
            <a:off x="3459038" y="5134806"/>
            <a:ext cx="772411" cy="668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73">
            <a:extLst>
              <a:ext uri="{FF2B5EF4-FFF2-40B4-BE49-F238E27FC236}">
                <a16:creationId xmlns:a16="http://schemas.microsoft.com/office/drawing/2014/main" id="{8654BBA5-590C-3B4E-B89B-84869A4E8240}"/>
              </a:ext>
            </a:extLst>
          </p:cNvPr>
          <p:cNvCxnSpPr>
            <a:cxnSpLocks noChangeAspect="1"/>
            <a:stCxn id="11" idx="4"/>
            <a:endCxn id="7" idx="0"/>
          </p:cNvCxnSpPr>
          <p:nvPr/>
        </p:nvCxnSpPr>
        <p:spPr>
          <a:xfrm flipH="1" flipV="1">
            <a:off x="2444457" y="5254022"/>
            <a:ext cx="706661" cy="5488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74">
            <a:extLst>
              <a:ext uri="{FF2B5EF4-FFF2-40B4-BE49-F238E27FC236}">
                <a16:creationId xmlns:a16="http://schemas.microsoft.com/office/drawing/2014/main" id="{159CE6AA-366B-E44C-BD97-2EBA37FDC1FB}"/>
              </a:ext>
            </a:extLst>
          </p:cNvPr>
          <p:cNvCxnSpPr>
            <a:cxnSpLocks noChangeAspect="1"/>
            <a:stCxn id="10" idx="4"/>
            <a:endCxn id="7" idx="0"/>
          </p:cNvCxnSpPr>
          <p:nvPr/>
        </p:nvCxnSpPr>
        <p:spPr>
          <a:xfrm flipV="1">
            <a:off x="2287022" y="5254022"/>
            <a:ext cx="157435" cy="5488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76">
            <a:extLst>
              <a:ext uri="{FF2B5EF4-FFF2-40B4-BE49-F238E27FC236}">
                <a16:creationId xmlns:a16="http://schemas.microsoft.com/office/drawing/2014/main" id="{C6DE4166-B497-8B46-AFCD-84A95F98106F}"/>
              </a:ext>
            </a:extLst>
          </p:cNvPr>
          <p:cNvCxnSpPr>
            <a:cxnSpLocks noChangeAspect="1"/>
            <a:stCxn id="11" idx="4"/>
            <a:endCxn id="6" idx="0"/>
          </p:cNvCxnSpPr>
          <p:nvPr/>
        </p:nvCxnSpPr>
        <p:spPr>
          <a:xfrm flipV="1">
            <a:off x="3151118" y="5180918"/>
            <a:ext cx="196596" cy="6219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ABCE1A9F-137E-E44B-82B3-BAD0A15CD29A}"/>
              </a:ext>
            </a:extLst>
          </p:cNvPr>
          <p:cNvSpPr>
            <a:spLocks noChangeAspect="1"/>
          </p:cNvSpPr>
          <p:nvPr/>
        </p:nvSpPr>
        <p:spPr>
          <a:xfrm rot="10800000">
            <a:off x="1013463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91">
            <a:extLst>
              <a:ext uri="{FF2B5EF4-FFF2-40B4-BE49-F238E27FC236}">
                <a16:creationId xmlns:a16="http://schemas.microsoft.com/office/drawing/2014/main" id="{757C2427-65E2-A546-874A-7FEED29876E6}"/>
              </a:ext>
            </a:extLst>
          </p:cNvPr>
          <p:cNvCxnSpPr>
            <a:cxnSpLocks/>
            <a:stCxn id="23" idx="3"/>
            <a:endCxn id="7" idx="7"/>
          </p:cNvCxnSpPr>
          <p:nvPr/>
        </p:nvCxnSpPr>
        <p:spPr>
          <a:xfrm flipV="1">
            <a:off x="1282222" y="5207910"/>
            <a:ext cx="1050912" cy="641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8E8FDEA4-A0B3-E343-879E-C91F4F04A1C1}"/>
              </a:ext>
            </a:extLst>
          </p:cNvPr>
          <p:cNvSpPr>
            <a:spLocks noChangeAspect="1"/>
          </p:cNvSpPr>
          <p:nvPr/>
        </p:nvSpPr>
        <p:spPr>
          <a:xfrm rot="10800000">
            <a:off x="1448259" y="4939150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接箭头连接符 71">
            <a:extLst>
              <a:ext uri="{FF2B5EF4-FFF2-40B4-BE49-F238E27FC236}">
                <a16:creationId xmlns:a16="http://schemas.microsoft.com/office/drawing/2014/main" id="{C7C64BCD-9131-7B48-B7F1-64E6EDBBBCCE}"/>
              </a:ext>
            </a:extLst>
          </p:cNvPr>
          <p:cNvCxnSpPr>
            <a:cxnSpLocks noChangeAspect="1"/>
            <a:stCxn id="44" idx="3"/>
            <a:endCxn id="4" idx="7"/>
          </p:cNvCxnSpPr>
          <p:nvPr/>
        </p:nvCxnSpPr>
        <p:spPr>
          <a:xfrm flipV="1">
            <a:off x="1717018" y="4094764"/>
            <a:ext cx="806440" cy="8904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76">
            <a:extLst>
              <a:ext uri="{FF2B5EF4-FFF2-40B4-BE49-F238E27FC236}">
                <a16:creationId xmlns:a16="http://schemas.microsoft.com/office/drawing/2014/main" id="{A6C40BD0-1677-3343-8E00-3DE7202406AF}"/>
              </a:ext>
            </a:extLst>
          </p:cNvPr>
          <p:cNvCxnSpPr>
            <a:cxnSpLocks noChangeAspect="1"/>
            <a:stCxn id="10" idx="4"/>
            <a:endCxn id="6" idx="0"/>
          </p:cNvCxnSpPr>
          <p:nvPr/>
        </p:nvCxnSpPr>
        <p:spPr>
          <a:xfrm flipV="1">
            <a:off x="2287022" y="5180918"/>
            <a:ext cx="1060692" cy="621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59F9E826-D338-463A-B96F-AA91A637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7" y="5939851"/>
            <a:ext cx="288032" cy="64414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555A989-9004-48BE-9E1B-42BE6E4C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6" y="4727381"/>
            <a:ext cx="288032" cy="64414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AEC786D-D96C-4FE9-9032-3E685501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72" y="5939851"/>
            <a:ext cx="288032" cy="6441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090090D-D72F-4210-857B-EB0594D9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82" y="5960352"/>
            <a:ext cx="288032" cy="6441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6420F30-6BC4-4B66-B976-37E5F2A9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73" y="5960352"/>
            <a:ext cx="288032" cy="64414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2A9C4B-7B90-4043-B732-7A27D943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69" y="4569946"/>
            <a:ext cx="288032" cy="64414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FA65C2C-0E1D-4EC0-A825-FC975823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30" y="4499179"/>
            <a:ext cx="288032" cy="644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41055B8-7FFA-4760-B816-7E95A4EE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912" y="3615256"/>
            <a:ext cx="288032" cy="64414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DBA9C1D-71CC-4281-8C91-99E3C309F91B}"/>
              </a:ext>
            </a:extLst>
          </p:cNvPr>
          <p:cNvSpPr/>
          <p:nvPr/>
        </p:nvSpPr>
        <p:spPr>
          <a:xfrm>
            <a:off x="1415726" y="2697980"/>
            <a:ext cx="2438109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1746F0-3F3F-4703-AE44-1909F1915398}"/>
              </a:ext>
            </a:extLst>
          </p:cNvPr>
          <p:cNvSpPr/>
          <p:nvPr/>
        </p:nvSpPr>
        <p:spPr>
          <a:xfrm>
            <a:off x="1986714" y="2062176"/>
            <a:ext cx="1296133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3B4BDF7-B78B-4222-8D4B-77F916FBEA05}"/>
              </a:ext>
            </a:extLst>
          </p:cNvPr>
          <p:cNvCxnSpPr>
            <a:stCxn id="4" idx="4"/>
            <a:endCxn id="20" idx="2"/>
          </p:cNvCxnSpPr>
          <p:nvPr/>
        </p:nvCxnSpPr>
        <p:spPr>
          <a:xfrm flipV="1">
            <a:off x="2634781" y="3003457"/>
            <a:ext cx="0" cy="8225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439A112-278E-4BC9-B8DB-7E4B5863B7DF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2634781" y="2367653"/>
            <a:ext cx="0" cy="3303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C0C58D5-D2F0-4142-82E8-26CB936EEB55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2634780" y="1644310"/>
            <a:ext cx="1" cy="4178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FF367641-6958-49DD-A873-5A88A91E5F94}"/>
              </a:ext>
            </a:extLst>
          </p:cNvPr>
          <p:cNvSpPr txBox="1"/>
          <p:nvPr/>
        </p:nvSpPr>
        <p:spPr>
          <a:xfrm>
            <a:off x="2233813" y="1262760"/>
            <a:ext cx="154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Predict</a:t>
            </a:r>
            <a:endParaRPr lang="zh-CN" altLang="en-US" sz="20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/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kern="0" dirty="0">
                    <a:solidFill>
                      <a:schemeClr val="bg1">
                        <a:lumMod val="85000"/>
                      </a:schemeClr>
                    </a:solidFill>
                    <a:latin typeface="Cambria Math" panose="02040503050406030204" pitchFamily="18" charset="0"/>
                  </a:rPr>
                  <a:t>Generalized PageRank</a:t>
                </a:r>
                <a:r>
                  <a:rPr kumimoji="1" lang="en-US" altLang="zh-CN" sz="1400" b="0" kern="0" dirty="0">
                    <a:solidFill>
                      <a:schemeClr val="bg1">
                        <a:lumMod val="85000"/>
                      </a:schemeClr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ker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1" lang="en-US" altLang="zh-CN" sz="1400" i="1" ker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zh-CN" altLang="en-US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zh-CN" altLang="en-US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1" lang="en-US" altLang="zh-CN" sz="1400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p>
                          </m:sSup>
                          <m:r>
                            <a:rPr kumimoji="1" lang="en-US" altLang="zh-CN" sz="1400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nary>
                    </m:oMath>
                  </m:oMathPara>
                </a14:m>
                <a:endParaRPr kumimoji="1" lang="zh-CN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blipFill>
                <a:blip r:embed="rId4"/>
                <a:stretch>
                  <a:fillRect l="-555" t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线连接符 113">
            <a:extLst>
              <a:ext uri="{FF2B5EF4-FFF2-40B4-BE49-F238E27FC236}">
                <a16:creationId xmlns:a16="http://schemas.microsoft.com/office/drawing/2014/main" id="{1B0EABE0-BA95-4003-9655-CAAD53B04AF1}"/>
              </a:ext>
            </a:extLst>
          </p:cNvPr>
          <p:cNvCxnSpPr/>
          <p:nvPr/>
        </p:nvCxnSpPr>
        <p:spPr>
          <a:xfrm>
            <a:off x="4824247" y="3615256"/>
            <a:ext cx="407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连接符 114">
            <a:extLst>
              <a:ext uri="{FF2B5EF4-FFF2-40B4-BE49-F238E27FC236}">
                <a16:creationId xmlns:a16="http://schemas.microsoft.com/office/drawing/2014/main" id="{866744D1-B6A8-4391-8BF0-84AAA2450AE1}"/>
              </a:ext>
            </a:extLst>
          </p:cNvPr>
          <p:cNvCxnSpPr/>
          <p:nvPr/>
        </p:nvCxnSpPr>
        <p:spPr>
          <a:xfrm>
            <a:off x="4824247" y="6249453"/>
            <a:ext cx="407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116">
            <a:extLst>
              <a:ext uri="{FF2B5EF4-FFF2-40B4-BE49-F238E27FC236}">
                <a16:creationId xmlns:a16="http://schemas.microsoft.com/office/drawing/2014/main" id="{2EB80F93-D59E-487A-B217-797E1726F765}"/>
              </a:ext>
            </a:extLst>
          </p:cNvPr>
          <p:cNvCxnSpPr>
            <a:cxnSpLocks/>
          </p:cNvCxnSpPr>
          <p:nvPr/>
        </p:nvCxnSpPr>
        <p:spPr>
          <a:xfrm>
            <a:off x="5051976" y="5143323"/>
            <a:ext cx="0" cy="110613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118">
            <a:extLst>
              <a:ext uri="{FF2B5EF4-FFF2-40B4-BE49-F238E27FC236}">
                <a16:creationId xmlns:a16="http://schemas.microsoft.com/office/drawing/2014/main" id="{431CD8C1-017A-4E7B-8BA7-01BA57A3C18B}"/>
              </a:ext>
            </a:extLst>
          </p:cNvPr>
          <p:cNvCxnSpPr>
            <a:cxnSpLocks/>
          </p:cNvCxnSpPr>
          <p:nvPr/>
        </p:nvCxnSpPr>
        <p:spPr>
          <a:xfrm flipV="1">
            <a:off x="5051976" y="3717032"/>
            <a:ext cx="0" cy="727953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C23E7AE9-80BB-497D-8AB1-234F83E383C3}"/>
              </a:ext>
            </a:extLst>
          </p:cNvPr>
          <p:cNvSpPr/>
          <p:nvPr/>
        </p:nvSpPr>
        <p:spPr>
          <a:xfrm>
            <a:off x="4231449" y="4442300"/>
            <a:ext cx="1550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Candara" panose="020E0502030303020204" pitchFamily="34" charset="0"/>
              </a:rPr>
              <a:t>feature</a:t>
            </a:r>
          </a:p>
          <a:p>
            <a:pPr algn="ctr"/>
            <a:r>
              <a:rPr lang="en-US" altLang="zh-CN" sz="2000" dirty="0">
                <a:latin typeface="Candara" panose="020E0502030303020204" pitchFamily="34" charset="0"/>
              </a:rPr>
              <a:t>propagation</a:t>
            </a:r>
            <a:endParaRPr lang="zh-CN" altLang="en-US" sz="2000" dirty="0"/>
          </a:p>
        </p:txBody>
      </p:sp>
      <p:cxnSp>
        <p:nvCxnSpPr>
          <p:cNvPr id="77" name="直线箭头连接符 126">
            <a:extLst>
              <a:ext uri="{FF2B5EF4-FFF2-40B4-BE49-F238E27FC236}">
                <a16:creationId xmlns:a16="http://schemas.microsoft.com/office/drawing/2014/main" id="{457C4645-225C-4316-891B-4E8FC1CF2387}"/>
              </a:ext>
            </a:extLst>
          </p:cNvPr>
          <p:cNvCxnSpPr>
            <a:cxnSpLocks/>
          </p:cNvCxnSpPr>
          <p:nvPr/>
        </p:nvCxnSpPr>
        <p:spPr>
          <a:xfrm>
            <a:off x="5031254" y="2701493"/>
            <a:ext cx="0" cy="83859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127">
            <a:extLst>
              <a:ext uri="{FF2B5EF4-FFF2-40B4-BE49-F238E27FC236}">
                <a16:creationId xmlns:a16="http://schemas.microsoft.com/office/drawing/2014/main" id="{CBF26101-D63B-4BE3-8D89-2B2DE9F43BB8}"/>
              </a:ext>
            </a:extLst>
          </p:cNvPr>
          <p:cNvCxnSpPr>
            <a:cxnSpLocks/>
          </p:cNvCxnSpPr>
          <p:nvPr/>
        </p:nvCxnSpPr>
        <p:spPr>
          <a:xfrm flipV="1">
            <a:off x="5028167" y="1484784"/>
            <a:ext cx="3085" cy="74500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BFD5D913-A875-4644-9962-8EA08F976A06}"/>
              </a:ext>
            </a:extLst>
          </p:cNvPr>
          <p:cNvSpPr/>
          <p:nvPr/>
        </p:nvSpPr>
        <p:spPr>
          <a:xfrm>
            <a:off x="4066204" y="2271218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ndara" panose="020E0502030303020204" pitchFamily="34" charset="0"/>
              </a:rPr>
              <a:t>transformation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/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Optimal</a:t>
                </a:r>
                <a:r>
                  <a:rPr kumimoji="1"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 train time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𝐿𝑛</m:t>
                        </m:r>
                        <m:sSup>
                          <m:sSupPr>
                            <m:ctrlP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18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1800" b="0" dirty="0">
                  <a:solidFill>
                    <a:schemeClr val="bg1">
                      <a:lumMod val="85000"/>
                    </a:schemeClr>
                  </a:solidFill>
                  <a:latin typeface="Corbel" panose="020B0503020204020204" pitchFamily="34" charset="0"/>
                </a:endParaRPr>
              </a:p>
              <a:p>
                <a:r>
                  <a:rPr kumimoji="1"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Trivially to construct </a:t>
                </a:r>
                <a:r>
                  <a:rPr kumimoji="1" lang="en-US" altLang="zh-CN" sz="180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mini-batch</a:t>
                </a:r>
                <a:r>
                  <a:rPr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andara" panose="020E0502030303020204" pitchFamily="34" charset="0"/>
                  </a:rPr>
                  <a:t>.</a:t>
                </a:r>
                <a:endParaRPr kumimoji="1" lang="zh-CN" altLang="en-US" sz="1800" b="0" dirty="0">
                  <a:solidFill>
                    <a:schemeClr val="bg1">
                      <a:lumMod val="8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blipFill>
                <a:blip r:embed="rId5"/>
                <a:stretch>
                  <a:fillRect l="-1664" t="-4545" r="-924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标题 1">
            <a:extLst>
              <a:ext uri="{FF2B5EF4-FFF2-40B4-BE49-F238E27FC236}">
                <a16:creationId xmlns:a16="http://schemas.microsoft.com/office/drawing/2014/main" id="{A9E0437A-7606-480F-A596-CA3C5EDE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5" y="105975"/>
            <a:ext cx="7929586" cy="1128712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G</a:t>
            </a:r>
            <a:r>
              <a:rPr lang="en-US" altLang="zh-CN" sz="2400" dirty="0"/>
              <a:t>raph Neural Networks via </a:t>
            </a: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r>
              <a:rPr lang="en-US" altLang="zh-CN" sz="2400" dirty="0"/>
              <a:t>idirectional </a:t>
            </a:r>
            <a:r>
              <a:rPr lang="en-US" altLang="zh-CN" sz="2400" dirty="0">
                <a:solidFill>
                  <a:srgbClr val="FF0000"/>
                </a:solidFill>
              </a:rPr>
              <a:t>P</a:t>
            </a:r>
            <a:r>
              <a:rPr lang="en-US" altLang="zh-CN" sz="2400" dirty="0"/>
              <a:t>ropagation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491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68B1EC7D-4C40-1D4F-853B-6C2722EBA400}"/>
              </a:ext>
            </a:extLst>
          </p:cNvPr>
          <p:cNvSpPr>
            <a:spLocks noChangeAspect="1"/>
          </p:cNvSpPr>
          <p:nvPr/>
        </p:nvSpPr>
        <p:spPr>
          <a:xfrm rot="10800000">
            <a:off x="2477346" y="3826005"/>
            <a:ext cx="314871" cy="3148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CC392C8-F5CA-6945-BAC6-282144966C4D}"/>
              </a:ext>
            </a:extLst>
          </p:cNvPr>
          <p:cNvSpPr>
            <a:spLocks noChangeAspect="1"/>
          </p:cNvSpPr>
          <p:nvPr/>
        </p:nvSpPr>
        <p:spPr>
          <a:xfrm rot="10800000">
            <a:off x="4074014" y="5802914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294058A-B192-E848-87C8-FE0C4AB15AB2}"/>
              </a:ext>
            </a:extLst>
          </p:cNvPr>
          <p:cNvSpPr>
            <a:spLocks noChangeAspect="1"/>
          </p:cNvSpPr>
          <p:nvPr/>
        </p:nvSpPr>
        <p:spPr>
          <a:xfrm rot="10800000">
            <a:off x="3190279" y="4866047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952A96D-5670-EE48-A1E4-52413BAB7506}"/>
              </a:ext>
            </a:extLst>
          </p:cNvPr>
          <p:cNvSpPr>
            <a:spLocks noChangeAspect="1"/>
          </p:cNvSpPr>
          <p:nvPr/>
        </p:nvSpPr>
        <p:spPr>
          <a:xfrm rot="10800000">
            <a:off x="2287022" y="4939151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01C895-4800-2F48-8092-D26C767A1409}"/>
              </a:ext>
            </a:extLst>
          </p:cNvPr>
          <p:cNvSpPr>
            <a:spLocks noChangeAspect="1"/>
          </p:cNvSpPr>
          <p:nvPr/>
        </p:nvSpPr>
        <p:spPr>
          <a:xfrm rot="10800000">
            <a:off x="2129587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A892BC-5831-1D41-B24C-D58536DE63D6}"/>
              </a:ext>
            </a:extLst>
          </p:cNvPr>
          <p:cNvSpPr>
            <a:spLocks noChangeAspect="1"/>
          </p:cNvSpPr>
          <p:nvPr/>
        </p:nvSpPr>
        <p:spPr>
          <a:xfrm rot="10800000">
            <a:off x="2993683" y="5802915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70">
            <a:extLst>
              <a:ext uri="{FF2B5EF4-FFF2-40B4-BE49-F238E27FC236}">
                <a16:creationId xmlns:a16="http://schemas.microsoft.com/office/drawing/2014/main" id="{6EF8C46D-8B69-2C44-8D66-DF8A781B21E8}"/>
              </a:ext>
            </a:extLst>
          </p:cNvPr>
          <p:cNvCxnSpPr>
            <a:cxnSpLocks noChangeAspect="1"/>
            <a:stCxn id="6" idx="4"/>
            <a:endCxn id="4" idx="1"/>
          </p:cNvCxnSpPr>
          <p:nvPr/>
        </p:nvCxnSpPr>
        <p:spPr>
          <a:xfrm flipH="1" flipV="1">
            <a:off x="2746105" y="4094764"/>
            <a:ext cx="601609" cy="7712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71">
            <a:extLst>
              <a:ext uri="{FF2B5EF4-FFF2-40B4-BE49-F238E27FC236}">
                <a16:creationId xmlns:a16="http://schemas.microsoft.com/office/drawing/2014/main" id="{5BA7F120-9958-6543-9753-E0A4B7B38E3F}"/>
              </a:ext>
            </a:extLst>
          </p:cNvPr>
          <p:cNvCxnSpPr>
            <a:cxnSpLocks noChangeAspect="1"/>
            <a:stCxn id="7" idx="4"/>
            <a:endCxn id="4" idx="0"/>
          </p:cNvCxnSpPr>
          <p:nvPr/>
        </p:nvCxnSpPr>
        <p:spPr>
          <a:xfrm flipV="1">
            <a:off x="2444457" y="4140876"/>
            <a:ext cx="190324" cy="798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72">
            <a:extLst>
              <a:ext uri="{FF2B5EF4-FFF2-40B4-BE49-F238E27FC236}">
                <a16:creationId xmlns:a16="http://schemas.microsoft.com/office/drawing/2014/main" id="{96AC76A2-6F68-BC47-A197-E1516BC8F8C5}"/>
              </a:ext>
            </a:extLst>
          </p:cNvPr>
          <p:cNvCxnSpPr>
            <a:cxnSpLocks noChangeAspect="1"/>
            <a:stCxn id="5" idx="4"/>
            <a:endCxn id="6" idx="1"/>
          </p:cNvCxnSpPr>
          <p:nvPr/>
        </p:nvCxnSpPr>
        <p:spPr>
          <a:xfrm flipH="1" flipV="1">
            <a:off x="3459038" y="5134806"/>
            <a:ext cx="772411" cy="668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73">
            <a:extLst>
              <a:ext uri="{FF2B5EF4-FFF2-40B4-BE49-F238E27FC236}">
                <a16:creationId xmlns:a16="http://schemas.microsoft.com/office/drawing/2014/main" id="{8654BBA5-590C-3B4E-B89B-84869A4E8240}"/>
              </a:ext>
            </a:extLst>
          </p:cNvPr>
          <p:cNvCxnSpPr>
            <a:cxnSpLocks noChangeAspect="1"/>
            <a:stCxn id="11" idx="4"/>
            <a:endCxn id="7" idx="0"/>
          </p:cNvCxnSpPr>
          <p:nvPr/>
        </p:nvCxnSpPr>
        <p:spPr>
          <a:xfrm flipH="1" flipV="1">
            <a:off x="2444457" y="5254022"/>
            <a:ext cx="706661" cy="5488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74">
            <a:extLst>
              <a:ext uri="{FF2B5EF4-FFF2-40B4-BE49-F238E27FC236}">
                <a16:creationId xmlns:a16="http://schemas.microsoft.com/office/drawing/2014/main" id="{159CE6AA-366B-E44C-BD97-2EBA37FDC1FB}"/>
              </a:ext>
            </a:extLst>
          </p:cNvPr>
          <p:cNvCxnSpPr>
            <a:cxnSpLocks noChangeAspect="1"/>
            <a:stCxn id="10" idx="4"/>
            <a:endCxn id="7" idx="0"/>
          </p:cNvCxnSpPr>
          <p:nvPr/>
        </p:nvCxnSpPr>
        <p:spPr>
          <a:xfrm flipV="1">
            <a:off x="2287022" y="5254022"/>
            <a:ext cx="157435" cy="5488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76">
            <a:extLst>
              <a:ext uri="{FF2B5EF4-FFF2-40B4-BE49-F238E27FC236}">
                <a16:creationId xmlns:a16="http://schemas.microsoft.com/office/drawing/2014/main" id="{C6DE4166-B497-8B46-AFCD-84A95F98106F}"/>
              </a:ext>
            </a:extLst>
          </p:cNvPr>
          <p:cNvCxnSpPr>
            <a:cxnSpLocks noChangeAspect="1"/>
            <a:stCxn id="11" idx="4"/>
            <a:endCxn id="6" idx="0"/>
          </p:cNvCxnSpPr>
          <p:nvPr/>
        </p:nvCxnSpPr>
        <p:spPr>
          <a:xfrm flipV="1">
            <a:off x="3151118" y="5180918"/>
            <a:ext cx="196596" cy="6219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ABCE1A9F-137E-E44B-82B3-BAD0A15CD29A}"/>
              </a:ext>
            </a:extLst>
          </p:cNvPr>
          <p:cNvSpPr>
            <a:spLocks noChangeAspect="1"/>
          </p:cNvSpPr>
          <p:nvPr/>
        </p:nvSpPr>
        <p:spPr>
          <a:xfrm rot="10800000">
            <a:off x="1013463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91">
            <a:extLst>
              <a:ext uri="{FF2B5EF4-FFF2-40B4-BE49-F238E27FC236}">
                <a16:creationId xmlns:a16="http://schemas.microsoft.com/office/drawing/2014/main" id="{757C2427-65E2-A546-874A-7FEED29876E6}"/>
              </a:ext>
            </a:extLst>
          </p:cNvPr>
          <p:cNvCxnSpPr>
            <a:cxnSpLocks/>
            <a:stCxn id="23" idx="3"/>
            <a:endCxn id="7" idx="7"/>
          </p:cNvCxnSpPr>
          <p:nvPr/>
        </p:nvCxnSpPr>
        <p:spPr>
          <a:xfrm flipV="1">
            <a:off x="1282222" y="5207910"/>
            <a:ext cx="1050912" cy="641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8E8FDEA4-A0B3-E343-879E-C91F4F04A1C1}"/>
              </a:ext>
            </a:extLst>
          </p:cNvPr>
          <p:cNvSpPr>
            <a:spLocks noChangeAspect="1"/>
          </p:cNvSpPr>
          <p:nvPr/>
        </p:nvSpPr>
        <p:spPr>
          <a:xfrm rot="10800000">
            <a:off x="1448259" y="4939150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接箭头连接符 71">
            <a:extLst>
              <a:ext uri="{FF2B5EF4-FFF2-40B4-BE49-F238E27FC236}">
                <a16:creationId xmlns:a16="http://schemas.microsoft.com/office/drawing/2014/main" id="{C7C64BCD-9131-7B48-B7F1-64E6EDBBBCCE}"/>
              </a:ext>
            </a:extLst>
          </p:cNvPr>
          <p:cNvCxnSpPr>
            <a:cxnSpLocks noChangeAspect="1"/>
            <a:stCxn id="44" idx="3"/>
            <a:endCxn id="4" idx="7"/>
          </p:cNvCxnSpPr>
          <p:nvPr/>
        </p:nvCxnSpPr>
        <p:spPr>
          <a:xfrm flipV="1">
            <a:off x="1717018" y="4094764"/>
            <a:ext cx="806440" cy="8904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76">
            <a:extLst>
              <a:ext uri="{FF2B5EF4-FFF2-40B4-BE49-F238E27FC236}">
                <a16:creationId xmlns:a16="http://schemas.microsoft.com/office/drawing/2014/main" id="{A6C40BD0-1677-3343-8E00-3DE7202406AF}"/>
              </a:ext>
            </a:extLst>
          </p:cNvPr>
          <p:cNvCxnSpPr>
            <a:cxnSpLocks noChangeAspect="1"/>
            <a:stCxn id="10" idx="4"/>
            <a:endCxn id="6" idx="0"/>
          </p:cNvCxnSpPr>
          <p:nvPr/>
        </p:nvCxnSpPr>
        <p:spPr>
          <a:xfrm flipV="1">
            <a:off x="2287022" y="5180918"/>
            <a:ext cx="1060692" cy="621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59F9E826-D338-463A-B96F-AA91A637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7" y="5939851"/>
            <a:ext cx="288032" cy="64414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555A989-9004-48BE-9E1B-42BE6E4C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6" y="4727381"/>
            <a:ext cx="288032" cy="64414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AEC786D-D96C-4FE9-9032-3E685501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72" y="5939851"/>
            <a:ext cx="288032" cy="6441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090090D-D72F-4210-857B-EB0594D9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82" y="5960352"/>
            <a:ext cx="288032" cy="6441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6420F30-6BC4-4B66-B976-37E5F2A9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73" y="5960352"/>
            <a:ext cx="288032" cy="64414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2A9C4B-7B90-4043-B732-7A27D943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69" y="4569946"/>
            <a:ext cx="288032" cy="64414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FA65C2C-0E1D-4EC0-A825-FC975823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30" y="4499179"/>
            <a:ext cx="288032" cy="644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41055B8-7FFA-4760-B816-7E95A4EE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912" y="3615256"/>
            <a:ext cx="288032" cy="64414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DBA9C1D-71CC-4281-8C91-99E3C309F91B}"/>
              </a:ext>
            </a:extLst>
          </p:cNvPr>
          <p:cNvSpPr/>
          <p:nvPr/>
        </p:nvSpPr>
        <p:spPr>
          <a:xfrm>
            <a:off x="1415726" y="2697980"/>
            <a:ext cx="2438109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1746F0-3F3F-4703-AE44-1909F1915398}"/>
              </a:ext>
            </a:extLst>
          </p:cNvPr>
          <p:cNvSpPr/>
          <p:nvPr/>
        </p:nvSpPr>
        <p:spPr>
          <a:xfrm>
            <a:off x="1986714" y="2062176"/>
            <a:ext cx="1296133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3B4BDF7-B78B-4222-8D4B-77F916FBEA05}"/>
              </a:ext>
            </a:extLst>
          </p:cNvPr>
          <p:cNvCxnSpPr>
            <a:stCxn id="4" idx="4"/>
            <a:endCxn id="20" idx="2"/>
          </p:cNvCxnSpPr>
          <p:nvPr/>
        </p:nvCxnSpPr>
        <p:spPr>
          <a:xfrm flipV="1">
            <a:off x="2634781" y="3003457"/>
            <a:ext cx="0" cy="8225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439A112-278E-4BC9-B8DB-7E4B5863B7DF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2634781" y="2367653"/>
            <a:ext cx="0" cy="3303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C0C58D5-D2F0-4142-82E8-26CB936EEB55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2634780" y="1644310"/>
            <a:ext cx="1" cy="4178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FF367641-6958-49DD-A873-5A88A91E5F94}"/>
              </a:ext>
            </a:extLst>
          </p:cNvPr>
          <p:cNvSpPr txBox="1"/>
          <p:nvPr/>
        </p:nvSpPr>
        <p:spPr>
          <a:xfrm>
            <a:off x="2233813" y="1262760"/>
            <a:ext cx="154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Predict</a:t>
            </a:r>
            <a:endParaRPr lang="zh-CN" altLang="en-US" sz="20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/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kern="0" dirty="0">
                    <a:solidFill>
                      <a:schemeClr val="bg1">
                        <a:lumMod val="85000"/>
                      </a:schemeClr>
                    </a:solidFill>
                    <a:latin typeface="Cambria Math" panose="02040503050406030204" pitchFamily="18" charset="0"/>
                  </a:rPr>
                  <a:t>Generalized PageRank</a:t>
                </a:r>
                <a:r>
                  <a:rPr kumimoji="1" lang="en-US" altLang="zh-CN" sz="1400" b="0" kern="0" dirty="0">
                    <a:solidFill>
                      <a:schemeClr val="bg1">
                        <a:lumMod val="85000"/>
                      </a:schemeClr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ker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1" lang="en-US" altLang="zh-CN" sz="1400" i="1" ker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zh-CN" altLang="en-US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kumimoji="1" lang="en-US" altLang="zh-CN" sz="1400" b="0" i="1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zh-CN" altLang="en-US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kumimoji="1" lang="en-US" altLang="zh-CN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1400" b="0" i="1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1" lang="en-US" altLang="zh-CN" sz="1400" ker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400" b="0" i="1" ker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p>
                          </m:sSup>
                          <m:r>
                            <a:rPr kumimoji="1" lang="en-US" altLang="zh-CN" sz="1400" ker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nary>
                    </m:oMath>
                  </m:oMathPara>
                </a14:m>
                <a:endParaRPr kumimoji="1" lang="zh-CN" altLang="en-US" sz="1800" dirty="0">
                  <a:solidFill>
                    <a:schemeClr val="bg1">
                      <a:lumMod val="8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blipFill>
                <a:blip r:embed="rId4"/>
                <a:stretch>
                  <a:fillRect l="-555" t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线连接符 113">
            <a:extLst>
              <a:ext uri="{FF2B5EF4-FFF2-40B4-BE49-F238E27FC236}">
                <a16:creationId xmlns:a16="http://schemas.microsoft.com/office/drawing/2014/main" id="{1B0EABE0-BA95-4003-9655-CAAD53B04AF1}"/>
              </a:ext>
            </a:extLst>
          </p:cNvPr>
          <p:cNvCxnSpPr/>
          <p:nvPr/>
        </p:nvCxnSpPr>
        <p:spPr>
          <a:xfrm>
            <a:off x="4824247" y="3615256"/>
            <a:ext cx="407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连接符 114">
            <a:extLst>
              <a:ext uri="{FF2B5EF4-FFF2-40B4-BE49-F238E27FC236}">
                <a16:creationId xmlns:a16="http://schemas.microsoft.com/office/drawing/2014/main" id="{866744D1-B6A8-4391-8BF0-84AAA2450AE1}"/>
              </a:ext>
            </a:extLst>
          </p:cNvPr>
          <p:cNvCxnSpPr/>
          <p:nvPr/>
        </p:nvCxnSpPr>
        <p:spPr>
          <a:xfrm>
            <a:off x="4824247" y="6249453"/>
            <a:ext cx="40783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116">
            <a:extLst>
              <a:ext uri="{FF2B5EF4-FFF2-40B4-BE49-F238E27FC236}">
                <a16:creationId xmlns:a16="http://schemas.microsoft.com/office/drawing/2014/main" id="{2EB80F93-D59E-487A-B217-797E1726F765}"/>
              </a:ext>
            </a:extLst>
          </p:cNvPr>
          <p:cNvCxnSpPr>
            <a:cxnSpLocks/>
          </p:cNvCxnSpPr>
          <p:nvPr/>
        </p:nvCxnSpPr>
        <p:spPr>
          <a:xfrm>
            <a:off x="5051976" y="5143323"/>
            <a:ext cx="0" cy="110613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118">
            <a:extLst>
              <a:ext uri="{FF2B5EF4-FFF2-40B4-BE49-F238E27FC236}">
                <a16:creationId xmlns:a16="http://schemas.microsoft.com/office/drawing/2014/main" id="{431CD8C1-017A-4E7B-8BA7-01BA57A3C18B}"/>
              </a:ext>
            </a:extLst>
          </p:cNvPr>
          <p:cNvCxnSpPr>
            <a:cxnSpLocks/>
          </p:cNvCxnSpPr>
          <p:nvPr/>
        </p:nvCxnSpPr>
        <p:spPr>
          <a:xfrm flipV="1">
            <a:off x="5051976" y="3717032"/>
            <a:ext cx="0" cy="72795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C23E7AE9-80BB-497D-8AB1-234F83E383C3}"/>
              </a:ext>
            </a:extLst>
          </p:cNvPr>
          <p:cNvSpPr/>
          <p:nvPr/>
        </p:nvSpPr>
        <p:spPr>
          <a:xfrm>
            <a:off x="4231449" y="4442300"/>
            <a:ext cx="1550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feature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propagation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7" name="直线箭头连接符 126">
            <a:extLst>
              <a:ext uri="{FF2B5EF4-FFF2-40B4-BE49-F238E27FC236}">
                <a16:creationId xmlns:a16="http://schemas.microsoft.com/office/drawing/2014/main" id="{457C4645-225C-4316-891B-4E8FC1CF2387}"/>
              </a:ext>
            </a:extLst>
          </p:cNvPr>
          <p:cNvCxnSpPr>
            <a:cxnSpLocks/>
          </p:cNvCxnSpPr>
          <p:nvPr/>
        </p:nvCxnSpPr>
        <p:spPr>
          <a:xfrm>
            <a:off x="5031254" y="2701493"/>
            <a:ext cx="0" cy="83859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127">
            <a:extLst>
              <a:ext uri="{FF2B5EF4-FFF2-40B4-BE49-F238E27FC236}">
                <a16:creationId xmlns:a16="http://schemas.microsoft.com/office/drawing/2014/main" id="{CBF26101-D63B-4BE3-8D89-2B2DE9F43BB8}"/>
              </a:ext>
            </a:extLst>
          </p:cNvPr>
          <p:cNvCxnSpPr>
            <a:cxnSpLocks/>
          </p:cNvCxnSpPr>
          <p:nvPr/>
        </p:nvCxnSpPr>
        <p:spPr>
          <a:xfrm flipV="1">
            <a:off x="5028167" y="1484784"/>
            <a:ext cx="3085" cy="74500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BFD5D913-A875-4644-9962-8EA08F976A06}"/>
              </a:ext>
            </a:extLst>
          </p:cNvPr>
          <p:cNvSpPr/>
          <p:nvPr/>
        </p:nvSpPr>
        <p:spPr>
          <a:xfrm>
            <a:off x="4066204" y="2271218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Candara" panose="020E0502030303020204" pitchFamily="34" charset="0"/>
              </a:rPr>
              <a:t>transformation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/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dirty="0">
                    <a:latin typeface="Corbel" panose="020B0503020204020204" pitchFamily="34" charset="0"/>
                  </a:rPr>
                  <a:t>Optimal</a:t>
                </a:r>
                <a:r>
                  <a:rPr kumimoji="1" lang="en-US" altLang="zh-CN" sz="1800" b="0" dirty="0">
                    <a:latin typeface="Corbel" panose="020B0503020204020204" pitchFamily="34" charset="0"/>
                  </a:rPr>
                  <a:t> train time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𝐿𝑛</m:t>
                        </m:r>
                        <m:sSup>
                          <m:sSup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1800" b="0" dirty="0">
                  <a:latin typeface="Corbel" panose="020B0503020204020204" pitchFamily="34" charset="0"/>
                </a:endParaRPr>
              </a:p>
              <a:p>
                <a:r>
                  <a:rPr kumimoji="1" lang="en-US" altLang="zh-CN" sz="1800" b="0" dirty="0">
                    <a:latin typeface="Corbel" panose="020B0503020204020204" pitchFamily="34" charset="0"/>
                  </a:rPr>
                  <a:t>Trivially to construct </a:t>
                </a:r>
                <a:r>
                  <a:rPr kumimoji="1" lang="en-US" altLang="zh-CN" sz="1800" dirty="0">
                    <a:latin typeface="Corbel" panose="020B0503020204020204" pitchFamily="34" charset="0"/>
                  </a:rPr>
                  <a:t>mini-batch</a:t>
                </a:r>
                <a:r>
                  <a:rPr lang="en-US" altLang="zh-CN" sz="1800" b="0" dirty="0">
                    <a:latin typeface="Candara" panose="020E0502030303020204" pitchFamily="34" charset="0"/>
                  </a:rPr>
                  <a:t>.</a:t>
                </a:r>
                <a:endParaRPr kumimoji="1" lang="zh-CN" altLang="en-US" sz="1800" b="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blipFill>
                <a:blip r:embed="rId5"/>
                <a:stretch>
                  <a:fillRect l="-1664" t="-4545" r="-924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标题 1">
            <a:extLst>
              <a:ext uri="{FF2B5EF4-FFF2-40B4-BE49-F238E27FC236}">
                <a16:creationId xmlns:a16="http://schemas.microsoft.com/office/drawing/2014/main" id="{A9E0437A-7606-480F-A596-CA3C5EDE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5" y="105975"/>
            <a:ext cx="7929586" cy="1128712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G</a:t>
            </a:r>
            <a:r>
              <a:rPr lang="en-US" altLang="zh-CN" sz="2400" dirty="0"/>
              <a:t>raph Neural Networks via </a:t>
            </a: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r>
              <a:rPr lang="en-US" altLang="zh-CN" sz="2400" dirty="0"/>
              <a:t>idirectional </a:t>
            </a:r>
            <a:r>
              <a:rPr lang="en-US" altLang="zh-CN" sz="2400" dirty="0">
                <a:solidFill>
                  <a:srgbClr val="FF0000"/>
                </a:solidFill>
              </a:rPr>
              <a:t>P</a:t>
            </a:r>
            <a:r>
              <a:rPr lang="en-US" altLang="zh-CN" sz="2400" dirty="0"/>
              <a:t>ropagation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56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68B1EC7D-4C40-1D4F-853B-6C2722EBA400}"/>
              </a:ext>
            </a:extLst>
          </p:cNvPr>
          <p:cNvSpPr>
            <a:spLocks noChangeAspect="1"/>
          </p:cNvSpPr>
          <p:nvPr/>
        </p:nvSpPr>
        <p:spPr>
          <a:xfrm rot="10800000">
            <a:off x="2477346" y="3826005"/>
            <a:ext cx="314871" cy="3148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CC392C8-F5CA-6945-BAC6-282144966C4D}"/>
              </a:ext>
            </a:extLst>
          </p:cNvPr>
          <p:cNvSpPr>
            <a:spLocks noChangeAspect="1"/>
          </p:cNvSpPr>
          <p:nvPr/>
        </p:nvSpPr>
        <p:spPr>
          <a:xfrm rot="10800000">
            <a:off x="4074014" y="5802914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294058A-B192-E848-87C8-FE0C4AB15AB2}"/>
              </a:ext>
            </a:extLst>
          </p:cNvPr>
          <p:cNvSpPr>
            <a:spLocks noChangeAspect="1"/>
          </p:cNvSpPr>
          <p:nvPr/>
        </p:nvSpPr>
        <p:spPr>
          <a:xfrm rot="10800000">
            <a:off x="3190279" y="4866047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952A96D-5670-EE48-A1E4-52413BAB7506}"/>
              </a:ext>
            </a:extLst>
          </p:cNvPr>
          <p:cNvSpPr>
            <a:spLocks noChangeAspect="1"/>
          </p:cNvSpPr>
          <p:nvPr/>
        </p:nvSpPr>
        <p:spPr>
          <a:xfrm rot="10800000">
            <a:off x="2287022" y="4939151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01C895-4800-2F48-8092-D26C767A1409}"/>
              </a:ext>
            </a:extLst>
          </p:cNvPr>
          <p:cNvSpPr>
            <a:spLocks noChangeAspect="1"/>
          </p:cNvSpPr>
          <p:nvPr/>
        </p:nvSpPr>
        <p:spPr>
          <a:xfrm rot="10800000">
            <a:off x="2129587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A892BC-5831-1D41-B24C-D58536DE63D6}"/>
              </a:ext>
            </a:extLst>
          </p:cNvPr>
          <p:cNvSpPr>
            <a:spLocks noChangeAspect="1"/>
          </p:cNvSpPr>
          <p:nvPr/>
        </p:nvSpPr>
        <p:spPr>
          <a:xfrm rot="10800000">
            <a:off x="2993683" y="5802915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70">
            <a:extLst>
              <a:ext uri="{FF2B5EF4-FFF2-40B4-BE49-F238E27FC236}">
                <a16:creationId xmlns:a16="http://schemas.microsoft.com/office/drawing/2014/main" id="{6EF8C46D-8B69-2C44-8D66-DF8A781B21E8}"/>
              </a:ext>
            </a:extLst>
          </p:cNvPr>
          <p:cNvCxnSpPr>
            <a:cxnSpLocks noChangeAspect="1"/>
            <a:stCxn id="6" idx="4"/>
            <a:endCxn id="4" idx="1"/>
          </p:cNvCxnSpPr>
          <p:nvPr/>
        </p:nvCxnSpPr>
        <p:spPr>
          <a:xfrm flipH="1" flipV="1">
            <a:off x="2746105" y="4094764"/>
            <a:ext cx="601609" cy="7712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71">
            <a:extLst>
              <a:ext uri="{FF2B5EF4-FFF2-40B4-BE49-F238E27FC236}">
                <a16:creationId xmlns:a16="http://schemas.microsoft.com/office/drawing/2014/main" id="{5BA7F120-9958-6543-9753-E0A4B7B38E3F}"/>
              </a:ext>
            </a:extLst>
          </p:cNvPr>
          <p:cNvCxnSpPr>
            <a:cxnSpLocks noChangeAspect="1"/>
            <a:stCxn id="7" idx="4"/>
            <a:endCxn id="4" idx="0"/>
          </p:cNvCxnSpPr>
          <p:nvPr/>
        </p:nvCxnSpPr>
        <p:spPr>
          <a:xfrm flipV="1">
            <a:off x="2444457" y="4140876"/>
            <a:ext cx="190324" cy="798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72">
            <a:extLst>
              <a:ext uri="{FF2B5EF4-FFF2-40B4-BE49-F238E27FC236}">
                <a16:creationId xmlns:a16="http://schemas.microsoft.com/office/drawing/2014/main" id="{96AC76A2-6F68-BC47-A197-E1516BC8F8C5}"/>
              </a:ext>
            </a:extLst>
          </p:cNvPr>
          <p:cNvCxnSpPr>
            <a:cxnSpLocks noChangeAspect="1"/>
            <a:stCxn id="5" idx="4"/>
            <a:endCxn id="6" idx="1"/>
          </p:cNvCxnSpPr>
          <p:nvPr/>
        </p:nvCxnSpPr>
        <p:spPr>
          <a:xfrm flipH="1" flipV="1">
            <a:off x="3459038" y="5134806"/>
            <a:ext cx="772411" cy="668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73">
            <a:extLst>
              <a:ext uri="{FF2B5EF4-FFF2-40B4-BE49-F238E27FC236}">
                <a16:creationId xmlns:a16="http://schemas.microsoft.com/office/drawing/2014/main" id="{8654BBA5-590C-3B4E-B89B-84869A4E8240}"/>
              </a:ext>
            </a:extLst>
          </p:cNvPr>
          <p:cNvCxnSpPr>
            <a:cxnSpLocks noChangeAspect="1"/>
            <a:stCxn id="11" idx="4"/>
            <a:endCxn id="7" idx="0"/>
          </p:cNvCxnSpPr>
          <p:nvPr/>
        </p:nvCxnSpPr>
        <p:spPr>
          <a:xfrm flipH="1" flipV="1">
            <a:off x="2444457" y="5254022"/>
            <a:ext cx="706661" cy="5488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74">
            <a:extLst>
              <a:ext uri="{FF2B5EF4-FFF2-40B4-BE49-F238E27FC236}">
                <a16:creationId xmlns:a16="http://schemas.microsoft.com/office/drawing/2014/main" id="{159CE6AA-366B-E44C-BD97-2EBA37FDC1FB}"/>
              </a:ext>
            </a:extLst>
          </p:cNvPr>
          <p:cNvCxnSpPr>
            <a:cxnSpLocks noChangeAspect="1"/>
            <a:stCxn id="10" idx="4"/>
            <a:endCxn id="7" idx="0"/>
          </p:cNvCxnSpPr>
          <p:nvPr/>
        </p:nvCxnSpPr>
        <p:spPr>
          <a:xfrm flipV="1">
            <a:off x="2287022" y="5254022"/>
            <a:ext cx="157435" cy="5488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76">
            <a:extLst>
              <a:ext uri="{FF2B5EF4-FFF2-40B4-BE49-F238E27FC236}">
                <a16:creationId xmlns:a16="http://schemas.microsoft.com/office/drawing/2014/main" id="{C6DE4166-B497-8B46-AFCD-84A95F98106F}"/>
              </a:ext>
            </a:extLst>
          </p:cNvPr>
          <p:cNvCxnSpPr>
            <a:cxnSpLocks noChangeAspect="1"/>
            <a:stCxn id="11" idx="4"/>
            <a:endCxn id="6" idx="0"/>
          </p:cNvCxnSpPr>
          <p:nvPr/>
        </p:nvCxnSpPr>
        <p:spPr>
          <a:xfrm flipV="1">
            <a:off x="3151118" y="5180918"/>
            <a:ext cx="196596" cy="6219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ABCE1A9F-137E-E44B-82B3-BAD0A15CD29A}"/>
              </a:ext>
            </a:extLst>
          </p:cNvPr>
          <p:cNvSpPr>
            <a:spLocks noChangeAspect="1"/>
          </p:cNvSpPr>
          <p:nvPr/>
        </p:nvSpPr>
        <p:spPr>
          <a:xfrm rot="10800000">
            <a:off x="1013463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91">
            <a:extLst>
              <a:ext uri="{FF2B5EF4-FFF2-40B4-BE49-F238E27FC236}">
                <a16:creationId xmlns:a16="http://schemas.microsoft.com/office/drawing/2014/main" id="{757C2427-65E2-A546-874A-7FEED29876E6}"/>
              </a:ext>
            </a:extLst>
          </p:cNvPr>
          <p:cNvCxnSpPr>
            <a:cxnSpLocks/>
            <a:stCxn id="23" idx="3"/>
            <a:endCxn id="7" idx="7"/>
          </p:cNvCxnSpPr>
          <p:nvPr/>
        </p:nvCxnSpPr>
        <p:spPr>
          <a:xfrm flipV="1">
            <a:off x="1282222" y="5207910"/>
            <a:ext cx="1050912" cy="641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8E8FDEA4-A0B3-E343-879E-C91F4F04A1C1}"/>
              </a:ext>
            </a:extLst>
          </p:cNvPr>
          <p:cNvSpPr>
            <a:spLocks noChangeAspect="1"/>
          </p:cNvSpPr>
          <p:nvPr/>
        </p:nvSpPr>
        <p:spPr>
          <a:xfrm rot="10800000">
            <a:off x="1448259" y="4939150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接箭头连接符 71">
            <a:extLst>
              <a:ext uri="{FF2B5EF4-FFF2-40B4-BE49-F238E27FC236}">
                <a16:creationId xmlns:a16="http://schemas.microsoft.com/office/drawing/2014/main" id="{C7C64BCD-9131-7B48-B7F1-64E6EDBBBCCE}"/>
              </a:ext>
            </a:extLst>
          </p:cNvPr>
          <p:cNvCxnSpPr>
            <a:cxnSpLocks noChangeAspect="1"/>
            <a:stCxn id="44" idx="3"/>
            <a:endCxn id="4" idx="7"/>
          </p:cNvCxnSpPr>
          <p:nvPr/>
        </p:nvCxnSpPr>
        <p:spPr>
          <a:xfrm flipV="1">
            <a:off x="1717018" y="4094764"/>
            <a:ext cx="806440" cy="8904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76">
            <a:extLst>
              <a:ext uri="{FF2B5EF4-FFF2-40B4-BE49-F238E27FC236}">
                <a16:creationId xmlns:a16="http://schemas.microsoft.com/office/drawing/2014/main" id="{A6C40BD0-1677-3343-8E00-3DE7202406AF}"/>
              </a:ext>
            </a:extLst>
          </p:cNvPr>
          <p:cNvCxnSpPr>
            <a:cxnSpLocks noChangeAspect="1"/>
            <a:stCxn id="10" idx="4"/>
            <a:endCxn id="6" idx="0"/>
          </p:cNvCxnSpPr>
          <p:nvPr/>
        </p:nvCxnSpPr>
        <p:spPr>
          <a:xfrm flipV="1">
            <a:off x="2287022" y="5180918"/>
            <a:ext cx="1060692" cy="621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59F9E826-D338-463A-B96F-AA91A637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7" y="5939851"/>
            <a:ext cx="288032" cy="64414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555A989-9004-48BE-9E1B-42BE6E4C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6" y="4727381"/>
            <a:ext cx="288032" cy="64414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AEC786D-D96C-4FE9-9032-3E685501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72" y="5939851"/>
            <a:ext cx="288032" cy="6441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090090D-D72F-4210-857B-EB0594D9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82" y="5960352"/>
            <a:ext cx="288032" cy="6441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6420F30-6BC4-4B66-B976-37E5F2A9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73" y="5960352"/>
            <a:ext cx="288032" cy="64414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2A9C4B-7B90-4043-B732-7A27D943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69" y="4569946"/>
            <a:ext cx="288032" cy="64414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FA65C2C-0E1D-4EC0-A825-FC975823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30" y="4499179"/>
            <a:ext cx="288032" cy="644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41055B8-7FFA-4760-B816-7E95A4EE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912" y="3615256"/>
            <a:ext cx="288032" cy="64414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DBA9C1D-71CC-4281-8C91-99E3C309F91B}"/>
              </a:ext>
            </a:extLst>
          </p:cNvPr>
          <p:cNvSpPr/>
          <p:nvPr/>
        </p:nvSpPr>
        <p:spPr>
          <a:xfrm>
            <a:off x="1415726" y="2697980"/>
            <a:ext cx="2438109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1746F0-3F3F-4703-AE44-1909F1915398}"/>
              </a:ext>
            </a:extLst>
          </p:cNvPr>
          <p:cNvSpPr/>
          <p:nvPr/>
        </p:nvSpPr>
        <p:spPr>
          <a:xfrm>
            <a:off x="1986714" y="2062176"/>
            <a:ext cx="1296133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3B4BDF7-B78B-4222-8D4B-77F916FBEA05}"/>
              </a:ext>
            </a:extLst>
          </p:cNvPr>
          <p:cNvCxnSpPr>
            <a:stCxn id="4" idx="4"/>
            <a:endCxn id="20" idx="2"/>
          </p:cNvCxnSpPr>
          <p:nvPr/>
        </p:nvCxnSpPr>
        <p:spPr>
          <a:xfrm flipV="1">
            <a:off x="2634781" y="3003457"/>
            <a:ext cx="0" cy="8225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439A112-278E-4BC9-B8DB-7E4B5863B7DF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2634781" y="2367653"/>
            <a:ext cx="0" cy="3303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C0C58D5-D2F0-4142-82E8-26CB936EEB55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2634780" y="1644310"/>
            <a:ext cx="1" cy="4178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FF367641-6958-49DD-A873-5A88A91E5F94}"/>
              </a:ext>
            </a:extLst>
          </p:cNvPr>
          <p:cNvSpPr txBox="1"/>
          <p:nvPr/>
        </p:nvSpPr>
        <p:spPr>
          <a:xfrm>
            <a:off x="2233813" y="1262760"/>
            <a:ext cx="154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Predict</a:t>
            </a:r>
            <a:endParaRPr lang="zh-CN" altLang="en-US" sz="20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/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kern="0" dirty="0">
                    <a:latin typeface="Cambria Math" panose="02040503050406030204" pitchFamily="18" charset="0"/>
                  </a:rPr>
                  <a:t>Generalized PageRank</a:t>
                </a:r>
                <a:r>
                  <a:rPr kumimoji="1" lang="en-US" altLang="zh-CN" sz="1400" b="0" kern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ker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1" lang="en-US" altLang="zh-CN" sz="14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zh-CN" altLang="en-US" sz="1400" b="0" i="1" kern="0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ker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1400" b="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400" b="0" i="1" ker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zh-CN" altLang="en-US" sz="1400" b="0" i="1" kern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1400" b="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1" lang="en-US" altLang="zh-CN" sz="1400" ker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p>
                          </m:sSup>
                          <m:r>
                            <a:rPr kumimoji="1" lang="en-US" altLang="zh-CN" sz="1400" ker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nary>
                    </m:oMath>
                  </m:oMathPara>
                </a14:m>
                <a:endParaRPr kumimoji="1" lang="zh-CN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blipFill>
                <a:blip r:embed="rId4"/>
                <a:stretch>
                  <a:fillRect l="-555" t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线连接符 113">
            <a:extLst>
              <a:ext uri="{FF2B5EF4-FFF2-40B4-BE49-F238E27FC236}">
                <a16:creationId xmlns:a16="http://schemas.microsoft.com/office/drawing/2014/main" id="{1B0EABE0-BA95-4003-9655-CAAD53B04AF1}"/>
              </a:ext>
            </a:extLst>
          </p:cNvPr>
          <p:cNvCxnSpPr/>
          <p:nvPr/>
        </p:nvCxnSpPr>
        <p:spPr>
          <a:xfrm>
            <a:off x="4824247" y="3615256"/>
            <a:ext cx="407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连接符 114">
            <a:extLst>
              <a:ext uri="{FF2B5EF4-FFF2-40B4-BE49-F238E27FC236}">
                <a16:creationId xmlns:a16="http://schemas.microsoft.com/office/drawing/2014/main" id="{866744D1-B6A8-4391-8BF0-84AAA2450AE1}"/>
              </a:ext>
            </a:extLst>
          </p:cNvPr>
          <p:cNvCxnSpPr/>
          <p:nvPr/>
        </p:nvCxnSpPr>
        <p:spPr>
          <a:xfrm>
            <a:off x="4824247" y="6249453"/>
            <a:ext cx="407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116">
            <a:extLst>
              <a:ext uri="{FF2B5EF4-FFF2-40B4-BE49-F238E27FC236}">
                <a16:creationId xmlns:a16="http://schemas.microsoft.com/office/drawing/2014/main" id="{2EB80F93-D59E-487A-B217-797E1726F765}"/>
              </a:ext>
            </a:extLst>
          </p:cNvPr>
          <p:cNvCxnSpPr>
            <a:cxnSpLocks/>
          </p:cNvCxnSpPr>
          <p:nvPr/>
        </p:nvCxnSpPr>
        <p:spPr>
          <a:xfrm>
            <a:off x="5051976" y="5143323"/>
            <a:ext cx="0" cy="110613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118">
            <a:extLst>
              <a:ext uri="{FF2B5EF4-FFF2-40B4-BE49-F238E27FC236}">
                <a16:creationId xmlns:a16="http://schemas.microsoft.com/office/drawing/2014/main" id="{431CD8C1-017A-4E7B-8BA7-01BA57A3C18B}"/>
              </a:ext>
            </a:extLst>
          </p:cNvPr>
          <p:cNvCxnSpPr>
            <a:cxnSpLocks/>
          </p:cNvCxnSpPr>
          <p:nvPr/>
        </p:nvCxnSpPr>
        <p:spPr>
          <a:xfrm flipV="1">
            <a:off x="5051976" y="3717032"/>
            <a:ext cx="0" cy="727953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C23E7AE9-80BB-497D-8AB1-234F83E383C3}"/>
              </a:ext>
            </a:extLst>
          </p:cNvPr>
          <p:cNvSpPr/>
          <p:nvPr/>
        </p:nvSpPr>
        <p:spPr>
          <a:xfrm>
            <a:off x="4231449" y="4442300"/>
            <a:ext cx="1550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Candara" panose="020E0502030303020204" pitchFamily="34" charset="0"/>
              </a:rPr>
              <a:t>feature</a:t>
            </a:r>
          </a:p>
          <a:p>
            <a:pPr algn="ctr"/>
            <a:r>
              <a:rPr lang="en-US" altLang="zh-CN" sz="2000" dirty="0">
                <a:solidFill>
                  <a:srgbClr val="C00000"/>
                </a:solidFill>
                <a:latin typeface="Candara" panose="020E0502030303020204" pitchFamily="34" charset="0"/>
              </a:rPr>
              <a:t>propagation</a:t>
            </a:r>
            <a:endParaRPr lang="zh-CN" altLang="en-US" sz="2000" dirty="0"/>
          </a:p>
        </p:txBody>
      </p:sp>
      <p:cxnSp>
        <p:nvCxnSpPr>
          <p:cNvPr id="77" name="直线箭头连接符 126">
            <a:extLst>
              <a:ext uri="{FF2B5EF4-FFF2-40B4-BE49-F238E27FC236}">
                <a16:creationId xmlns:a16="http://schemas.microsoft.com/office/drawing/2014/main" id="{457C4645-225C-4316-891B-4E8FC1CF2387}"/>
              </a:ext>
            </a:extLst>
          </p:cNvPr>
          <p:cNvCxnSpPr>
            <a:cxnSpLocks/>
          </p:cNvCxnSpPr>
          <p:nvPr/>
        </p:nvCxnSpPr>
        <p:spPr>
          <a:xfrm>
            <a:off x="5031254" y="2701493"/>
            <a:ext cx="0" cy="8385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127">
            <a:extLst>
              <a:ext uri="{FF2B5EF4-FFF2-40B4-BE49-F238E27FC236}">
                <a16:creationId xmlns:a16="http://schemas.microsoft.com/office/drawing/2014/main" id="{CBF26101-D63B-4BE3-8D89-2B2DE9F43BB8}"/>
              </a:ext>
            </a:extLst>
          </p:cNvPr>
          <p:cNvCxnSpPr>
            <a:cxnSpLocks/>
          </p:cNvCxnSpPr>
          <p:nvPr/>
        </p:nvCxnSpPr>
        <p:spPr>
          <a:xfrm flipV="1">
            <a:off x="5028167" y="1484784"/>
            <a:ext cx="3085" cy="745005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BFD5D913-A875-4644-9962-8EA08F976A06}"/>
              </a:ext>
            </a:extLst>
          </p:cNvPr>
          <p:cNvSpPr/>
          <p:nvPr/>
        </p:nvSpPr>
        <p:spPr>
          <a:xfrm>
            <a:off x="4066204" y="2271218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transformation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/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Optimal</a:t>
                </a:r>
                <a:r>
                  <a:rPr kumimoji="1"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 train time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𝐿𝑛</m:t>
                        </m:r>
                        <m:sSup>
                          <m:sSupPr>
                            <m:ctrlP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18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1800" b="0" dirty="0">
                  <a:solidFill>
                    <a:schemeClr val="bg1">
                      <a:lumMod val="85000"/>
                    </a:schemeClr>
                  </a:solidFill>
                  <a:latin typeface="Corbel" panose="020B0503020204020204" pitchFamily="34" charset="0"/>
                </a:endParaRPr>
              </a:p>
              <a:p>
                <a:r>
                  <a:rPr kumimoji="1"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Trivially to construct </a:t>
                </a:r>
                <a:r>
                  <a:rPr kumimoji="1" lang="en-US" altLang="zh-CN" sz="180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mini-batch</a:t>
                </a:r>
                <a:r>
                  <a:rPr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andara" panose="020E0502030303020204" pitchFamily="34" charset="0"/>
                  </a:rPr>
                  <a:t>.</a:t>
                </a:r>
                <a:endParaRPr kumimoji="1" lang="zh-CN" altLang="en-US" sz="1800" b="0" dirty="0">
                  <a:solidFill>
                    <a:schemeClr val="bg1">
                      <a:lumMod val="8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blipFill>
                <a:blip r:embed="rId5"/>
                <a:stretch>
                  <a:fillRect l="-1664" t="-4545" r="-924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标题 1">
            <a:extLst>
              <a:ext uri="{FF2B5EF4-FFF2-40B4-BE49-F238E27FC236}">
                <a16:creationId xmlns:a16="http://schemas.microsoft.com/office/drawing/2014/main" id="{A9E0437A-7606-480F-A596-CA3C5EDE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5" y="105975"/>
            <a:ext cx="7929586" cy="1128712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G</a:t>
            </a:r>
            <a:r>
              <a:rPr lang="en-US" altLang="zh-CN" sz="2400" dirty="0"/>
              <a:t>raph Neural Networks via </a:t>
            </a: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r>
              <a:rPr lang="en-US" altLang="zh-CN" sz="2400" dirty="0"/>
              <a:t>idirectional </a:t>
            </a:r>
            <a:r>
              <a:rPr lang="en-US" altLang="zh-CN" sz="2400" dirty="0">
                <a:solidFill>
                  <a:srgbClr val="FF0000"/>
                </a:solidFill>
              </a:rPr>
              <a:t>P</a:t>
            </a:r>
            <a:r>
              <a:rPr lang="en-US" altLang="zh-CN" sz="2400" dirty="0"/>
              <a:t>ropagation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40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68B1EC7D-4C40-1D4F-853B-6C2722EBA400}"/>
              </a:ext>
            </a:extLst>
          </p:cNvPr>
          <p:cNvSpPr>
            <a:spLocks noChangeAspect="1"/>
          </p:cNvSpPr>
          <p:nvPr/>
        </p:nvSpPr>
        <p:spPr>
          <a:xfrm rot="10800000">
            <a:off x="2477346" y="3826005"/>
            <a:ext cx="314871" cy="3148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CC392C8-F5CA-6945-BAC6-282144966C4D}"/>
              </a:ext>
            </a:extLst>
          </p:cNvPr>
          <p:cNvSpPr>
            <a:spLocks noChangeAspect="1"/>
          </p:cNvSpPr>
          <p:nvPr/>
        </p:nvSpPr>
        <p:spPr>
          <a:xfrm rot="10800000">
            <a:off x="4074014" y="5802914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294058A-B192-E848-87C8-FE0C4AB15AB2}"/>
              </a:ext>
            </a:extLst>
          </p:cNvPr>
          <p:cNvSpPr>
            <a:spLocks noChangeAspect="1"/>
          </p:cNvSpPr>
          <p:nvPr/>
        </p:nvSpPr>
        <p:spPr>
          <a:xfrm rot="10800000">
            <a:off x="3190279" y="4866047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952A96D-5670-EE48-A1E4-52413BAB7506}"/>
              </a:ext>
            </a:extLst>
          </p:cNvPr>
          <p:cNvSpPr>
            <a:spLocks noChangeAspect="1"/>
          </p:cNvSpPr>
          <p:nvPr/>
        </p:nvSpPr>
        <p:spPr>
          <a:xfrm rot="10800000">
            <a:off x="2287022" y="4939151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01C895-4800-2F48-8092-D26C767A1409}"/>
              </a:ext>
            </a:extLst>
          </p:cNvPr>
          <p:cNvSpPr>
            <a:spLocks noChangeAspect="1"/>
          </p:cNvSpPr>
          <p:nvPr/>
        </p:nvSpPr>
        <p:spPr>
          <a:xfrm rot="10800000">
            <a:off x="2129587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A892BC-5831-1D41-B24C-D58536DE63D6}"/>
              </a:ext>
            </a:extLst>
          </p:cNvPr>
          <p:cNvSpPr>
            <a:spLocks noChangeAspect="1"/>
          </p:cNvSpPr>
          <p:nvPr/>
        </p:nvSpPr>
        <p:spPr>
          <a:xfrm rot="10800000">
            <a:off x="2993683" y="5802915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70">
            <a:extLst>
              <a:ext uri="{FF2B5EF4-FFF2-40B4-BE49-F238E27FC236}">
                <a16:creationId xmlns:a16="http://schemas.microsoft.com/office/drawing/2014/main" id="{6EF8C46D-8B69-2C44-8D66-DF8A781B21E8}"/>
              </a:ext>
            </a:extLst>
          </p:cNvPr>
          <p:cNvCxnSpPr>
            <a:cxnSpLocks noChangeAspect="1"/>
            <a:stCxn id="6" idx="4"/>
            <a:endCxn id="4" idx="1"/>
          </p:cNvCxnSpPr>
          <p:nvPr/>
        </p:nvCxnSpPr>
        <p:spPr>
          <a:xfrm flipH="1" flipV="1">
            <a:off x="2746105" y="4094764"/>
            <a:ext cx="601609" cy="7712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71">
            <a:extLst>
              <a:ext uri="{FF2B5EF4-FFF2-40B4-BE49-F238E27FC236}">
                <a16:creationId xmlns:a16="http://schemas.microsoft.com/office/drawing/2014/main" id="{5BA7F120-9958-6543-9753-E0A4B7B38E3F}"/>
              </a:ext>
            </a:extLst>
          </p:cNvPr>
          <p:cNvCxnSpPr>
            <a:cxnSpLocks noChangeAspect="1"/>
            <a:stCxn id="7" idx="4"/>
            <a:endCxn id="4" idx="0"/>
          </p:cNvCxnSpPr>
          <p:nvPr/>
        </p:nvCxnSpPr>
        <p:spPr>
          <a:xfrm flipV="1">
            <a:off x="2444457" y="4140876"/>
            <a:ext cx="190324" cy="798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72">
            <a:extLst>
              <a:ext uri="{FF2B5EF4-FFF2-40B4-BE49-F238E27FC236}">
                <a16:creationId xmlns:a16="http://schemas.microsoft.com/office/drawing/2014/main" id="{96AC76A2-6F68-BC47-A197-E1516BC8F8C5}"/>
              </a:ext>
            </a:extLst>
          </p:cNvPr>
          <p:cNvCxnSpPr>
            <a:cxnSpLocks noChangeAspect="1"/>
            <a:stCxn id="5" idx="4"/>
            <a:endCxn id="6" idx="1"/>
          </p:cNvCxnSpPr>
          <p:nvPr/>
        </p:nvCxnSpPr>
        <p:spPr>
          <a:xfrm flipH="1" flipV="1">
            <a:off x="3459038" y="5134806"/>
            <a:ext cx="772411" cy="668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73">
            <a:extLst>
              <a:ext uri="{FF2B5EF4-FFF2-40B4-BE49-F238E27FC236}">
                <a16:creationId xmlns:a16="http://schemas.microsoft.com/office/drawing/2014/main" id="{8654BBA5-590C-3B4E-B89B-84869A4E8240}"/>
              </a:ext>
            </a:extLst>
          </p:cNvPr>
          <p:cNvCxnSpPr>
            <a:cxnSpLocks noChangeAspect="1"/>
            <a:stCxn id="11" idx="4"/>
            <a:endCxn id="7" idx="0"/>
          </p:cNvCxnSpPr>
          <p:nvPr/>
        </p:nvCxnSpPr>
        <p:spPr>
          <a:xfrm flipH="1" flipV="1">
            <a:off x="2444457" y="5254022"/>
            <a:ext cx="706661" cy="5488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74">
            <a:extLst>
              <a:ext uri="{FF2B5EF4-FFF2-40B4-BE49-F238E27FC236}">
                <a16:creationId xmlns:a16="http://schemas.microsoft.com/office/drawing/2014/main" id="{159CE6AA-366B-E44C-BD97-2EBA37FDC1FB}"/>
              </a:ext>
            </a:extLst>
          </p:cNvPr>
          <p:cNvCxnSpPr>
            <a:cxnSpLocks noChangeAspect="1"/>
            <a:stCxn id="10" idx="4"/>
            <a:endCxn id="7" idx="0"/>
          </p:cNvCxnSpPr>
          <p:nvPr/>
        </p:nvCxnSpPr>
        <p:spPr>
          <a:xfrm flipV="1">
            <a:off x="2287022" y="5254022"/>
            <a:ext cx="157435" cy="5488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76">
            <a:extLst>
              <a:ext uri="{FF2B5EF4-FFF2-40B4-BE49-F238E27FC236}">
                <a16:creationId xmlns:a16="http://schemas.microsoft.com/office/drawing/2014/main" id="{C6DE4166-B497-8B46-AFCD-84A95F98106F}"/>
              </a:ext>
            </a:extLst>
          </p:cNvPr>
          <p:cNvCxnSpPr>
            <a:cxnSpLocks noChangeAspect="1"/>
            <a:stCxn id="11" idx="4"/>
            <a:endCxn id="6" idx="0"/>
          </p:cNvCxnSpPr>
          <p:nvPr/>
        </p:nvCxnSpPr>
        <p:spPr>
          <a:xfrm flipV="1">
            <a:off x="3151118" y="5180918"/>
            <a:ext cx="196596" cy="6219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ABCE1A9F-137E-E44B-82B3-BAD0A15CD29A}"/>
              </a:ext>
            </a:extLst>
          </p:cNvPr>
          <p:cNvSpPr>
            <a:spLocks noChangeAspect="1"/>
          </p:cNvSpPr>
          <p:nvPr/>
        </p:nvSpPr>
        <p:spPr>
          <a:xfrm rot="10800000">
            <a:off x="1013463" y="5802916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91">
            <a:extLst>
              <a:ext uri="{FF2B5EF4-FFF2-40B4-BE49-F238E27FC236}">
                <a16:creationId xmlns:a16="http://schemas.microsoft.com/office/drawing/2014/main" id="{757C2427-65E2-A546-874A-7FEED29876E6}"/>
              </a:ext>
            </a:extLst>
          </p:cNvPr>
          <p:cNvCxnSpPr>
            <a:cxnSpLocks/>
            <a:stCxn id="23" idx="3"/>
            <a:endCxn id="7" idx="7"/>
          </p:cNvCxnSpPr>
          <p:nvPr/>
        </p:nvCxnSpPr>
        <p:spPr>
          <a:xfrm flipV="1">
            <a:off x="1282222" y="5207910"/>
            <a:ext cx="1050912" cy="641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8E8FDEA4-A0B3-E343-879E-C91F4F04A1C1}"/>
              </a:ext>
            </a:extLst>
          </p:cNvPr>
          <p:cNvSpPr>
            <a:spLocks noChangeAspect="1"/>
          </p:cNvSpPr>
          <p:nvPr/>
        </p:nvSpPr>
        <p:spPr>
          <a:xfrm rot="10800000">
            <a:off x="1448259" y="4939150"/>
            <a:ext cx="314871" cy="314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接箭头连接符 71">
            <a:extLst>
              <a:ext uri="{FF2B5EF4-FFF2-40B4-BE49-F238E27FC236}">
                <a16:creationId xmlns:a16="http://schemas.microsoft.com/office/drawing/2014/main" id="{C7C64BCD-9131-7B48-B7F1-64E6EDBBBCCE}"/>
              </a:ext>
            </a:extLst>
          </p:cNvPr>
          <p:cNvCxnSpPr>
            <a:cxnSpLocks noChangeAspect="1"/>
            <a:stCxn id="44" idx="3"/>
            <a:endCxn id="4" idx="7"/>
          </p:cNvCxnSpPr>
          <p:nvPr/>
        </p:nvCxnSpPr>
        <p:spPr>
          <a:xfrm flipV="1">
            <a:off x="1717018" y="4094764"/>
            <a:ext cx="806440" cy="8904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76">
            <a:extLst>
              <a:ext uri="{FF2B5EF4-FFF2-40B4-BE49-F238E27FC236}">
                <a16:creationId xmlns:a16="http://schemas.microsoft.com/office/drawing/2014/main" id="{A6C40BD0-1677-3343-8E00-3DE7202406AF}"/>
              </a:ext>
            </a:extLst>
          </p:cNvPr>
          <p:cNvCxnSpPr>
            <a:cxnSpLocks noChangeAspect="1"/>
            <a:stCxn id="10" idx="4"/>
            <a:endCxn id="6" idx="0"/>
          </p:cNvCxnSpPr>
          <p:nvPr/>
        </p:nvCxnSpPr>
        <p:spPr>
          <a:xfrm flipV="1">
            <a:off x="2287022" y="5180918"/>
            <a:ext cx="1060692" cy="6219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59F9E826-D338-463A-B96F-AA91A637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7" y="5939851"/>
            <a:ext cx="288032" cy="64414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555A989-9004-48BE-9E1B-42BE6E4C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6" y="4727381"/>
            <a:ext cx="288032" cy="64414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AEC786D-D96C-4FE9-9032-3E685501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72" y="5939851"/>
            <a:ext cx="288032" cy="6441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090090D-D72F-4210-857B-EB0594D9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82" y="5960352"/>
            <a:ext cx="288032" cy="6441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6420F30-6BC4-4B66-B976-37E5F2A9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73" y="5960352"/>
            <a:ext cx="288032" cy="64414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2A9C4B-7B90-4043-B732-7A27D943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69" y="4569946"/>
            <a:ext cx="288032" cy="64414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FA65C2C-0E1D-4EC0-A825-FC975823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30" y="4499179"/>
            <a:ext cx="288032" cy="644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41055B8-7FFA-4760-B816-7E95A4EE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912" y="3615256"/>
            <a:ext cx="288032" cy="64414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DBA9C1D-71CC-4281-8C91-99E3C309F91B}"/>
              </a:ext>
            </a:extLst>
          </p:cNvPr>
          <p:cNvSpPr/>
          <p:nvPr/>
        </p:nvSpPr>
        <p:spPr>
          <a:xfrm>
            <a:off x="1415726" y="2697980"/>
            <a:ext cx="2438109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1746F0-3F3F-4703-AE44-1909F1915398}"/>
              </a:ext>
            </a:extLst>
          </p:cNvPr>
          <p:cNvSpPr/>
          <p:nvPr/>
        </p:nvSpPr>
        <p:spPr>
          <a:xfrm>
            <a:off x="1986714" y="2062176"/>
            <a:ext cx="1296133" cy="3054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zh-CN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3B4BDF7-B78B-4222-8D4B-77F916FBEA05}"/>
              </a:ext>
            </a:extLst>
          </p:cNvPr>
          <p:cNvCxnSpPr>
            <a:stCxn id="4" idx="4"/>
            <a:endCxn id="20" idx="2"/>
          </p:cNvCxnSpPr>
          <p:nvPr/>
        </p:nvCxnSpPr>
        <p:spPr>
          <a:xfrm flipV="1">
            <a:off x="2634781" y="3003457"/>
            <a:ext cx="0" cy="8225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439A112-278E-4BC9-B8DB-7E4B5863B7DF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2634781" y="2367653"/>
            <a:ext cx="0" cy="3303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C0C58D5-D2F0-4142-82E8-26CB936EEB55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2634780" y="1644310"/>
            <a:ext cx="1" cy="4178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FF367641-6958-49DD-A873-5A88A91E5F94}"/>
              </a:ext>
            </a:extLst>
          </p:cNvPr>
          <p:cNvSpPr txBox="1"/>
          <p:nvPr/>
        </p:nvSpPr>
        <p:spPr>
          <a:xfrm>
            <a:off x="2233813" y="1262760"/>
            <a:ext cx="154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Predict</a:t>
            </a:r>
            <a:endParaRPr lang="zh-CN" altLang="en-US" sz="20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/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kern="0" dirty="0">
                    <a:latin typeface="Cambria Math" panose="02040503050406030204" pitchFamily="18" charset="0"/>
                  </a:rPr>
                  <a:t>Generalized PageRank</a:t>
                </a:r>
                <a:r>
                  <a:rPr kumimoji="1" lang="en-US" altLang="zh-CN" sz="1400" b="0" kern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ker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1" lang="en-US" altLang="zh-CN" sz="14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zh-CN" altLang="en-US" sz="1400" b="0" i="1" kern="0">
                              <a:latin typeface="Cambria Math" panose="02040503050406030204" pitchFamily="18" charset="0"/>
                            </a:rPr>
                            <m:t>𝓁</m:t>
                          </m:r>
                          <m: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ker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kumimoji="1" lang="en-US" altLang="zh-CN" sz="1400" b="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1400" b="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400" b="0" i="1" ker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zh-CN" altLang="en-US" sz="1400" b="0" i="1" kern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kumimoji="1" lang="en-US" altLang="zh-CN" sz="1400" b="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1400" b="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1" lang="en-US" altLang="zh-CN" sz="1400" ker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400" kern="0">
                                          <a:latin typeface="Cambria Math" panose="02040503050406030204" pitchFamily="18" charset="0"/>
                                        </a:rPr>
                                        <m:t>𝐃</m:t>
                                      </m:r>
                                    </m:e>
                                    <m:sup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400" b="0" i="1" ker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kumimoji="1" lang="zh-CN" altLang="en-US" sz="1400" b="0" i="1" kern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p>
                          </m:sSup>
                          <m:r>
                            <a:rPr kumimoji="1" lang="en-US" altLang="zh-CN" sz="1400" ker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nary>
                    </m:oMath>
                  </m:oMathPara>
                </a14:m>
                <a:endParaRPr kumimoji="1" lang="zh-CN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1878005-9010-4E22-BF6B-0C75566A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14" y="4442300"/>
                <a:ext cx="3297392" cy="913776"/>
              </a:xfrm>
              <a:prstGeom prst="rect">
                <a:avLst/>
              </a:prstGeom>
              <a:blipFill>
                <a:blip r:embed="rId4"/>
                <a:stretch>
                  <a:fillRect l="-555" t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线连接符 113">
            <a:extLst>
              <a:ext uri="{FF2B5EF4-FFF2-40B4-BE49-F238E27FC236}">
                <a16:creationId xmlns:a16="http://schemas.microsoft.com/office/drawing/2014/main" id="{1B0EABE0-BA95-4003-9655-CAAD53B04AF1}"/>
              </a:ext>
            </a:extLst>
          </p:cNvPr>
          <p:cNvCxnSpPr/>
          <p:nvPr/>
        </p:nvCxnSpPr>
        <p:spPr>
          <a:xfrm>
            <a:off x="4824247" y="3615256"/>
            <a:ext cx="407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连接符 114">
            <a:extLst>
              <a:ext uri="{FF2B5EF4-FFF2-40B4-BE49-F238E27FC236}">
                <a16:creationId xmlns:a16="http://schemas.microsoft.com/office/drawing/2014/main" id="{866744D1-B6A8-4391-8BF0-84AAA2450AE1}"/>
              </a:ext>
            </a:extLst>
          </p:cNvPr>
          <p:cNvCxnSpPr/>
          <p:nvPr/>
        </p:nvCxnSpPr>
        <p:spPr>
          <a:xfrm>
            <a:off x="4824247" y="6249453"/>
            <a:ext cx="407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116">
            <a:extLst>
              <a:ext uri="{FF2B5EF4-FFF2-40B4-BE49-F238E27FC236}">
                <a16:creationId xmlns:a16="http://schemas.microsoft.com/office/drawing/2014/main" id="{2EB80F93-D59E-487A-B217-797E1726F765}"/>
              </a:ext>
            </a:extLst>
          </p:cNvPr>
          <p:cNvCxnSpPr>
            <a:cxnSpLocks/>
          </p:cNvCxnSpPr>
          <p:nvPr/>
        </p:nvCxnSpPr>
        <p:spPr>
          <a:xfrm>
            <a:off x="5051976" y="5143323"/>
            <a:ext cx="0" cy="110613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118">
            <a:extLst>
              <a:ext uri="{FF2B5EF4-FFF2-40B4-BE49-F238E27FC236}">
                <a16:creationId xmlns:a16="http://schemas.microsoft.com/office/drawing/2014/main" id="{431CD8C1-017A-4E7B-8BA7-01BA57A3C18B}"/>
              </a:ext>
            </a:extLst>
          </p:cNvPr>
          <p:cNvCxnSpPr>
            <a:cxnSpLocks/>
          </p:cNvCxnSpPr>
          <p:nvPr/>
        </p:nvCxnSpPr>
        <p:spPr>
          <a:xfrm flipV="1">
            <a:off x="5051976" y="3717032"/>
            <a:ext cx="0" cy="727953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C23E7AE9-80BB-497D-8AB1-234F83E383C3}"/>
              </a:ext>
            </a:extLst>
          </p:cNvPr>
          <p:cNvSpPr/>
          <p:nvPr/>
        </p:nvSpPr>
        <p:spPr>
          <a:xfrm>
            <a:off x="4231449" y="4442300"/>
            <a:ext cx="1550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Candara" panose="020E0502030303020204" pitchFamily="34" charset="0"/>
              </a:rPr>
              <a:t>feature</a:t>
            </a:r>
          </a:p>
          <a:p>
            <a:pPr algn="ctr"/>
            <a:r>
              <a:rPr lang="en-US" altLang="zh-CN" sz="2000" dirty="0">
                <a:solidFill>
                  <a:srgbClr val="C00000"/>
                </a:solidFill>
                <a:latin typeface="Candara" panose="020E0502030303020204" pitchFamily="34" charset="0"/>
              </a:rPr>
              <a:t>propagation</a:t>
            </a:r>
            <a:endParaRPr lang="zh-CN" altLang="en-US" sz="2000" dirty="0"/>
          </a:p>
        </p:txBody>
      </p:sp>
      <p:cxnSp>
        <p:nvCxnSpPr>
          <p:cNvPr id="77" name="直线箭头连接符 126">
            <a:extLst>
              <a:ext uri="{FF2B5EF4-FFF2-40B4-BE49-F238E27FC236}">
                <a16:creationId xmlns:a16="http://schemas.microsoft.com/office/drawing/2014/main" id="{457C4645-225C-4316-891B-4E8FC1CF2387}"/>
              </a:ext>
            </a:extLst>
          </p:cNvPr>
          <p:cNvCxnSpPr>
            <a:cxnSpLocks/>
          </p:cNvCxnSpPr>
          <p:nvPr/>
        </p:nvCxnSpPr>
        <p:spPr>
          <a:xfrm>
            <a:off x="5031254" y="2701493"/>
            <a:ext cx="0" cy="8385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127">
            <a:extLst>
              <a:ext uri="{FF2B5EF4-FFF2-40B4-BE49-F238E27FC236}">
                <a16:creationId xmlns:a16="http://schemas.microsoft.com/office/drawing/2014/main" id="{CBF26101-D63B-4BE3-8D89-2B2DE9F43BB8}"/>
              </a:ext>
            </a:extLst>
          </p:cNvPr>
          <p:cNvCxnSpPr>
            <a:cxnSpLocks/>
          </p:cNvCxnSpPr>
          <p:nvPr/>
        </p:nvCxnSpPr>
        <p:spPr>
          <a:xfrm flipV="1">
            <a:off x="5028167" y="1484784"/>
            <a:ext cx="3085" cy="745005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BFD5D913-A875-4644-9962-8EA08F976A06}"/>
              </a:ext>
            </a:extLst>
          </p:cNvPr>
          <p:cNvSpPr/>
          <p:nvPr/>
        </p:nvSpPr>
        <p:spPr>
          <a:xfrm>
            <a:off x="4066204" y="2271218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</a:rPr>
              <a:t>transformation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/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80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Optimal</a:t>
                </a:r>
                <a:r>
                  <a:rPr kumimoji="1"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 train time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𝐿𝑛</m:t>
                        </m:r>
                        <m:sSup>
                          <m:sSupPr>
                            <m:ctrlP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kumimoji="1" lang="en-US" altLang="zh-CN" sz="18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18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1800" b="0" dirty="0">
                  <a:solidFill>
                    <a:schemeClr val="bg1">
                      <a:lumMod val="85000"/>
                    </a:schemeClr>
                  </a:solidFill>
                  <a:latin typeface="Corbel" panose="020B0503020204020204" pitchFamily="34" charset="0"/>
                </a:endParaRPr>
              </a:p>
              <a:p>
                <a:r>
                  <a:rPr kumimoji="1"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Trivially to construct </a:t>
                </a:r>
                <a:r>
                  <a:rPr kumimoji="1" lang="en-US" altLang="zh-CN" sz="1800" dirty="0">
                    <a:solidFill>
                      <a:schemeClr val="bg1">
                        <a:lumMod val="85000"/>
                      </a:schemeClr>
                    </a:solidFill>
                    <a:latin typeface="Corbel" panose="020B0503020204020204" pitchFamily="34" charset="0"/>
                  </a:rPr>
                  <a:t>mini-batch</a:t>
                </a:r>
                <a:r>
                  <a:rPr lang="en-US" altLang="zh-CN" sz="1800" b="0" dirty="0">
                    <a:solidFill>
                      <a:schemeClr val="bg1">
                        <a:lumMod val="85000"/>
                      </a:schemeClr>
                    </a:solidFill>
                    <a:latin typeface="Candara" panose="020E0502030303020204" pitchFamily="34" charset="0"/>
                  </a:rPr>
                  <a:t>.</a:t>
                </a:r>
                <a:endParaRPr kumimoji="1" lang="zh-CN" altLang="en-US" sz="1800" b="0" dirty="0">
                  <a:solidFill>
                    <a:schemeClr val="bg1">
                      <a:lumMod val="8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FC7A6219-666F-4304-A099-6B59AAC6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81" y="2548621"/>
                <a:ext cx="3297392" cy="669992"/>
              </a:xfrm>
              <a:prstGeom prst="rect">
                <a:avLst/>
              </a:prstGeom>
              <a:blipFill>
                <a:blip r:embed="rId5"/>
                <a:stretch>
                  <a:fillRect l="-1664" t="-4545" r="-924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标题 1">
            <a:extLst>
              <a:ext uri="{FF2B5EF4-FFF2-40B4-BE49-F238E27FC236}">
                <a16:creationId xmlns:a16="http://schemas.microsoft.com/office/drawing/2014/main" id="{A9E0437A-7606-480F-A596-CA3C5EDE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5" y="105975"/>
            <a:ext cx="7929586" cy="1128712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</a:rPr>
              <a:t>G</a:t>
            </a:r>
            <a:r>
              <a:rPr lang="en-US" altLang="zh-CN" sz="2400" dirty="0"/>
              <a:t>raph Neural Networks via </a:t>
            </a: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r>
              <a:rPr lang="en-US" altLang="zh-CN" sz="2400" dirty="0"/>
              <a:t>idirectional </a:t>
            </a:r>
            <a:r>
              <a:rPr lang="en-US" altLang="zh-CN" sz="2400" dirty="0">
                <a:solidFill>
                  <a:srgbClr val="FF0000"/>
                </a:solidFill>
              </a:rPr>
              <a:t>P</a:t>
            </a:r>
            <a:r>
              <a:rPr lang="en-US" altLang="zh-CN" sz="2400" dirty="0"/>
              <a:t>ropagation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733783-7567-4486-97CA-3E50D682CACC}"/>
                  </a:ext>
                </a:extLst>
              </p:cNvPr>
              <p:cNvSpPr txBox="1"/>
              <p:nvPr/>
            </p:nvSpPr>
            <p:spPr>
              <a:xfrm>
                <a:off x="5491238" y="5617430"/>
                <a:ext cx="3709059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/>
                  <a:t>e.g.       </a:t>
                </a:r>
                <a:r>
                  <a:rPr kumimoji="1" lang="en-US" altLang="zh-CN" sz="1600" dirty="0">
                    <a:ea typeface="Cambria Math" panose="02040503050406030204" pitchFamily="18" charset="0"/>
                  </a:rPr>
                  <a:t>SGC:  </a:t>
                </a:r>
                <a14:m>
                  <m:oMath xmlns:m="http://schemas.openxmlformats.org/officeDocument/2006/math">
                    <m:r>
                      <a:rPr kumimoji="1" lang="en-US" altLang="zh-CN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zh-CN" altLang="en-US" sz="1600" b="0" i="1" smtClean="0">
                            <a:latin typeface="Cambria Math" panose="02040503050406030204" pitchFamily="18" charset="0"/>
                          </a:rPr>
                          <m:t>𝓁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0,0,0,1</m:t>
                        </m:r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kumimoji="1" lang="en-US" altLang="zh-CN" sz="1600" dirty="0"/>
              </a:p>
              <a:p>
                <a:r>
                  <a:rPr kumimoji="1" lang="en-US" altLang="zh-CN" sz="1600" dirty="0"/>
                  <a:t>        APPNP:  </a:t>
                </a:r>
                <a14:m>
                  <m:oMath xmlns:m="http://schemas.openxmlformats.org/officeDocument/2006/math">
                    <m:r>
                      <a:rPr kumimoji="1" lang="en-US" altLang="zh-CN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zh-CN" altLang="en-US" sz="1600" b="0" i="1" smtClean="0">
                            <a:latin typeface="Cambria Math" panose="02040503050406030204" pitchFamily="18" charset="0"/>
                          </a:rPr>
                          <m:t>𝓁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</m:oMath>
                </a14:m>
                <a:endParaRPr kumimoji="1" lang="en-US" altLang="zh-CN" sz="16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733783-7567-4486-97CA-3E50D682C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38" y="5617430"/>
                <a:ext cx="3709059" cy="593560"/>
              </a:xfrm>
              <a:prstGeom prst="rect">
                <a:avLst/>
              </a:prstGeom>
              <a:blipFill>
                <a:blip r:embed="rId6"/>
                <a:stretch>
                  <a:fillRect l="-987" t="-3061" b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75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8"/>
          <p:cNvSpPr/>
          <p:nvPr/>
        </p:nvSpPr>
        <p:spPr bwMode="auto">
          <a:xfrm flipH="1">
            <a:off x="2021465" y="370786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50000"/>
            </a:schemeClr>
          </a:solidFill>
          <a:ln w="2698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8"/>
          <p:cNvSpPr/>
          <p:nvPr/>
        </p:nvSpPr>
        <p:spPr bwMode="auto">
          <a:xfrm flipH="1">
            <a:off x="2689855" y="430545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8"/>
          <p:cNvSpPr/>
          <p:nvPr/>
        </p:nvSpPr>
        <p:spPr bwMode="auto">
          <a:xfrm flipH="1">
            <a:off x="2612077" y="338577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8"/>
          <p:cNvSpPr/>
          <p:nvPr/>
        </p:nvSpPr>
        <p:spPr bwMode="auto">
          <a:xfrm flipH="1">
            <a:off x="3331929" y="466638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8"/>
          <p:cNvSpPr/>
          <p:nvPr/>
        </p:nvSpPr>
        <p:spPr bwMode="auto">
          <a:xfrm flipH="1">
            <a:off x="3331929" y="3876572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8"/>
          <p:cNvSpPr/>
          <p:nvPr/>
        </p:nvSpPr>
        <p:spPr bwMode="auto">
          <a:xfrm flipH="1">
            <a:off x="3331929" y="32467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8"/>
          <p:cNvSpPr/>
          <p:nvPr/>
        </p:nvSpPr>
        <p:spPr bwMode="auto">
          <a:xfrm flipH="1">
            <a:off x="3326838" y="2651084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18"/>
          <p:cNvSpPr/>
          <p:nvPr/>
        </p:nvSpPr>
        <p:spPr bwMode="auto">
          <a:xfrm>
            <a:off x="5971733" y="404114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8"/>
          <p:cNvSpPr/>
          <p:nvPr/>
        </p:nvSpPr>
        <p:spPr bwMode="auto">
          <a:xfrm>
            <a:off x="5713127" y="3664740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18"/>
          <p:cNvSpPr/>
          <p:nvPr/>
        </p:nvSpPr>
        <p:spPr bwMode="auto">
          <a:xfrm>
            <a:off x="4920109" y="44717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8"/>
          <p:cNvSpPr/>
          <p:nvPr/>
        </p:nvSpPr>
        <p:spPr bwMode="auto">
          <a:xfrm>
            <a:off x="4985514" y="3979128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18"/>
          <p:cNvSpPr/>
          <p:nvPr/>
        </p:nvSpPr>
        <p:spPr bwMode="auto">
          <a:xfrm>
            <a:off x="4904869" y="350209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18"/>
          <p:cNvSpPr/>
          <p:nvPr/>
        </p:nvSpPr>
        <p:spPr bwMode="auto">
          <a:xfrm>
            <a:off x="5870128" y="489317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8"/>
          <p:cNvSpPr/>
          <p:nvPr/>
        </p:nvSpPr>
        <p:spPr bwMode="auto">
          <a:xfrm>
            <a:off x="5850917" y="453582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18"/>
          <p:cNvSpPr/>
          <p:nvPr/>
        </p:nvSpPr>
        <p:spPr bwMode="auto">
          <a:xfrm>
            <a:off x="5341744" y="5202636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18"/>
          <p:cNvSpPr/>
          <p:nvPr/>
        </p:nvSpPr>
        <p:spPr bwMode="auto">
          <a:xfrm>
            <a:off x="5711441" y="31888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8"/>
          <p:cNvSpPr/>
          <p:nvPr/>
        </p:nvSpPr>
        <p:spPr bwMode="auto">
          <a:xfrm>
            <a:off x="5878920" y="2796525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18"/>
          <p:cNvSpPr/>
          <p:nvPr/>
        </p:nvSpPr>
        <p:spPr bwMode="auto">
          <a:xfrm>
            <a:off x="4920167" y="3005503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18"/>
          <p:cNvSpPr/>
          <p:nvPr/>
        </p:nvSpPr>
        <p:spPr bwMode="auto">
          <a:xfrm>
            <a:off x="5165277" y="2393217"/>
            <a:ext cx="180000" cy="180000"/>
          </a:xfrm>
          <a:custGeom>
            <a:avLst/>
            <a:gdLst>
              <a:gd name="T0" fmla="*/ 0 w 162"/>
              <a:gd name="T1" fmla="*/ 72 h 163"/>
              <a:gd name="T2" fmla="*/ 2 w 162"/>
              <a:gd name="T3" fmla="*/ 60 h 163"/>
              <a:gd name="T4" fmla="*/ 6 w 162"/>
              <a:gd name="T5" fmla="*/ 49 h 163"/>
              <a:gd name="T6" fmla="*/ 11 w 162"/>
              <a:gd name="T7" fmla="*/ 39 h 163"/>
              <a:gd name="T8" fmla="*/ 18 w 162"/>
              <a:gd name="T9" fmla="*/ 29 h 163"/>
              <a:gd name="T10" fmla="*/ 26 w 162"/>
              <a:gd name="T11" fmla="*/ 21 h 163"/>
              <a:gd name="T12" fmla="*/ 35 w 162"/>
              <a:gd name="T13" fmla="*/ 13 h 163"/>
              <a:gd name="T14" fmla="*/ 45 w 162"/>
              <a:gd name="T15" fmla="*/ 8 h 163"/>
              <a:gd name="T16" fmla="*/ 57 w 162"/>
              <a:gd name="T17" fmla="*/ 3 h 163"/>
              <a:gd name="T18" fmla="*/ 69 w 162"/>
              <a:gd name="T19" fmla="*/ 0 h 163"/>
              <a:gd name="T20" fmla="*/ 81 w 162"/>
              <a:gd name="T21" fmla="*/ 0 h 163"/>
              <a:gd name="T22" fmla="*/ 93 w 162"/>
              <a:gd name="T23" fmla="*/ 0 h 163"/>
              <a:gd name="T24" fmla="*/ 105 w 162"/>
              <a:gd name="T25" fmla="*/ 3 h 163"/>
              <a:gd name="T26" fmla="*/ 116 w 162"/>
              <a:gd name="T27" fmla="*/ 8 h 163"/>
              <a:gd name="T28" fmla="*/ 126 w 162"/>
              <a:gd name="T29" fmla="*/ 13 h 163"/>
              <a:gd name="T30" fmla="*/ 136 w 162"/>
              <a:gd name="T31" fmla="*/ 21 h 163"/>
              <a:gd name="T32" fmla="*/ 144 w 162"/>
              <a:gd name="T33" fmla="*/ 29 h 163"/>
              <a:gd name="T34" fmla="*/ 151 w 162"/>
              <a:gd name="T35" fmla="*/ 39 h 163"/>
              <a:gd name="T36" fmla="*/ 156 w 162"/>
              <a:gd name="T37" fmla="*/ 49 h 163"/>
              <a:gd name="T38" fmla="*/ 160 w 162"/>
              <a:gd name="T39" fmla="*/ 60 h 163"/>
              <a:gd name="T40" fmla="*/ 162 w 162"/>
              <a:gd name="T41" fmla="*/ 72 h 163"/>
              <a:gd name="T42" fmla="*/ 162 w 162"/>
              <a:gd name="T43" fmla="*/ 81 h 163"/>
              <a:gd name="T44" fmla="*/ 161 w 162"/>
              <a:gd name="T45" fmla="*/ 93 h 163"/>
              <a:gd name="T46" fmla="*/ 159 w 162"/>
              <a:gd name="T47" fmla="*/ 105 h 163"/>
              <a:gd name="T48" fmla="*/ 154 w 162"/>
              <a:gd name="T49" fmla="*/ 116 h 163"/>
              <a:gd name="T50" fmla="*/ 148 w 162"/>
              <a:gd name="T51" fmla="*/ 126 h 163"/>
              <a:gd name="T52" fmla="*/ 141 w 162"/>
              <a:gd name="T53" fmla="*/ 136 h 163"/>
              <a:gd name="T54" fmla="*/ 133 w 162"/>
              <a:gd name="T55" fmla="*/ 144 h 163"/>
              <a:gd name="T56" fmla="*/ 123 w 162"/>
              <a:gd name="T57" fmla="*/ 151 h 163"/>
              <a:gd name="T58" fmla="*/ 113 w 162"/>
              <a:gd name="T59" fmla="*/ 156 h 163"/>
              <a:gd name="T60" fmla="*/ 101 w 162"/>
              <a:gd name="T61" fmla="*/ 160 h 163"/>
              <a:gd name="T62" fmla="*/ 89 w 162"/>
              <a:gd name="T63" fmla="*/ 162 h 163"/>
              <a:gd name="T64" fmla="*/ 77 w 162"/>
              <a:gd name="T65" fmla="*/ 162 h 163"/>
              <a:gd name="T66" fmla="*/ 64 w 162"/>
              <a:gd name="T67" fmla="*/ 161 h 163"/>
              <a:gd name="T68" fmla="*/ 53 w 162"/>
              <a:gd name="T69" fmla="*/ 158 h 163"/>
              <a:gd name="T70" fmla="*/ 42 w 162"/>
              <a:gd name="T71" fmla="*/ 153 h 163"/>
              <a:gd name="T72" fmla="*/ 32 w 162"/>
              <a:gd name="T73" fmla="*/ 146 h 163"/>
              <a:gd name="T74" fmla="*/ 23 w 162"/>
              <a:gd name="T75" fmla="*/ 139 h 163"/>
              <a:gd name="T76" fmla="*/ 16 w 162"/>
              <a:gd name="T77" fmla="*/ 130 h 163"/>
              <a:gd name="T78" fmla="*/ 9 w 162"/>
              <a:gd name="T79" fmla="*/ 120 h 163"/>
              <a:gd name="T80" fmla="*/ 4 w 162"/>
              <a:gd name="T81" fmla="*/ 109 h 163"/>
              <a:gd name="T82" fmla="*/ 1 w 162"/>
              <a:gd name="T83" fmla="*/ 97 h 163"/>
              <a:gd name="T84" fmla="*/ 0 w 162"/>
              <a:gd name="T85" fmla="*/ 8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163">
                <a:moveTo>
                  <a:pt x="0" y="81"/>
                </a:moveTo>
                <a:lnTo>
                  <a:pt x="0" y="77"/>
                </a:lnTo>
                <a:lnTo>
                  <a:pt x="0" y="72"/>
                </a:lnTo>
                <a:lnTo>
                  <a:pt x="0" y="68"/>
                </a:lnTo>
                <a:lnTo>
                  <a:pt x="1" y="64"/>
                </a:lnTo>
                <a:lnTo>
                  <a:pt x="2" y="60"/>
                </a:lnTo>
                <a:lnTo>
                  <a:pt x="3" y="57"/>
                </a:lnTo>
                <a:lnTo>
                  <a:pt x="4" y="53"/>
                </a:lnTo>
                <a:lnTo>
                  <a:pt x="6" y="49"/>
                </a:lnTo>
                <a:lnTo>
                  <a:pt x="7" y="46"/>
                </a:lnTo>
                <a:lnTo>
                  <a:pt x="9" y="42"/>
                </a:lnTo>
                <a:lnTo>
                  <a:pt x="11" y="39"/>
                </a:lnTo>
                <a:lnTo>
                  <a:pt x="13" y="35"/>
                </a:lnTo>
                <a:lnTo>
                  <a:pt x="16" y="32"/>
                </a:lnTo>
                <a:lnTo>
                  <a:pt x="18" y="29"/>
                </a:lnTo>
                <a:lnTo>
                  <a:pt x="20" y="26"/>
                </a:lnTo>
                <a:lnTo>
                  <a:pt x="23" y="23"/>
                </a:lnTo>
                <a:lnTo>
                  <a:pt x="26" y="21"/>
                </a:lnTo>
                <a:lnTo>
                  <a:pt x="29" y="18"/>
                </a:lnTo>
                <a:lnTo>
                  <a:pt x="32" y="16"/>
                </a:lnTo>
                <a:lnTo>
                  <a:pt x="35" y="13"/>
                </a:lnTo>
                <a:lnTo>
                  <a:pt x="39" y="11"/>
                </a:lnTo>
                <a:lnTo>
                  <a:pt x="42" y="9"/>
                </a:lnTo>
                <a:lnTo>
                  <a:pt x="45" y="8"/>
                </a:lnTo>
                <a:lnTo>
                  <a:pt x="49" y="6"/>
                </a:lnTo>
                <a:lnTo>
                  <a:pt x="53" y="4"/>
                </a:lnTo>
                <a:lnTo>
                  <a:pt x="57" y="3"/>
                </a:lnTo>
                <a:lnTo>
                  <a:pt x="60" y="2"/>
                </a:lnTo>
                <a:lnTo>
                  <a:pt x="64" y="1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3" y="0"/>
                </a:lnTo>
                <a:lnTo>
                  <a:pt x="97" y="1"/>
                </a:lnTo>
                <a:lnTo>
                  <a:pt x="101" y="2"/>
                </a:lnTo>
                <a:lnTo>
                  <a:pt x="105" y="3"/>
                </a:lnTo>
                <a:lnTo>
                  <a:pt x="109" y="4"/>
                </a:lnTo>
                <a:lnTo>
                  <a:pt x="113" y="6"/>
                </a:lnTo>
                <a:lnTo>
                  <a:pt x="116" y="8"/>
                </a:lnTo>
                <a:lnTo>
                  <a:pt x="120" y="9"/>
                </a:lnTo>
                <a:lnTo>
                  <a:pt x="123" y="11"/>
                </a:lnTo>
                <a:lnTo>
                  <a:pt x="126" y="13"/>
                </a:lnTo>
                <a:lnTo>
                  <a:pt x="130" y="16"/>
                </a:lnTo>
                <a:lnTo>
                  <a:pt x="133" y="18"/>
                </a:lnTo>
                <a:lnTo>
                  <a:pt x="136" y="21"/>
                </a:lnTo>
                <a:lnTo>
                  <a:pt x="139" y="23"/>
                </a:lnTo>
                <a:lnTo>
                  <a:pt x="141" y="26"/>
                </a:lnTo>
                <a:lnTo>
                  <a:pt x="144" y="29"/>
                </a:lnTo>
                <a:lnTo>
                  <a:pt x="146" y="32"/>
                </a:lnTo>
                <a:lnTo>
                  <a:pt x="148" y="35"/>
                </a:lnTo>
                <a:lnTo>
                  <a:pt x="151" y="39"/>
                </a:lnTo>
                <a:lnTo>
                  <a:pt x="152" y="42"/>
                </a:lnTo>
                <a:lnTo>
                  <a:pt x="154" y="46"/>
                </a:lnTo>
                <a:lnTo>
                  <a:pt x="156" y="49"/>
                </a:lnTo>
                <a:lnTo>
                  <a:pt x="157" y="53"/>
                </a:lnTo>
                <a:lnTo>
                  <a:pt x="159" y="57"/>
                </a:lnTo>
                <a:lnTo>
                  <a:pt x="160" y="60"/>
                </a:lnTo>
                <a:lnTo>
                  <a:pt x="161" y="64"/>
                </a:lnTo>
                <a:lnTo>
                  <a:pt x="161" y="68"/>
                </a:lnTo>
                <a:lnTo>
                  <a:pt x="162" y="72"/>
                </a:lnTo>
                <a:lnTo>
                  <a:pt x="162" y="77"/>
                </a:lnTo>
                <a:lnTo>
                  <a:pt x="162" y="81"/>
                </a:lnTo>
                <a:lnTo>
                  <a:pt x="162" y="81"/>
                </a:lnTo>
                <a:lnTo>
                  <a:pt x="162" y="85"/>
                </a:lnTo>
                <a:lnTo>
                  <a:pt x="162" y="89"/>
                </a:lnTo>
                <a:lnTo>
                  <a:pt x="161" y="93"/>
                </a:lnTo>
                <a:lnTo>
                  <a:pt x="161" y="97"/>
                </a:lnTo>
                <a:lnTo>
                  <a:pt x="160" y="101"/>
                </a:lnTo>
                <a:lnTo>
                  <a:pt x="159" y="105"/>
                </a:lnTo>
                <a:lnTo>
                  <a:pt x="157" y="109"/>
                </a:lnTo>
                <a:lnTo>
                  <a:pt x="156" y="113"/>
                </a:lnTo>
                <a:lnTo>
                  <a:pt x="154" y="116"/>
                </a:lnTo>
                <a:lnTo>
                  <a:pt x="152" y="120"/>
                </a:lnTo>
                <a:lnTo>
                  <a:pt x="151" y="123"/>
                </a:lnTo>
                <a:lnTo>
                  <a:pt x="148" y="126"/>
                </a:lnTo>
                <a:lnTo>
                  <a:pt x="146" y="130"/>
                </a:lnTo>
                <a:lnTo>
                  <a:pt x="144" y="133"/>
                </a:lnTo>
                <a:lnTo>
                  <a:pt x="141" y="136"/>
                </a:lnTo>
                <a:lnTo>
                  <a:pt x="139" y="139"/>
                </a:lnTo>
                <a:lnTo>
                  <a:pt x="136" y="141"/>
                </a:lnTo>
                <a:lnTo>
                  <a:pt x="133" y="144"/>
                </a:lnTo>
                <a:lnTo>
                  <a:pt x="130" y="146"/>
                </a:lnTo>
                <a:lnTo>
                  <a:pt x="126" y="149"/>
                </a:lnTo>
                <a:lnTo>
                  <a:pt x="123" y="151"/>
                </a:lnTo>
                <a:lnTo>
                  <a:pt x="120" y="153"/>
                </a:lnTo>
                <a:lnTo>
                  <a:pt x="116" y="154"/>
                </a:lnTo>
                <a:lnTo>
                  <a:pt x="113" y="156"/>
                </a:lnTo>
                <a:lnTo>
                  <a:pt x="109" y="158"/>
                </a:lnTo>
                <a:lnTo>
                  <a:pt x="105" y="159"/>
                </a:lnTo>
                <a:lnTo>
                  <a:pt x="101" y="160"/>
                </a:lnTo>
                <a:lnTo>
                  <a:pt x="97" y="161"/>
                </a:lnTo>
                <a:lnTo>
                  <a:pt x="93" y="162"/>
                </a:lnTo>
                <a:lnTo>
                  <a:pt x="89" y="162"/>
                </a:lnTo>
                <a:lnTo>
                  <a:pt x="85" y="162"/>
                </a:lnTo>
                <a:lnTo>
                  <a:pt x="81" y="163"/>
                </a:lnTo>
                <a:lnTo>
                  <a:pt x="77" y="162"/>
                </a:lnTo>
                <a:lnTo>
                  <a:pt x="73" y="162"/>
                </a:lnTo>
                <a:lnTo>
                  <a:pt x="69" y="162"/>
                </a:lnTo>
                <a:lnTo>
                  <a:pt x="64" y="161"/>
                </a:lnTo>
                <a:lnTo>
                  <a:pt x="60" y="160"/>
                </a:lnTo>
                <a:lnTo>
                  <a:pt x="57" y="159"/>
                </a:lnTo>
                <a:lnTo>
                  <a:pt x="53" y="158"/>
                </a:lnTo>
                <a:lnTo>
                  <a:pt x="49" y="156"/>
                </a:lnTo>
                <a:lnTo>
                  <a:pt x="45" y="154"/>
                </a:lnTo>
                <a:lnTo>
                  <a:pt x="42" y="153"/>
                </a:lnTo>
                <a:lnTo>
                  <a:pt x="39" y="151"/>
                </a:lnTo>
                <a:lnTo>
                  <a:pt x="35" y="149"/>
                </a:lnTo>
                <a:lnTo>
                  <a:pt x="32" y="146"/>
                </a:lnTo>
                <a:lnTo>
                  <a:pt x="29" y="144"/>
                </a:lnTo>
                <a:lnTo>
                  <a:pt x="26" y="141"/>
                </a:lnTo>
                <a:lnTo>
                  <a:pt x="23" y="139"/>
                </a:lnTo>
                <a:lnTo>
                  <a:pt x="20" y="136"/>
                </a:lnTo>
                <a:lnTo>
                  <a:pt x="18" y="133"/>
                </a:lnTo>
                <a:lnTo>
                  <a:pt x="16" y="130"/>
                </a:lnTo>
                <a:lnTo>
                  <a:pt x="13" y="126"/>
                </a:lnTo>
                <a:lnTo>
                  <a:pt x="11" y="123"/>
                </a:lnTo>
                <a:lnTo>
                  <a:pt x="9" y="120"/>
                </a:lnTo>
                <a:lnTo>
                  <a:pt x="7" y="116"/>
                </a:lnTo>
                <a:lnTo>
                  <a:pt x="6" y="113"/>
                </a:lnTo>
                <a:lnTo>
                  <a:pt x="4" y="109"/>
                </a:lnTo>
                <a:lnTo>
                  <a:pt x="3" y="105"/>
                </a:lnTo>
                <a:lnTo>
                  <a:pt x="2" y="101"/>
                </a:lnTo>
                <a:lnTo>
                  <a:pt x="1" y="97"/>
                </a:lnTo>
                <a:lnTo>
                  <a:pt x="0" y="93"/>
                </a:lnTo>
                <a:lnTo>
                  <a:pt x="0" y="89"/>
                </a:lnTo>
                <a:lnTo>
                  <a:pt x="0" y="85"/>
                </a:lnTo>
                <a:lnTo>
                  <a:pt x="0" y="81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文本框 277"/>
          <p:cNvSpPr txBox="1"/>
          <p:nvPr/>
        </p:nvSpPr>
        <p:spPr>
          <a:xfrm>
            <a:off x="6503670" y="1867851"/>
            <a:ext cx="231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atin typeface="Candara" panose="020E0502030303020204" pitchFamily="34" charset="0"/>
                <a:ea typeface="微软雅黑" panose="020B0503020204020204" pitchFamily="34" charset="-122"/>
              </a:rPr>
              <a:t>feature vector</a:t>
            </a: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sp>
        <p:nvSpPr>
          <p:cNvPr id="16" name="文本框 15"/>
          <p:cNvSpPr txBox="1"/>
          <p:nvPr/>
        </p:nvSpPr>
        <p:spPr>
          <a:xfrm>
            <a:off x="688254" y="3468568"/>
            <a:ext cx="197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training node</a:t>
            </a:r>
            <a:endParaRPr lang="zh-CN" altLang="en-US" sz="1800" b="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/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[:,0]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659056-41D3-4E15-9891-49900FA5D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95" y="5338368"/>
                <a:ext cx="948145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F1CC5EF-4A17-4229-B947-15655E568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7674"/>
              </p:ext>
            </p:extLst>
          </p:nvPr>
        </p:nvGraphicFramePr>
        <p:xfrm>
          <a:off x="6761422" y="2393217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2E6E7B28-45E3-4BDB-A545-A13BEDD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79042"/>
              </p:ext>
            </p:extLst>
          </p:nvPr>
        </p:nvGraphicFramePr>
        <p:xfrm>
          <a:off x="8308523" y="2399568"/>
          <a:ext cx="597984" cy="288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84">
                  <a:extLst>
                    <a:ext uri="{9D8B030D-6E8A-4147-A177-3AD203B41FA5}">
                      <a16:colId xmlns:a16="http://schemas.microsoft.com/office/drawing/2014/main" val="3149267108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0.009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3900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24599"/>
                  </a:ext>
                </a:extLst>
              </a:tr>
              <a:tr h="82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zh-CN" altLang="en-US" sz="2000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4175281337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0.01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9538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123946"/>
                  </a:ext>
                </a:extLst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0.002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139794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4B82D841-494B-45B5-9680-217F7EBDF847}"/>
              </a:ext>
            </a:extLst>
          </p:cNvPr>
          <p:cNvSpPr txBox="1"/>
          <p:nvPr/>
        </p:nvSpPr>
        <p:spPr>
          <a:xfrm>
            <a:off x="7578825" y="529543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/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[:,−1]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4286CD4-90A2-47C3-8612-5104245D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10" y="5338368"/>
                <a:ext cx="1127809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标题 1">
            <a:extLst>
              <a:ext uri="{FF2B5EF4-FFF2-40B4-BE49-F238E27FC236}">
                <a16:creationId xmlns:a16="http://schemas.microsoft.com/office/drawing/2014/main" id="{380C40AA-35A1-4974-B092-B8951E86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98" y="140048"/>
            <a:ext cx="7750074" cy="1128712"/>
          </a:xfrm>
        </p:spPr>
        <p:txBody>
          <a:bodyPr/>
          <a:lstStyle/>
          <a:p>
            <a:r>
              <a:rPr kumimoji="1" lang="en-US" altLang="zh-CN" sz="3200" dirty="0"/>
              <a:t>Bidirectional Propagation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08896656"/>
      </p:ext>
    </p:extLst>
  </p:cSld>
  <p:clrMapOvr>
    <a:masterClrMapping/>
  </p:clrMapOvr>
</p:sld>
</file>

<file path=ppt/theme/theme1.xml><?xml version="1.0" encoding="utf-8"?>
<a:theme xmlns:a="http://schemas.openxmlformats.org/drawingml/2006/main" name="CAS">
  <a:themeElements>
    <a:clrScheme name="CA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A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89119</TotalTime>
  <Words>558</Words>
  <Application>Microsoft Office PowerPoint</Application>
  <PresentationFormat>全屏显示(4:3)</PresentationFormat>
  <Paragraphs>226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NimbusRomNo9L-Regu</vt:lpstr>
      <vt:lpstr>宋体</vt:lpstr>
      <vt:lpstr>Arial</vt:lpstr>
      <vt:lpstr>Arial Black</vt:lpstr>
      <vt:lpstr>Calibri</vt:lpstr>
      <vt:lpstr>Cambria Math</vt:lpstr>
      <vt:lpstr>Candara</vt:lpstr>
      <vt:lpstr>Comic Sans MS</vt:lpstr>
      <vt:lpstr>Corbel</vt:lpstr>
      <vt:lpstr>Times New Roman</vt:lpstr>
      <vt:lpstr>Wingdings</vt:lpstr>
      <vt:lpstr>CAS</vt:lpstr>
      <vt:lpstr> Scalable Graph Neural Networks via Bidirectional Propagation </vt:lpstr>
      <vt:lpstr>Existing works</vt:lpstr>
      <vt:lpstr>Existing works</vt:lpstr>
      <vt:lpstr>Existing works</vt:lpstr>
      <vt:lpstr>Graph Neural Networks via Bidirectional Propagation</vt:lpstr>
      <vt:lpstr>Graph Neural Networks via Bidirectional Propagation</vt:lpstr>
      <vt:lpstr>Graph Neural Networks via Bidirectional Propagation</vt:lpstr>
      <vt:lpstr>Graph Neural Networks via Bidirectional Propagation</vt:lpstr>
      <vt:lpstr>Bidirectional Propagation</vt:lpstr>
      <vt:lpstr>Bidirectional Propagation</vt:lpstr>
      <vt:lpstr>Bidirectional Propagation</vt:lpstr>
      <vt:lpstr>Bidirectional Propagation</vt:lpstr>
      <vt:lpstr>Bidirectional Propagation</vt:lpstr>
      <vt:lpstr>Bidirectional Propagation</vt:lpstr>
      <vt:lpstr>Experiments</vt:lpstr>
      <vt:lpstr>Thank you!</vt:lpstr>
    </vt:vector>
  </TitlesOfParts>
  <Company>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L.Su</dc:creator>
  <cp:lastModifiedBy>Administrator</cp:lastModifiedBy>
  <cp:revision>5837</cp:revision>
  <cp:lastPrinted>2020-07-30T01:34:34Z</cp:lastPrinted>
  <dcterms:created xsi:type="dcterms:W3CDTF">2009-06-29T05:49:26Z</dcterms:created>
  <dcterms:modified xsi:type="dcterms:W3CDTF">2020-10-20T13:38:58Z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