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865" r:id="rId3"/>
    <p:sldId id="323" r:id="rId4"/>
    <p:sldId id="324" r:id="rId5"/>
    <p:sldId id="855" r:id="rId6"/>
    <p:sldId id="856" r:id="rId7"/>
    <p:sldId id="851" r:id="rId8"/>
    <p:sldId id="353" r:id="rId9"/>
    <p:sldId id="257" r:id="rId10"/>
    <p:sldId id="329" r:id="rId11"/>
    <p:sldId id="355" r:id="rId12"/>
    <p:sldId id="864" r:id="rId13"/>
    <p:sldId id="330" r:id="rId14"/>
    <p:sldId id="873" r:id="rId15"/>
    <p:sldId id="331" r:id="rId16"/>
    <p:sldId id="354" r:id="rId17"/>
    <p:sldId id="349" r:id="rId18"/>
    <p:sldId id="866" r:id="rId19"/>
    <p:sldId id="332" r:id="rId20"/>
    <p:sldId id="360" r:id="rId21"/>
    <p:sldId id="869" r:id="rId22"/>
    <p:sldId id="337" r:id="rId23"/>
    <p:sldId id="870" r:id="rId24"/>
    <p:sldId id="871" r:id="rId25"/>
    <p:sldId id="867" r:id="rId26"/>
    <p:sldId id="861" r:id="rId27"/>
    <p:sldId id="860" r:id="rId28"/>
    <p:sldId id="862" r:id="rId29"/>
    <p:sldId id="863" r:id="rId30"/>
    <p:sldId id="350" r:id="rId31"/>
    <p:sldId id="872" r:id="rId32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 8" initials="A8" lastIdx="1" clrIdx="6"/>
  <p:cmAuthor id="1" name="Zhewei Wei" initials="ZW" lastIdx="25" clrIdx="0"/>
  <p:cmAuthor id="8" name="Author 9" initials="A9" lastIdx="1" clrIdx="7"/>
  <p:cmAuthor id="2" name="LENOVO" initials="L" lastIdx="1" clrIdx="1"/>
  <p:cmAuthor id="3" name="Author 4" initials="A4" lastIdx="1" clrIdx="2"/>
  <p:cmAuthor id="4" name="Author 5" initials="A5" lastIdx="1" clrIdx="3"/>
  <p:cmAuthor id="5" name="Author 6" initials="A6" lastIdx="1" clrIdx="4"/>
  <p:cmAuthor id="6" name="Author 7" initials="A7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F6FBC"/>
    <a:srgbClr val="7D7DC2"/>
    <a:srgbClr val="FDD4D3"/>
    <a:srgbClr val="C00000"/>
    <a:srgbClr val="FF9900"/>
    <a:srgbClr val="FFC000"/>
    <a:srgbClr val="9999FF"/>
    <a:srgbClr val="9393FC"/>
    <a:srgbClr val="0070C0"/>
    <a:srgbClr val="1BA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2" autoAdjust="0"/>
    <p:restoredTop sz="90550" autoAdjust="0"/>
  </p:normalViewPr>
  <p:slideViewPr>
    <p:cSldViewPr>
      <p:cViewPr varScale="1">
        <p:scale>
          <a:sx n="85" d="100"/>
          <a:sy n="85" d="100"/>
        </p:scale>
        <p:origin x="30" y="2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0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1-4F53-AFA8-CA9F9999B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246160"/>
        <c:axId val="1068260592"/>
      </c:barChart>
      <c:catAx>
        <c:axId val="106824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68260592"/>
        <c:crosses val="autoZero"/>
        <c:auto val="1"/>
        <c:lblAlgn val="ctr"/>
        <c:lblOffset val="100"/>
        <c:noMultiLvlLbl val="0"/>
      </c:catAx>
      <c:valAx>
        <c:axId val="106826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6824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FBCCD8B8-93F4-4C70-A383-43DCA0CB6DC4}" type="datetimeFigureOut">
              <a:rPr lang="zh-CN" altLang="en-US"/>
              <a:pPr>
                <a:defRPr/>
              </a:pPr>
              <a:t>2019/7/1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FD9F2D-5939-4EC6-AE7A-6788CECCF7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903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D94B953B-845D-4DE8-A66D-661AF37D9AFC}" type="datetimeFigureOut">
              <a:rPr lang="zh-CN" altLang="en-US"/>
              <a:pPr>
                <a:defRPr/>
              </a:pPr>
              <a:t>2019/7/1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DE6574-9F1F-4C27-A420-92E929B108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9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>
                <a:solidFill>
                  <a:srgbClr val="009900"/>
                </a:solidFill>
                <a:latin typeface="Comic Sans MS" pitchFamily="66" charset="0"/>
              </a:rPr>
              <a:t>(1min)</a:t>
            </a:r>
            <a:r>
              <a:rPr lang="en-US" altLang="zh-CN" u="sng" dirty="0">
                <a:solidFill>
                  <a:srgbClr val="009900"/>
                </a:solidFill>
                <a:latin typeface="Comic Sans MS" pitchFamily="66" charset="0"/>
              </a:rPr>
              <a:t>There are lots of applications of </a:t>
            </a:r>
            <a:r>
              <a:rPr lang="en-US" altLang="zh-CN" u="sng" dirty="0" err="1">
                <a:solidFill>
                  <a:srgbClr val="009900"/>
                </a:solidFill>
                <a:latin typeface="Comic Sans MS" pitchFamily="66" charset="0"/>
              </a:rPr>
              <a:t>SimRank</a:t>
            </a:r>
            <a:r>
              <a:rPr lang="en-US" altLang="zh-CN" dirty="0">
                <a:solidFill>
                  <a:srgbClr val="009900"/>
                </a:solidFill>
                <a:latin typeface="Comic Sans MS" pitchFamily="66" charset="0"/>
              </a:rPr>
              <a:t>, like collaborative filtering and recommendation systems.</a:t>
            </a:r>
          </a:p>
          <a:p>
            <a:pPr marL="228600" indent="-228600">
              <a:buAutoNum type="arabicPeriod"/>
            </a:pPr>
            <a:r>
              <a:rPr lang="en-US" altLang="zh-CN" dirty="0">
                <a:solidFill>
                  <a:srgbClr val="009900"/>
                </a:solidFill>
                <a:latin typeface="Comic Sans MS" pitchFamily="66" charset="0"/>
              </a:rPr>
              <a:t>For example, consider the</a:t>
            </a:r>
            <a:r>
              <a:rPr lang="en-US" altLang="zh-CN" baseline="0" dirty="0">
                <a:solidFill>
                  <a:srgbClr val="009900"/>
                </a:solidFill>
                <a:latin typeface="Comic Sans MS" pitchFamily="66" charset="0"/>
              </a:rPr>
              <a:t> system needs to guess the rating of a user to a given singer, to determine whether to recommend the singer to him.</a:t>
            </a:r>
          </a:p>
          <a:p>
            <a:pPr marL="228600" indent="-228600">
              <a:buAutoNum type="arabicPeriod"/>
            </a:pPr>
            <a:r>
              <a:rPr lang="en-US" altLang="zh-CN" baseline="0" dirty="0">
                <a:solidFill>
                  <a:srgbClr val="009900"/>
                </a:solidFill>
                <a:latin typeface="Comic Sans MS" pitchFamily="66" charset="0"/>
              </a:rPr>
              <a:t>First the system needs to find k most similar singers already rated by the user, by some similarity measure such as </a:t>
            </a:r>
            <a:r>
              <a:rPr lang="en-US" altLang="zh-CN" baseline="0" dirty="0" err="1">
                <a:solidFill>
                  <a:srgbClr val="009900"/>
                </a:solidFill>
                <a:latin typeface="Comic Sans MS" pitchFamily="66" charset="0"/>
              </a:rPr>
              <a:t>SimRank</a:t>
            </a:r>
            <a:r>
              <a:rPr lang="en-US" altLang="zh-CN" baseline="0" dirty="0">
                <a:solidFill>
                  <a:srgbClr val="009900"/>
                </a:solidFill>
                <a:latin typeface="Comic Sans MS" pitchFamily="66" charset="0"/>
              </a:rPr>
              <a:t>, which performs well.</a:t>
            </a:r>
          </a:p>
          <a:p>
            <a:pPr marL="228600" indent="-228600">
              <a:buAutoNum type="arabicPeriod"/>
            </a:pPr>
            <a:r>
              <a:rPr lang="en-US" altLang="zh-CN" baseline="0" dirty="0">
                <a:solidFill>
                  <a:srgbClr val="009900"/>
                </a:solidFill>
                <a:latin typeface="Comic Sans MS" pitchFamily="66" charset="0"/>
              </a:rPr>
              <a:t>Then the system computes a weighted score according to the similarity.</a:t>
            </a:r>
            <a:endParaRPr lang="zh-CN" altLang="en-US" dirty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10A69-096F-4FEB-A0F4-DE172A492B21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616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1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58473" y="2996952"/>
            <a:ext cx="6019800" cy="1656184"/>
          </a:xfrm>
        </p:spPr>
        <p:txBody>
          <a:bodyPr/>
          <a:lstStyle>
            <a:lvl1pPr algn="ctr">
              <a:defRPr sz="3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50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14313" y="115888"/>
            <a:ext cx="8572500" cy="64563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376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4414" y="115888"/>
            <a:ext cx="7358114" cy="112871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60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3002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300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121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12875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5216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2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038600" cy="2300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300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865563"/>
            <a:ext cx="4038600" cy="2300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865563"/>
            <a:ext cx="4038600" cy="2300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43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40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796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75" y="115888"/>
            <a:ext cx="7215188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4313" y="1412875"/>
            <a:ext cx="4210050" cy="515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6763" y="1412875"/>
            <a:ext cx="4210050" cy="515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14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23938" y="284163"/>
            <a:ext cx="7215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3" y="1539875"/>
            <a:ext cx="85725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532813" y="6546850"/>
            <a:ext cx="7620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519FEAF4-E7F3-47F3-9FA8-92F000B03308}" type="slidenum">
              <a:rPr lang="en-US" altLang="zh-CN" sz="1600" b="0" smtClean="0">
                <a:solidFill>
                  <a:schemeClr val="bg2"/>
                </a:solidFill>
                <a:latin typeface="Arial Black" panose="020B0A04020102020204" pitchFamily="34" charset="0"/>
              </a:rPr>
              <a:pPr algn="ctr" eaLnBrk="1" hangingPunct="1">
                <a:defRPr/>
              </a:pPr>
              <a:t>‹#›</a:t>
            </a:fld>
            <a:endParaRPr lang="en-US" altLang="zh-CN" sz="1600" b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0193" y="980728"/>
            <a:ext cx="7720279" cy="45719"/>
          </a:xfrm>
          <a:prstGeom prst="rect">
            <a:avLst/>
          </a:prstGeom>
          <a:solidFill>
            <a:srgbClr val="02367B"/>
          </a:solidFill>
          <a:ln>
            <a:solidFill>
              <a:sysClr val="windowText" lastClr="000000">
                <a:lumMod val="95000"/>
                <a:lumOff val="5000"/>
              </a:sys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1036" name="Picture 12" descr="http://upload.univs.cn/2012/1012/1350027363463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4" y="312900"/>
            <a:ext cx="688480" cy="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17" r:id="rId1"/>
    <p:sldLayoutId id="2147488308" r:id="rId2"/>
    <p:sldLayoutId id="2147488309" r:id="rId3"/>
    <p:sldLayoutId id="2147488310" r:id="rId4"/>
    <p:sldLayoutId id="2147488311" r:id="rId5"/>
    <p:sldLayoutId id="2147488312" r:id="rId6"/>
    <p:sldLayoutId id="2147488313" r:id="rId7"/>
    <p:sldLayoutId id="2147488314" r:id="rId8"/>
    <p:sldLayoutId id="2147488315" r:id="rId9"/>
    <p:sldLayoutId id="2147488316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黑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2407B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D94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ea typeface="黑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黑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ea typeface="黑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黑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0A611-76AF-47D8-BFA7-D36A2ED8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992888" cy="2448272"/>
          </a:xfrm>
        </p:spPr>
        <p:txBody>
          <a:bodyPr/>
          <a:lstStyle/>
          <a:p>
            <a:r>
              <a:rPr lang="en-US" altLang="zh-CN" sz="3200" dirty="0" err="1"/>
              <a:t>PRSim</a:t>
            </a:r>
            <a:r>
              <a:rPr lang="en-US" altLang="zh-CN" sz="3200" dirty="0"/>
              <a:t>: Sublinear Time </a:t>
            </a:r>
            <a:r>
              <a:rPr lang="en-US" altLang="zh-CN" sz="3200" dirty="0" err="1"/>
              <a:t>SimRank</a:t>
            </a:r>
            <a:r>
              <a:rPr lang="en-US" altLang="zh-CN" sz="3200" dirty="0"/>
              <a:t> Computation on Large Power-Law Graphs.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E664F9-1DEF-4424-A673-FD2E41FE7189}"/>
              </a:ext>
            </a:extLst>
          </p:cNvPr>
          <p:cNvSpPr txBox="1"/>
          <p:nvPr/>
        </p:nvSpPr>
        <p:spPr>
          <a:xfrm>
            <a:off x="2841207" y="5085184"/>
            <a:ext cx="367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0" dirty="0"/>
              <a:t>Zhewei Wei</a:t>
            </a:r>
          </a:p>
          <a:p>
            <a:pPr algn="ctr"/>
            <a:r>
              <a:rPr lang="en-US" altLang="zh-CN" sz="2400" b="0" dirty="0"/>
              <a:t>Renmin University of China</a:t>
            </a:r>
            <a:endParaRPr lang="zh-CN" altLang="en-US" sz="2400" b="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8A3A57C-ADF2-4990-AF2E-9ED9EE0EEC12}"/>
              </a:ext>
            </a:extLst>
          </p:cNvPr>
          <p:cNvSpPr/>
          <p:nvPr/>
        </p:nvSpPr>
        <p:spPr>
          <a:xfrm>
            <a:off x="611560" y="4149080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Zhewei Wei, </a:t>
            </a:r>
            <a:r>
              <a:rPr lang="en-US" altLang="zh-CN" sz="1400" dirty="0" err="1"/>
              <a:t>Xiaodong</a:t>
            </a:r>
            <a:r>
              <a:rPr lang="en-US" altLang="zh-CN" sz="1400" dirty="0"/>
              <a:t> He, </a:t>
            </a:r>
            <a:r>
              <a:rPr lang="en-US" altLang="zh-CN" sz="1400" dirty="0" err="1"/>
              <a:t>Xiaokui</a:t>
            </a:r>
            <a:r>
              <a:rPr lang="en-US" altLang="zh-CN" sz="1400" dirty="0"/>
              <a:t> Xiao, </a:t>
            </a:r>
            <a:r>
              <a:rPr lang="en-US" altLang="zh-CN" sz="1400" dirty="0" err="1"/>
              <a:t>Sibo</a:t>
            </a:r>
            <a:r>
              <a:rPr lang="en-US" altLang="zh-CN" sz="1400" dirty="0"/>
              <a:t> Wang, Yu Liu, </a:t>
            </a:r>
            <a:r>
              <a:rPr lang="en-US" altLang="zh-CN" sz="1400" dirty="0" err="1"/>
              <a:t>Xiaoyong</a:t>
            </a:r>
            <a:r>
              <a:rPr lang="en-US" altLang="zh-CN" sz="1400" dirty="0"/>
              <a:t> Du, and Ji-Rong Wen. </a:t>
            </a:r>
          </a:p>
          <a:p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58592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9B36D4-40EF-4E3A-AD15-1AB3EA66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835" y="158056"/>
            <a:ext cx="7358114" cy="1128712"/>
          </a:xfrm>
        </p:spPr>
        <p:txBody>
          <a:bodyPr/>
          <a:lstStyle/>
          <a:p>
            <a:r>
              <a:rPr lang="en-US" altLang="zh-CN" sz="3200" dirty="0"/>
              <a:t>Drawback 1: Linear Query Time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4A39F9-36B4-47D5-9A4E-2BC3813F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584176"/>
          </a:xfrm>
        </p:spPr>
        <p:txBody>
          <a:bodyPr/>
          <a:lstStyle/>
          <a:p>
            <a:r>
              <a:rPr lang="en-US" altLang="zh-CN" dirty="0"/>
              <a:t>Existing methods (READS[VLDB18], TSF[VLDB15],</a:t>
            </a:r>
            <a:r>
              <a:rPr lang="zh-CN" altLang="en-US" dirty="0"/>
              <a:t> </a:t>
            </a:r>
            <a:r>
              <a:rPr lang="en-US" altLang="zh-CN" dirty="0"/>
              <a:t>MC..)</a:t>
            </a:r>
            <a:endParaRPr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ECC5895-B434-4904-9ED3-61F8299E4C97}"/>
              </a:ext>
            </a:extLst>
          </p:cNvPr>
          <p:cNvSpPr>
            <a:spLocks noChangeAspect="1"/>
          </p:cNvSpPr>
          <p:nvPr/>
        </p:nvSpPr>
        <p:spPr>
          <a:xfrm>
            <a:off x="593280" y="5177616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zh-CN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2D29059-7ED0-4F6B-8E83-6131809FEC55}"/>
              </a:ext>
            </a:extLst>
          </p:cNvPr>
          <p:cNvSpPr>
            <a:spLocks noChangeAspect="1"/>
          </p:cNvSpPr>
          <p:nvPr/>
        </p:nvSpPr>
        <p:spPr>
          <a:xfrm>
            <a:off x="2123728" y="51479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2">
            <a:extLst>
              <a:ext uri="{FF2B5EF4-FFF2-40B4-BE49-F238E27FC236}">
                <a16:creationId xmlns:a16="http://schemas.microsoft.com/office/drawing/2014/main" id="{970FCC98-F7E9-48DB-B8B1-8C08812B24D9}"/>
              </a:ext>
            </a:extLst>
          </p:cNvPr>
          <p:cNvSpPr txBox="1"/>
          <p:nvPr/>
        </p:nvSpPr>
        <p:spPr>
          <a:xfrm>
            <a:off x="2843808" y="521990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659FAC5-C5A8-493C-BE67-D989710B5B83}"/>
              </a:ext>
            </a:extLst>
          </p:cNvPr>
          <p:cNvSpPr>
            <a:spLocks noChangeAspect="1"/>
          </p:cNvSpPr>
          <p:nvPr/>
        </p:nvSpPr>
        <p:spPr>
          <a:xfrm>
            <a:off x="4572000" y="511189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912E4D12-A9C4-48F2-BF59-B63C07C42476}"/>
              </a:ext>
            </a:extLst>
          </p:cNvPr>
          <p:cNvSpPr/>
          <p:nvPr/>
        </p:nvSpPr>
        <p:spPr>
          <a:xfrm rot="5400000">
            <a:off x="5076056" y="2987660"/>
            <a:ext cx="360040" cy="59766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97">
            <a:extLst>
              <a:ext uri="{FF2B5EF4-FFF2-40B4-BE49-F238E27FC236}">
                <a16:creationId xmlns:a16="http://schemas.microsoft.com/office/drawing/2014/main" id="{BD02AD19-8174-40C1-977F-FD8D6CD7970A}"/>
              </a:ext>
            </a:extLst>
          </p:cNvPr>
          <p:cNvSpPr txBox="1"/>
          <p:nvPr/>
        </p:nvSpPr>
        <p:spPr>
          <a:xfrm>
            <a:off x="4283968" y="6228020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 nodes = 10,000,000</a:t>
            </a:r>
            <a:endParaRPr lang="zh-CN" alt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D3CC722-63A7-4473-AF09-6EC04CCA6E11}"/>
              </a:ext>
            </a:extLst>
          </p:cNvPr>
          <p:cNvSpPr>
            <a:spLocks noChangeAspect="1"/>
          </p:cNvSpPr>
          <p:nvPr/>
        </p:nvSpPr>
        <p:spPr>
          <a:xfrm>
            <a:off x="7549178" y="51479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EE78DEF-875C-4E99-B14F-06BEBD317E46}"/>
              </a:ext>
            </a:extLst>
          </p:cNvPr>
          <p:cNvCxnSpPr>
            <a:cxnSpLocks/>
          </p:cNvCxnSpPr>
          <p:nvPr/>
        </p:nvCxnSpPr>
        <p:spPr>
          <a:xfrm>
            <a:off x="1907704" y="4571836"/>
            <a:ext cx="414046" cy="6102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58BC276-B182-4D27-B277-96B760930CF5}"/>
              </a:ext>
            </a:extLst>
          </p:cNvPr>
          <p:cNvCxnSpPr>
            <a:cxnSpLocks/>
          </p:cNvCxnSpPr>
          <p:nvPr/>
        </p:nvCxnSpPr>
        <p:spPr>
          <a:xfrm flipH="1">
            <a:off x="1913406" y="3707740"/>
            <a:ext cx="282330" cy="86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532259A-6172-42AE-8909-121AA3888BFC}"/>
              </a:ext>
            </a:extLst>
          </p:cNvPr>
          <p:cNvCxnSpPr>
            <a:cxnSpLocks/>
          </p:cNvCxnSpPr>
          <p:nvPr/>
        </p:nvCxnSpPr>
        <p:spPr>
          <a:xfrm>
            <a:off x="1769390" y="3023664"/>
            <a:ext cx="426346" cy="684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4D7F22C-B8A4-484F-B3FE-0425BC0FB1C1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375756" y="4427820"/>
            <a:ext cx="90010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D74B3FD-E083-4385-A6B3-B496572176FE}"/>
              </a:ext>
            </a:extLst>
          </p:cNvPr>
          <p:cNvCxnSpPr>
            <a:cxnSpLocks/>
          </p:cNvCxnSpPr>
          <p:nvPr/>
        </p:nvCxnSpPr>
        <p:spPr>
          <a:xfrm flipH="1">
            <a:off x="2456765" y="3779748"/>
            <a:ext cx="189021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C8810652-929B-4CFB-9CB8-08BEFB3E25B0}"/>
              </a:ext>
            </a:extLst>
          </p:cNvPr>
          <p:cNvCxnSpPr>
            <a:cxnSpLocks/>
          </p:cNvCxnSpPr>
          <p:nvPr/>
        </p:nvCxnSpPr>
        <p:spPr>
          <a:xfrm>
            <a:off x="2483768" y="3059668"/>
            <a:ext cx="152183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37A44DA-8F78-479E-A582-48DDD0BBF13C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2553967" y="4462920"/>
            <a:ext cx="334846" cy="758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4EE6763-679C-46D5-BCEB-C5CF418A0BF8}"/>
              </a:ext>
            </a:extLst>
          </p:cNvPr>
          <p:cNvCxnSpPr>
            <a:cxnSpLocks/>
          </p:cNvCxnSpPr>
          <p:nvPr/>
        </p:nvCxnSpPr>
        <p:spPr>
          <a:xfrm flipH="1">
            <a:off x="2908602" y="3635732"/>
            <a:ext cx="68412" cy="826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09207000-AA03-49D7-ACDB-F684F14A1D73}"/>
              </a:ext>
            </a:extLst>
          </p:cNvPr>
          <p:cNvCxnSpPr>
            <a:cxnSpLocks/>
          </p:cNvCxnSpPr>
          <p:nvPr/>
        </p:nvCxnSpPr>
        <p:spPr>
          <a:xfrm flipH="1">
            <a:off x="2496852" y="2609619"/>
            <a:ext cx="411750" cy="472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8BF90BBC-B2FA-4494-87FF-61990F91756A}"/>
              </a:ext>
            </a:extLst>
          </p:cNvPr>
          <p:cNvCxnSpPr>
            <a:cxnSpLocks/>
          </p:cNvCxnSpPr>
          <p:nvPr/>
        </p:nvCxnSpPr>
        <p:spPr>
          <a:xfrm>
            <a:off x="4326831" y="4527735"/>
            <a:ext cx="414046" cy="6102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7950F96-7BA3-445C-98BC-F1D4DA5B1942}"/>
              </a:ext>
            </a:extLst>
          </p:cNvPr>
          <p:cNvCxnSpPr>
            <a:cxnSpLocks/>
          </p:cNvCxnSpPr>
          <p:nvPr/>
        </p:nvCxnSpPr>
        <p:spPr>
          <a:xfrm flipH="1">
            <a:off x="4332533" y="3663639"/>
            <a:ext cx="282330" cy="86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6FEE1825-722B-4BDF-AC68-5AF42A19604C}"/>
              </a:ext>
            </a:extLst>
          </p:cNvPr>
          <p:cNvCxnSpPr>
            <a:cxnSpLocks/>
          </p:cNvCxnSpPr>
          <p:nvPr/>
        </p:nvCxnSpPr>
        <p:spPr>
          <a:xfrm>
            <a:off x="4188517" y="2979563"/>
            <a:ext cx="426346" cy="684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2E119FBE-D078-4489-9ED7-A528496C0432}"/>
              </a:ext>
            </a:extLst>
          </p:cNvPr>
          <p:cNvCxnSpPr>
            <a:cxnSpLocks/>
          </p:cNvCxnSpPr>
          <p:nvPr/>
        </p:nvCxnSpPr>
        <p:spPr>
          <a:xfrm flipH="1">
            <a:off x="4794883" y="4383719"/>
            <a:ext cx="90010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A6E03A4A-153F-4357-BF77-789E7D3D6E60}"/>
              </a:ext>
            </a:extLst>
          </p:cNvPr>
          <p:cNvCxnSpPr>
            <a:cxnSpLocks/>
          </p:cNvCxnSpPr>
          <p:nvPr/>
        </p:nvCxnSpPr>
        <p:spPr>
          <a:xfrm flipH="1">
            <a:off x="4875892" y="3735647"/>
            <a:ext cx="189021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7E4967C-D18A-4C1D-A43E-C8EFF0EF2A82}"/>
              </a:ext>
            </a:extLst>
          </p:cNvPr>
          <p:cNvCxnSpPr>
            <a:cxnSpLocks/>
          </p:cNvCxnSpPr>
          <p:nvPr/>
        </p:nvCxnSpPr>
        <p:spPr>
          <a:xfrm>
            <a:off x="4902895" y="3015567"/>
            <a:ext cx="152183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FA9C5C57-130A-43BD-86F4-871AE0BD97CF}"/>
              </a:ext>
            </a:extLst>
          </p:cNvPr>
          <p:cNvCxnSpPr>
            <a:cxnSpLocks/>
          </p:cNvCxnSpPr>
          <p:nvPr/>
        </p:nvCxnSpPr>
        <p:spPr>
          <a:xfrm flipH="1">
            <a:off x="4973094" y="4418819"/>
            <a:ext cx="334846" cy="758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4B413EB3-8787-43E1-84A3-A4E89F611D37}"/>
              </a:ext>
            </a:extLst>
          </p:cNvPr>
          <p:cNvCxnSpPr>
            <a:cxnSpLocks/>
          </p:cNvCxnSpPr>
          <p:nvPr/>
        </p:nvCxnSpPr>
        <p:spPr>
          <a:xfrm flipH="1">
            <a:off x="5327729" y="3591631"/>
            <a:ext cx="68412" cy="826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11DCC2EC-E102-4485-8010-E005FB57A2C2}"/>
              </a:ext>
            </a:extLst>
          </p:cNvPr>
          <p:cNvCxnSpPr>
            <a:cxnSpLocks/>
          </p:cNvCxnSpPr>
          <p:nvPr/>
        </p:nvCxnSpPr>
        <p:spPr>
          <a:xfrm flipH="1">
            <a:off x="4915979" y="2565518"/>
            <a:ext cx="411750" cy="472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659D2E7E-9EAA-4BCA-AFCD-B340B143E8AE}"/>
              </a:ext>
            </a:extLst>
          </p:cNvPr>
          <p:cNvCxnSpPr>
            <a:cxnSpLocks/>
          </p:cNvCxnSpPr>
          <p:nvPr/>
        </p:nvCxnSpPr>
        <p:spPr>
          <a:xfrm>
            <a:off x="7303508" y="4541862"/>
            <a:ext cx="414046" cy="6102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BB4643F0-2557-401F-9AC9-8AF3B42A3808}"/>
              </a:ext>
            </a:extLst>
          </p:cNvPr>
          <p:cNvCxnSpPr>
            <a:cxnSpLocks/>
          </p:cNvCxnSpPr>
          <p:nvPr/>
        </p:nvCxnSpPr>
        <p:spPr>
          <a:xfrm flipH="1">
            <a:off x="7309210" y="3677766"/>
            <a:ext cx="282330" cy="86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FC084B94-2227-4740-B417-4B94DC35F179}"/>
              </a:ext>
            </a:extLst>
          </p:cNvPr>
          <p:cNvCxnSpPr>
            <a:cxnSpLocks/>
          </p:cNvCxnSpPr>
          <p:nvPr/>
        </p:nvCxnSpPr>
        <p:spPr>
          <a:xfrm>
            <a:off x="7165194" y="2993690"/>
            <a:ext cx="426346" cy="684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8494C8E4-817B-4187-A1E9-9C6C4C8A4787}"/>
              </a:ext>
            </a:extLst>
          </p:cNvPr>
          <p:cNvCxnSpPr>
            <a:cxnSpLocks/>
          </p:cNvCxnSpPr>
          <p:nvPr/>
        </p:nvCxnSpPr>
        <p:spPr>
          <a:xfrm flipH="1">
            <a:off x="7771560" y="4397846"/>
            <a:ext cx="90010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2139BC8D-7AA5-47B0-A46D-AAC71868D3BC}"/>
              </a:ext>
            </a:extLst>
          </p:cNvPr>
          <p:cNvCxnSpPr>
            <a:cxnSpLocks/>
          </p:cNvCxnSpPr>
          <p:nvPr/>
        </p:nvCxnSpPr>
        <p:spPr>
          <a:xfrm flipH="1">
            <a:off x="7852569" y="3749774"/>
            <a:ext cx="189021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73177C74-1FAB-4944-B6C4-4A21B727329D}"/>
              </a:ext>
            </a:extLst>
          </p:cNvPr>
          <p:cNvCxnSpPr>
            <a:cxnSpLocks/>
          </p:cNvCxnSpPr>
          <p:nvPr/>
        </p:nvCxnSpPr>
        <p:spPr>
          <a:xfrm>
            <a:off x="7879572" y="3029694"/>
            <a:ext cx="152183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CDF797BC-5FA9-47FB-AA15-78CC2C719461}"/>
              </a:ext>
            </a:extLst>
          </p:cNvPr>
          <p:cNvCxnSpPr>
            <a:cxnSpLocks/>
          </p:cNvCxnSpPr>
          <p:nvPr/>
        </p:nvCxnSpPr>
        <p:spPr>
          <a:xfrm flipH="1">
            <a:off x="7949771" y="4432946"/>
            <a:ext cx="334846" cy="758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8EBA699D-95DE-48F0-8136-7308BC9CA483}"/>
              </a:ext>
            </a:extLst>
          </p:cNvPr>
          <p:cNvCxnSpPr>
            <a:cxnSpLocks/>
          </p:cNvCxnSpPr>
          <p:nvPr/>
        </p:nvCxnSpPr>
        <p:spPr>
          <a:xfrm flipH="1">
            <a:off x="8304406" y="3605758"/>
            <a:ext cx="68412" cy="826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38919B85-6B53-46A3-BBDC-B30363890D3E}"/>
              </a:ext>
            </a:extLst>
          </p:cNvPr>
          <p:cNvCxnSpPr>
            <a:cxnSpLocks/>
          </p:cNvCxnSpPr>
          <p:nvPr/>
        </p:nvCxnSpPr>
        <p:spPr>
          <a:xfrm flipH="1">
            <a:off x="7892656" y="2579645"/>
            <a:ext cx="411750" cy="472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49617100-5154-4576-ABDA-51D594AB2CCF}"/>
              </a:ext>
            </a:extLst>
          </p:cNvPr>
          <p:cNvCxnSpPr>
            <a:cxnSpLocks/>
          </p:cNvCxnSpPr>
          <p:nvPr/>
        </p:nvCxnSpPr>
        <p:spPr>
          <a:xfrm>
            <a:off x="282238" y="4571578"/>
            <a:ext cx="414046" cy="6102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727F9CE1-2138-488F-BCCC-0C9EEDC67FBE}"/>
              </a:ext>
            </a:extLst>
          </p:cNvPr>
          <p:cNvCxnSpPr>
            <a:cxnSpLocks/>
          </p:cNvCxnSpPr>
          <p:nvPr/>
        </p:nvCxnSpPr>
        <p:spPr>
          <a:xfrm flipH="1">
            <a:off x="287940" y="3707482"/>
            <a:ext cx="282330" cy="86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BBBDAE75-B54B-4F49-AA48-B3B153EC3DCF}"/>
              </a:ext>
            </a:extLst>
          </p:cNvPr>
          <p:cNvCxnSpPr>
            <a:cxnSpLocks/>
          </p:cNvCxnSpPr>
          <p:nvPr/>
        </p:nvCxnSpPr>
        <p:spPr>
          <a:xfrm>
            <a:off x="143924" y="3023406"/>
            <a:ext cx="426346" cy="684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79B7713C-11B1-4703-8928-61A177FB5FF6}"/>
              </a:ext>
            </a:extLst>
          </p:cNvPr>
          <p:cNvCxnSpPr>
            <a:cxnSpLocks/>
          </p:cNvCxnSpPr>
          <p:nvPr/>
        </p:nvCxnSpPr>
        <p:spPr>
          <a:xfrm flipH="1">
            <a:off x="750290" y="4427562"/>
            <a:ext cx="90010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6A740648-6F6A-4B71-B903-0FBFB1DD9381}"/>
              </a:ext>
            </a:extLst>
          </p:cNvPr>
          <p:cNvCxnSpPr>
            <a:cxnSpLocks/>
          </p:cNvCxnSpPr>
          <p:nvPr/>
        </p:nvCxnSpPr>
        <p:spPr>
          <a:xfrm flipH="1">
            <a:off x="831299" y="3779490"/>
            <a:ext cx="189021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701F7FDC-C3BD-4928-A3B3-165E8510E630}"/>
              </a:ext>
            </a:extLst>
          </p:cNvPr>
          <p:cNvCxnSpPr>
            <a:cxnSpLocks/>
          </p:cNvCxnSpPr>
          <p:nvPr/>
        </p:nvCxnSpPr>
        <p:spPr>
          <a:xfrm>
            <a:off x="858302" y="3059410"/>
            <a:ext cx="152183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95DDC102-0E02-40FC-A517-E47F72E6BB6D}"/>
              </a:ext>
            </a:extLst>
          </p:cNvPr>
          <p:cNvCxnSpPr>
            <a:cxnSpLocks/>
          </p:cNvCxnSpPr>
          <p:nvPr/>
        </p:nvCxnSpPr>
        <p:spPr>
          <a:xfrm flipH="1">
            <a:off x="928501" y="4462662"/>
            <a:ext cx="334846" cy="758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6D078206-4D50-49C2-8340-FBCC76E9D11D}"/>
              </a:ext>
            </a:extLst>
          </p:cNvPr>
          <p:cNvCxnSpPr>
            <a:cxnSpLocks/>
          </p:cNvCxnSpPr>
          <p:nvPr/>
        </p:nvCxnSpPr>
        <p:spPr>
          <a:xfrm flipH="1">
            <a:off x="1283136" y="3635474"/>
            <a:ext cx="68412" cy="826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7F56FCFD-8901-4AC7-B6FA-7FE8F0A39F36}"/>
              </a:ext>
            </a:extLst>
          </p:cNvPr>
          <p:cNvCxnSpPr>
            <a:cxnSpLocks/>
          </p:cNvCxnSpPr>
          <p:nvPr/>
        </p:nvCxnSpPr>
        <p:spPr>
          <a:xfrm flipH="1">
            <a:off x="871386" y="2609361"/>
            <a:ext cx="411750" cy="472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47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1A1D4-6E87-4907-A558-C2F45E02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848872" cy="1128712"/>
          </a:xfrm>
        </p:spPr>
        <p:txBody>
          <a:bodyPr/>
          <a:lstStyle/>
          <a:p>
            <a:r>
              <a:rPr lang="en-US" altLang="zh-CN" sz="2800" dirty="0"/>
              <a:t>Drawback 2: </a:t>
            </a:r>
            <a:r>
              <a:rPr lang="en-US" altLang="zh-CN" sz="2800" dirty="0" err="1"/>
              <a:t>SimRank</a:t>
            </a:r>
            <a:r>
              <a:rPr lang="en-US" altLang="zh-CN" sz="2800" dirty="0"/>
              <a:t> </a:t>
            </a:r>
            <a:r>
              <a:rPr lang="en-US" altLang="zh-CN" sz="2800" dirty="0" err="1"/>
              <a:t>v.s</a:t>
            </a:r>
            <a:r>
              <a:rPr lang="en-US" altLang="zh-CN" sz="2800" dirty="0"/>
              <a:t>. Graph Structure</a:t>
            </a:r>
            <a:endParaRPr lang="zh-CN" altLang="en-US" sz="2000" dirty="0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A87DC1F3-C4C3-40F9-810B-1119DE6153AA}"/>
              </a:ext>
            </a:extLst>
          </p:cNvPr>
          <p:cNvSpPr txBox="1"/>
          <p:nvPr/>
        </p:nvSpPr>
        <p:spPr>
          <a:xfrm>
            <a:off x="3326836" y="3893730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u="sng" dirty="0">
                <a:latin typeface="Comic Sans MS" pitchFamily="66" charset="0"/>
                <a:ea typeface="宋体" pitchFamily="2" charset="-122"/>
              </a:rPr>
              <a:t>Query Time (Sec)</a:t>
            </a:r>
            <a:endParaRPr lang="zh-CN" altLang="en-US" sz="2000" u="sng" dirty="0">
              <a:latin typeface="Comic Sans MS" pitchFamily="66" charset="0"/>
              <a:ea typeface="宋体" pitchFamily="2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813FE10-52F6-47D3-93C4-A87F1983D8A2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4437112"/>
          <a:ext cx="8176992" cy="13723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2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Dataset</a:t>
                      </a:r>
                      <a:endParaRPr lang="zh-CN" altLang="en-US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Times New Roman" pitchFamily="18" charset="0"/>
                          <a:cs typeface="Times New Roman" pitchFamily="18" charset="0"/>
                        </a:rPr>
                        <a:t>ProbeSim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TSF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Times New Roman" pitchFamily="18" charset="0"/>
                          <a:cs typeface="Times New Roman" pitchFamily="18" charset="0"/>
                        </a:rPr>
                        <a:t>TopSim</a:t>
                      </a:r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-SM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Times New Roman" pitchFamily="18" charset="0"/>
                          <a:cs typeface="Times New Roman" pitchFamily="18" charset="0"/>
                        </a:rPr>
                        <a:t>Trun-TopSim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Times New Roman" pitchFamily="18" charset="0"/>
                          <a:cs typeface="Times New Roman" pitchFamily="18" charset="0"/>
                        </a:rPr>
                        <a:t>Prio-TopSim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1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it-2004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0.018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1.01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35.18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1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twitter-2010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13.6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191.28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72359D9-DEE3-4B60-9F9B-B6EEEB5A3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62892"/>
              </p:ext>
            </p:extLst>
          </p:nvPr>
        </p:nvGraphicFramePr>
        <p:xfrm>
          <a:off x="1806341" y="1700808"/>
          <a:ext cx="5976664" cy="13807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9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rbel" charset="0"/>
                          <a:ea typeface="Corbel" charset="0"/>
                          <a:cs typeface="Corbel" charset="0"/>
                        </a:rPr>
                        <a:t>Dataset </a:t>
                      </a:r>
                      <a:endParaRPr lang="zh-CN" altLang="en-US" sz="20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rbel" charset="0"/>
                          <a:ea typeface="Corbel" charset="0"/>
                          <a:cs typeface="Corbel" charset="0"/>
                        </a:rPr>
                        <a:t>Type</a:t>
                      </a:r>
                      <a:endParaRPr lang="zh-CN" altLang="en-US" sz="20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rbel" charset="0"/>
                          <a:ea typeface="Corbel" charset="0"/>
                          <a:cs typeface="Corbel" charset="0"/>
                        </a:rPr>
                        <a:t>n</a:t>
                      </a:r>
                      <a:endParaRPr lang="zh-CN" altLang="en-US" sz="20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rbel" charset="0"/>
                          <a:ea typeface="Corbel" charset="0"/>
                          <a:cs typeface="Corbel" charset="0"/>
                        </a:rPr>
                        <a:t>m</a:t>
                      </a:r>
                      <a:endParaRPr lang="zh-CN" altLang="en-US" sz="20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2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It-2004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directed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41,291,594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1,150,725,436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2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Twitter-2010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directed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41,652,230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1,468,365,182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15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18253-81FD-4EA9-98BB-B0739603E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470025"/>
          </a:xfrm>
        </p:spPr>
        <p:txBody>
          <a:bodyPr/>
          <a:lstStyle/>
          <a:p>
            <a:pPr algn="ctr"/>
            <a:r>
              <a:rPr lang="en-US" altLang="zh-CN" dirty="0"/>
              <a:t>Our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391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191803-B5CD-441A-927A-9BAFB04B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0000"/>
                </a:solidFill>
              </a:rPr>
              <a:t>1. Achieving Sub-Linear Time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951E84-62D6-45F7-8383-A46B191A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864096"/>
          </a:xfrm>
        </p:spPr>
        <p:txBody>
          <a:bodyPr/>
          <a:lstStyle/>
          <a:p>
            <a:r>
              <a:rPr lang="en-US" altLang="zh-CN" dirty="0"/>
              <a:t>Can we do better than O(n) on </a:t>
            </a:r>
            <a:r>
              <a:rPr lang="en-US" altLang="zh-CN" dirty="0">
                <a:solidFill>
                  <a:srgbClr val="FF0000"/>
                </a:solidFill>
              </a:rPr>
              <a:t>worst case </a:t>
            </a:r>
            <a:r>
              <a:rPr lang="en-US" altLang="zh-CN" dirty="0"/>
              <a:t>graphs</a:t>
            </a:r>
            <a:r>
              <a:rPr lang="zh-CN" altLang="en-US" dirty="0"/>
              <a:t>？</a:t>
            </a:r>
            <a:endParaRPr lang="en-US" altLang="zh-CN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5604883-D959-4722-8E56-73C58E1C4241}"/>
              </a:ext>
            </a:extLst>
          </p:cNvPr>
          <p:cNvGraphicFramePr>
            <a:graphicFrameLocks noGrp="1"/>
          </p:cNvGraphicFramePr>
          <p:nvPr/>
        </p:nvGraphicFramePr>
        <p:xfrm>
          <a:off x="5301696" y="2940393"/>
          <a:ext cx="3169896" cy="3097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5386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F77FE38-77EA-4FAC-B739-F2A0133C76D7}"/>
              </a:ext>
            </a:extLst>
          </p:cNvPr>
          <p:cNvSpPr txBox="1">
            <a:spLocks noChangeArrowheads="1"/>
          </p:cNvSpPr>
          <p:nvPr/>
        </p:nvSpPr>
        <p:spPr>
          <a:xfrm>
            <a:off x="5214564" y="2468609"/>
            <a:ext cx="1672080" cy="471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>
                <a:latin typeface="Comic Sans MS" pitchFamily="66" charset="0"/>
                <a:ea typeface="宋体" pitchFamily="2" charset="-122"/>
                <a:cs typeface="+mn-cs"/>
              </a:rPr>
              <a:t>SimRank</a:t>
            </a:r>
            <a:endParaRPr lang="en-US" altLang="zh-CN" sz="1600" b="1" dirty="0">
              <a:latin typeface="Comic Sans MS" pitchFamily="66" charset="0"/>
              <a:ea typeface="宋体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A29338-5BEF-46F4-89C2-D365FCFA4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6" y="3012401"/>
            <a:ext cx="3410228" cy="29572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DE5E559-D28A-4AFE-8F0A-B14E2B130794}"/>
              </a:ext>
            </a:extLst>
          </p:cNvPr>
          <p:cNvSpPr txBox="1"/>
          <p:nvPr/>
        </p:nvSpPr>
        <p:spPr>
          <a:xfrm>
            <a:off x="2843808" y="609329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Output size: O(n)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49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18253-81FD-4EA9-98BB-B0739603E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470025"/>
          </a:xfrm>
        </p:spPr>
        <p:txBody>
          <a:bodyPr/>
          <a:lstStyle/>
          <a:p>
            <a:pPr algn="ctr"/>
            <a:r>
              <a:rPr lang="en-US" altLang="zh-CN" dirty="0"/>
              <a:t>The end?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133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191803-B5CD-441A-927A-9BAFB04B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1. Achieving Sub-Linear Time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951E84-62D6-45F7-8383-A46B191A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52128"/>
          </a:xfrm>
        </p:spPr>
        <p:txBody>
          <a:bodyPr/>
          <a:lstStyle/>
          <a:p>
            <a:r>
              <a:rPr lang="en-US" altLang="zh-CN" dirty="0"/>
              <a:t>Can we do better than O(n) on </a:t>
            </a:r>
            <a:r>
              <a:rPr lang="en-US" altLang="zh-CN" dirty="0">
                <a:solidFill>
                  <a:srgbClr val="FF0000"/>
                </a:solidFill>
              </a:rPr>
              <a:t>Real-world </a:t>
            </a:r>
            <a:r>
              <a:rPr lang="en-US" altLang="zh-CN" dirty="0"/>
              <a:t>graphs</a:t>
            </a:r>
            <a:r>
              <a:rPr lang="zh-CN" altLang="en-US" dirty="0"/>
              <a:t>？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ECC901-A479-4B87-923B-9DFEF5BDA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600852"/>
            <a:ext cx="2592288" cy="2247925"/>
          </a:xfrm>
          <a:prstGeom prst="rect">
            <a:avLst/>
          </a:prstGeom>
        </p:spPr>
      </p:pic>
      <p:pic>
        <p:nvPicPr>
          <p:cNvPr id="9" name="Picture 2" descr="http://eduinf.eu/wp-content/uploads/2012/03/cocitation133papers_cropped1.png">
            <a:extLst>
              <a:ext uri="{FF2B5EF4-FFF2-40B4-BE49-F238E27FC236}">
                <a16:creationId xmlns:a16="http://schemas.microsoft.com/office/drawing/2014/main" id="{DED85D57-AEB5-4CD8-B110-A0EF7A1E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55" y="2060848"/>
            <a:ext cx="3370920" cy="234335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0" name="Picture 14" descr="http://konect.uni-koblenz.de/img/degree.a.youtube-u-growth.png">
            <a:extLst>
              <a:ext uri="{FF2B5EF4-FFF2-40B4-BE49-F238E27FC236}">
                <a16:creationId xmlns:a16="http://schemas.microsoft.com/office/drawing/2014/main" id="{913E2AD0-02CB-4E7E-BFAA-598C586D2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6467" b="5870"/>
          <a:stretch/>
        </p:blipFill>
        <p:spPr bwMode="auto">
          <a:xfrm>
            <a:off x="5076056" y="4581128"/>
            <a:ext cx="2808312" cy="22190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C1008F4E-1B31-4769-83F6-6BEA1F065591}"/>
              </a:ext>
            </a:extLst>
          </p:cNvPr>
          <p:cNvGraphicFramePr/>
          <p:nvPr/>
        </p:nvGraphicFramePr>
        <p:xfrm>
          <a:off x="683568" y="4753992"/>
          <a:ext cx="3168352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89EB5BA7-1EF9-4BC4-8E5C-0A08E79516E1}"/>
              </a:ext>
            </a:extLst>
          </p:cNvPr>
          <p:cNvSpPr/>
          <p:nvPr/>
        </p:nvSpPr>
        <p:spPr>
          <a:xfrm>
            <a:off x="1259632" y="5025704"/>
            <a:ext cx="6624736" cy="707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4679761-02F4-42CB-95A2-9B2D5A133FE6}"/>
                  </a:ext>
                </a:extLst>
              </p:cNvPr>
              <p:cNvSpPr/>
              <p:nvPr/>
            </p:nvSpPr>
            <p:spPr>
              <a:xfrm>
                <a:off x="1259632" y="5025704"/>
                <a:ext cx="6638740" cy="705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lnSpc>
                    <a:spcPct val="140000"/>
                  </a:lnSpc>
                  <a:buNone/>
                </a:pPr>
                <a:r>
                  <a:rPr lang="en-US" altLang="zh-CN" dirty="0"/>
                  <a:t>Power-law graph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4679761-02F4-42CB-95A2-9B2D5A133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025704"/>
                <a:ext cx="6638740" cy="705578"/>
              </a:xfrm>
              <a:prstGeom prst="rect">
                <a:avLst/>
              </a:prstGeom>
              <a:blipFill>
                <a:blip r:embed="rId6"/>
                <a:stretch>
                  <a:fillRect l="-1928" b="-26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0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7FAB9-BA2F-43F9-AA38-83861CD6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>
                <a:solidFill>
                  <a:srgbClr val="000000"/>
                </a:solidFill>
              </a:rPr>
              <a:t>PRSim</a:t>
            </a:r>
            <a:r>
              <a:rPr lang="en-US" altLang="zh-CN" sz="3200" dirty="0">
                <a:solidFill>
                  <a:srgbClr val="000000"/>
                </a:solidFill>
              </a:rPr>
              <a:t>: Query time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05BE99DC-AE94-45E1-8DEF-776BDFDDB8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340768"/>
                <a:ext cx="8229600" cy="115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2407B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黑体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D94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2800" b="0" kern="0" dirty="0">
                    <a:ea typeface="宋体" panose="02010600030101010101" pitchFamily="2" charset="-122"/>
                  </a:rPr>
                  <a:t>#of nodes with degree k: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zh-CN" altLang="en-US" sz="2800" b="0" kern="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𝛾</m:t>
                    </m:r>
                    <m:r>
                      <a:rPr lang="en-US" altLang="zh-CN" sz="2800" b="0" kern="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&gt;</m:t>
                    </m:r>
                    <m:r>
                      <a:rPr lang="en-US" altLang="zh-CN" sz="2800" b="0" kern="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</m:oMath>
                </a14:m>
                <a:r>
                  <a:rPr lang="en-US" altLang="zh-CN" sz="2800" b="0" kern="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05BE99DC-AE94-45E1-8DEF-776BDFDDB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40768"/>
                <a:ext cx="8229600" cy="1152128"/>
              </a:xfrm>
              <a:prstGeom prst="rect">
                <a:avLst/>
              </a:prstGeom>
              <a:blipFill>
                <a:blip r:embed="rId2"/>
                <a:stretch>
                  <a:fillRect l="-741" t="-58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0C7A4FE2-5969-4B3A-A4F1-90772207F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6" y="2348880"/>
            <a:ext cx="8229600" cy="23186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2454E55-148A-4DDE-9431-1FEEA09F8272}"/>
                  </a:ext>
                </a:extLst>
              </p:cNvPr>
              <p:cNvSpPr txBox="1"/>
              <p:nvPr/>
            </p:nvSpPr>
            <p:spPr>
              <a:xfrm>
                <a:off x="2339752" y="4804876"/>
                <a:ext cx="1130501" cy="100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CN" altLang="en-US" b="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2454E55-148A-4DDE-9431-1FEEA09F8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804876"/>
                <a:ext cx="1130501" cy="1002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3D49319-09E2-4371-95AB-BC842846F7B2}"/>
                  </a:ext>
                </a:extLst>
              </p:cNvPr>
              <p:cNvSpPr/>
              <p:nvPr/>
            </p:nvSpPr>
            <p:spPr>
              <a:xfrm>
                <a:off x="5076056" y="4712543"/>
                <a:ext cx="2048959" cy="1094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altLang="zh-CN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−1&lt;1</m:t>
                      </m:r>
                    </m:oMath>
                  </m:oMathPara>
                </a14:m>
                <a:endParaRPr lang="zh-CN" altLang="en-US" b="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3D49319-09E2-4371-95AB-BC842846F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712543"/>
                <a:ext cx="2048959" cy="10946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1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381A1D4-6E87-4907-A558-C2F45E022F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4400" b="0" dirty="0">
                    <a:ea typeface="宋体" panose="02010600030101010101" pitchFamily="2" charset="-122"/>
                  </a:rPr>
                  <a:t>2. </a:t>
                </a:r>
                <a14:m>
                  <m:oMath xmlns:m="http://schemas.openxmlformats.org/officeDocument/2006/math">
                    <m:r>
                      <a:rPr lang="zh-CN" altLang="en-US" sz="4400" b="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𝛾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v.s</a:t>
                </a:r>
                <a:r>
                  <a:rPr lang="en-US" altLang="zh-CN" dirty="0"/>
                  <a:t>. Query time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381A1D4-6E87-4907-A558-C2F45E022F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480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085B168-2512-4D9E-862B-92F0F4258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44600"/>
            <a:ext cx="3169339" cy="2448272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A87DC1F3-C4C3-40F9-810B-1119DE6153AA}"/>
              </a:ext>
            </a:extLst>
          </p:cNvPr>
          <p:cNvSpPr txBox="1"/>
          <p:nvPr/>
        </p:nvSpPr>
        <p:spPr>
          <a:xfrm>
            <a:off x="3326836" y="3893730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u="sng" dirty="0">
                <a:latin typeface="Comic Sans MS" pitchFamily="66" charset="0"/>
                <a:ea typeface="宋体" pitchFamily="2" charset="-122"/>
              </a:rPr>
              <a:t>Query Time (Sec)</a:t>
            </a:r>
            <a:endParaRPr lang="zh-CN" altLang="en-US" sz="2000" u="sng" dirty="0">
              <a:latin typeface="Comic Sans MS" pitchFamily="66" charset="0"/>
              <a:ea typeface="宋体" pitchFamily="2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813FE10-52F6-47D3-93C4-A87F1983D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42912"/>
              </p:ext>
            </p:extLst>
          </p:nvPr>
        </p:nvGraphicFramePr>
        <p:xfrm>
          <a:off x="539552" y="4437112"/>
          <a:ext cx="8176992" cy="13723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2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Dataset</a:t>
                      </a:r>
                      <a:endParaRPr lang="zh-CN" altLang="en-US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Times New Roman" pitchFamily="18" charset="0"/>
                          <a:cs typeface="Times New Roman" pitchFamily="18" charset="0"/>
                        </a:rPr>
                        <a:t>ProbeSim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TSF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Times New Roman" pitchFamily="18" charset="0"/>
                          <a:cs typeface="Times New Roman" pitchFamily="18" charset="0"/>
                        </a:rPr>
                        <a:t>TopSim</a:t>
                      </a:r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-SM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Times New Roman" pitchFamily="18" charset="0"/>
                          <a:cs typeface="Times New Roman" pitchFamily="18" charset="0"/>
                        </a:rPr>
                        <a:t>Trun-TopSim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Times New Roman" pitchFamily="18" charset="0"/>
                          <a:cs typeface="Times New Roman" pitchFamily="18" charset="0"/>
                        </a:rPr>
                        <a:t>Prio-TopSim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1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it-2004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0.018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1.01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35.18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1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twitter-2010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13.6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191.28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72359D9-DEE3-4B60-9F9B-B6EEEB5A3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22268"/>
              </p:ext>
            </p:extLst>
          </p:nvPr>
        </p:nvGraphicFramePr>
        <p:xfrm>
          <a:off x="323528" y="1407353"/>
          <a:ext cx="5089836" cy="16858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6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rbel" charset="0"/>
                          <a:ea typeface="Corbel" charset="0"/>
                          <a:cs typeface="Corbel" charset="0"/>
                        </a:rPr>
                        <a:t>Dataset </a:t>
                      </a:r>
                      <a:endParaRPr lang="zh-CN" altLang="en-US" sz="20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rbel" charset="0"/>
                          <a:ea typeface="Corbel" charset="0"/>
                          <a:cs typeface="Corbel" charset="0"/>
                        </a:rPr>
                        <a:t>Type</a:t>
                      </a:r>
                      <a:endParaRPr lang="zh-CN" altLang="en-US" sz="20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rbel" charset="0"/>
                          <a:ea typeface="Corbel" charset="0"/>
                          <a:cs typeface="Corbel" charset="0"/>
                        </a:rPr>
                        <a:t>n</a:t>
                      </a:r>
                      <a:endParaRPr lang="zh-CN" altLang="en-US" sz="20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rbel" charset="0"/>
                          <a:ea typeface="Corbel" charset="0"/>
                          <a:cs typeface="Corbel" charset="0"/>
                        </a:rPr>
                        <a:t>m</a:t>
                      </a:r>
                      <a:endParaRPr lang="zh-CN" altLang="en-US" sz="20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2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It-2004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directed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41,291,594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1,150,725,436</a:t>
                      </a:r>
                      <a:endParaRPr lang="zh-CN" alt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2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Twitter-2010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directed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41,652,230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1,468,365,182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188A090-8441-4AB9-8F63-56BC14BBE391}"/>
                  </a:ext>
                </a:extLst>
              </p:cNvPr>
              <p:cNvSpPr txBox="1"/>
              <p:nvPr/>
            </p:nvSpPr>
            <p:spPr>
              <a:xfrm>
                <a:off x="6156176" y="2276872"/>
                <a:ext cx="1045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a:rPr lang="zh-CN" altLang="en-US" sz="2000" b="0" kern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188A090-8441-4AB9-8F63-56BC14BBE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276872"/>
                <a:ext cx="1045927" cy="400110"/>
              </a:xfrm>
              <a:prstGeom prst="rect">
                <a:avLst/>
              </a:prstGeom>
              <a:blipFill>
                <a:blip r:embed="rId4"/>
                <a:stretch>
                  <a:fillRect l="-6433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F5C35D-1E6E-4BDB-965E-EB0E2D200859}"/>
                  </a:ext>
                </a:extLst>
              </p:cNvPr>
              <p:cNvSpPr txBox="1"/>
              <p:nvPr/>
            </p:nvSpPr>
            <p:spPr>
              <a:xfrm>
                <a:off x="7308304" y="2050209"/>
                <a:ext cx="10154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zh-CN" altLang="en-US" sz="2000" b="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F5C35D-1E6E-4BDB-965E-EB0E2D200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050209"/>
                <a:ext cx="1015471" cy="400110"/>
              </a:xfrm>
              <a:prstGeom prst="rect">
                <a:avLst/>
              </a:prstGeom>
              <a:blipFill>
                <a:blip r:embed="rId5"/>
                <a:stretch>
                  <a:fillRect l="-6627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4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18253-81FD-4EA9-98BB-B0739603E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470025"/>
          </a:xfrm>
        </p:spPr>
        <p:txBody>
          <a:bodyPr/>
          <a:lstStyle/>
          <a:p>
            <a:pPr algn="ctr"/>
            <a:r>
              <a:rPr lang="en-US" altLang="zh-CN" dirty="0"/>
              <a:t>High Level Ideas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964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82EE0-7546-46B6-A58A-79E3E831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115888"/>
            <a:ext cx="7534050" cy="1128712"/>
          </a:xfrm>
        </p:spPr>
        <p:txBody>
          <a:bodyPr/>
          <a:lstStyle/>
          <a:p>
            <a:r>
              <a:rPr lang="en-US" altLang="zh-CN" dirty="0" err="1"/>
              <a:t>PRSim</a:t>
            </a:r>
            <a:r>
              <a:rPr lang="en-US" altLang="zh-CN" dirty="0"/>
              <a:t>: High level ideas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CF6B2A-5BF7-41D9-8E17-9F78CFBE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59" y="1140283"/>
            <a:ext cx="8229600" cy="1629543"/>
          </a:xfrm>
        </p:spPr>
        <p:txBody>
          <a:bodyPr/>
          <a:lstStyle/>
          <a:p>
            <a:r>
              <a:rPr lang="en-US" altLang="zh-CN" dirty="0"/>
              <a:t>Reversely calculate </a:t>
            </a:r>
            <a:r>
              <a:rPr lang="en-US" altLang="zh-CN" dirty="0">
                <a:solidFill>
                  <a:srgbClr val="FF0000"/>
                </a:solidFill>
              </a:rPr>
              <a:t>probability trees</a:t>
            </a:r>
          </a:p>
          <a:p>
            <a:pPr lvl="1"/>
            <a:r>
              <a:rPr lang="en-US" altLang="zh-CN" dirty="0"/>
              <a:t>Precomputation</a:t>
            </a:r>
          </a:p>
          <a:p>
            <a:pPr lvl="1"/>
            <a:r>
              <a:rPr lang="en-US" altLang="zh-CN" dirty="0"/>
              <a:t>Sample in the query phase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3657D79-0F26-4F4C-B272-6723D8B0B08D}"/>
              </a:ext>
            </a:extLst>
          </p:cNvPr>
          <p:cNvSpPr>
            <a:spLocks noChangeAspect="1"/>
          </p:cNvSpPr>
          <p:nvPr/>
        </p:nvSpPr>
        <p:spPr>
          <a:xfrm>
            <a:off x="1115616" y="586798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zh-CN" alt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90E9681F-6994-4523-BE5C-64056B33E823}"/>
              </a:ext>
            </a:extLst>
          </p:cNvPr>
          <p:cNvCxnSpPr>
            <a:cxnSpLocks noChangeAspect="1"/>
            <a:stCxn id="6" idx="3"/>
            <a:endCxn id="4" idx="7"/>
          </p:cNvCxnSpPr>
          <p:nvPr/>
        </p:nvCxnSpPr>
        <p:spPr>
          <a:xfrm flipH="1">
            <a:off x="1545855" y="5434123"/>
            <a:ext cx="507674" cy="5076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0E18352C-A4BE-4D7E-BBF9-57019B7702F5}"/>
              </a:ext>
            </a:extLst>
          </p:cNvPr>
          <p:cNvSpPr>
            <a:spLocks noChangeAspect="1"/>
          </p:cNvSpPr>
          <p:nvPr/>
        </p:nvSpPr>
        <p:spPr>
          <a:xfrm>
            <a:off x="1979712" y="50038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5EC5995-A220-4996-87E7-1F053AD769EF}"/>
              </a:ext>
            </a:extLst>
          </p:cNvPr>
          <p:cNvSpPr>
            <a:spLocks noChangeAspect="1"/>
          </p:cNvSpPr>
          <p:nvPr/>
        </p:nvSpPr>
        <p:spPr>
          <a:xfrm>
            <a:off x="3056353" y="43558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030ADBE-352A-4236-8AD5-E2EB2911F74A}"/>
              </a:ext>
            </a:extLst>
          </p:cNvPr>
          <p:cNvSpPr>
            <a:spLocks noChangeAspect="1"/>
          </p:cNvSpPr>
          <p:nvPr/>
        </p:nvSpPr>
        <p:spPr>
          <a:xfrm>
            <a:off x="5148064" y="29876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69C1650-B9AB-43D7-94F8-3FD722B34606}"/>
              </a:ext>
            </a:extLst>
          </p:cNvPr>
          <p:cNvSpPr>
            <a:spLocks noChangeAspect="1"/>
          </p:cNvSpPr>
          <p:nvPr/>
        </p:nvSpPr>
        <p:spPr>
          <a:xfrm>
            <a:off x="6732240" y="27716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864E4D9-D058-43C7-8BD3-71FC54A121FD}"/>
              </a:ext>
            </a:extLst>
          </p:cNvPr>
          <p:cNvCxnSpPr>
            <a:cxnSpLocks noChangeAspect="1"/>
            <a:stCxn id="7" idx="2"/>
            <a:endCxn id="6" idx="7"/>
          </p:cNvCxnSpPr>
          <p:nvPr/>
        </p:nvCxnSpPr>
        <p:spPr>
          <a:xfrm flipH="1">
            <a:off x="2409951" y="4607840"/>
            <a:ext cx="646402" cy="4698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E7CF444-68FA-4843-89A4-7148EB912FF5}"/>
              </a:ext>
            </a:extLst>
          </p:cNvPr>
          <p:cNvCxnSpPr>
            <a:cxnSpLocks noChangeAspect="1"/>
            <a:stCxn id="8" idx="3"/>
            <a:endCxn id="7" idx="7"/>
          </p:cNvCxnSpPr>
          <p:nvPr/>
        </p:nvCxnSpPr>
        <p:spPr>
          <a:xfrm flipH="1">
            <a:off x="3486592" y="3417899"/>
            <a:ext cx="1735289" cy="10117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C104B5F-9347-4372-8453-A8981B10D613}"/>
              </a:ext>
            </a:extLst>
          </p:cNvPr>
          <p:cNvCxnSpPr>
            <a:cxnSpLocks noChangeAspect="1"/>
            <a:stCxn id="9" idx="2"/>
            <a:endCxn id="8" idx="6"/>
          </p:cNvCxnSpPr>
          <p:nvPr/>
        </p:nvCxnSpPr>
        <p:spPr>
          <a:xfrm flipH="1">
            <a:off x="5652120" y="3023664"/>
            <a:ext cx="108012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2F5DFB82-4901-4666-A6DA-D58DDD2EDF2D}"/>
              </a:ext>
            </a:extLst>
          </p:cNvPr>
          <p:cNvSpPr>
            <a:spLocks noChangeAspect="1"/>
          </p:cNvSpPr>
          <p:nvPr/>
        </p:nvSpPr>
        <p:spPr>
          <a:xfrm>
            <a:off x="2123728" y="58679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DC2CC48-3A77-4858-8A55-29E7D4946EBD}"/>
              </a:ext>
            </a:extLst>
          </p:cNvPr>
          <p:cNvCxnSpPr>
            <a:cxnSpLocks noChangeAspect="1"/>
            <a:stCxn id="6" idx="4"/>
            <a:endCxn id="13" idx="0"/>
          </p:cNvCxnSpPr>
          <p:nvPr/>
        </p:nvCxnSpPr>
        <p:spPr>
          <a:xfrm>
            <a:off x="2231740" y="5507940"/>
            <a:ext cx="144016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8F02475D-E6D4-4019-8EF5-4D4B8E632910}"/>
              </a:ext>
            </a:extLst>
          </p:cNvPr>
          <p:cNvSpPr/>
          <p:nvPr/>
        </p:nvSpPr>
        <p:spPr>
          <a:xfrm>
            <a:off x="2987824" y="4859868"/>
            <a:ext cx="720080" cy="144016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582EFE26-7362-4D7E-8AF5-100ADF8B5A4E}"/>
              </a:ext>
            </a:extLst>
          </p:cNvPr>
          <p:cNvSpPr/>
          <p:nvPr/>
        </p:nvSpPr>
        <p:spPr>
          <a:xfrm>
            <a:off x="4283968" y="3491716"/>
            <a:ext cx="2232248" cy="280831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2695F582-D8DB-4E30-B390-B827A8B2EB21}"/>
              </a:ext>
            </a:extLst>
          </p:cNvPr>
          <p:cNvSpPr/>
          <p:nvPr/>
        </p:nvSpPr>
        <p:spPr>
          <a:xfrm>
            <a:off x="6660232" y="3131676"/>
            <a:ext cx="1152128" cy="3168352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63">
            <a:extLst>
              <a:ext uri="{FF2B5EF4-FFF2-40B4-BE49-F238E27FC236}">
                <a16:creationId xmlns:a16="http://schemas.microsoft.com/office/drawing/2014/main" id="{49B1DF4D-F5A8-49C5-B274-37FD93C1F703}"/>
              </a:ext>
            </a:extLst>
          </p:cNvPr>
          <p:cNvSpPr txBox="1"/>
          <p:nvPr/>
        </p:nvSpPr>
        <p:spPr>
          <a:xfrm>
            <a:off x="2771800" y="630002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endParaRPr lang="zh-CN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64">
            <a:extLst>
              <a:ext uri="{FF2B5EF4-FFF2-40B4-BE49-F238E27FC236}">
                <a16:creationId xmlns:a16="http://schemas.microsoft.com/office/drawing/2014/main" id="{F9FA858D-9CED-4828-809E-E01E122DD657}"/>
              </a:ext>
            </a:extLst>
          </p:cNvPr>
          <p:cNvSpPr txBox="1"/>
          <p:nvPr/>
        </p:nvSpPr>
        <p:spPr>
          <a:xfrm>
            <a:off x="4860032" y="630002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endParaRPr lang="zh-CN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5">
            <a:extLst>
              <a:ext uri="{FF2B5EF4-FFF2-40B4-BE49-F238E27FC236}">
                <a16:creationId xmlns:a16="http://schemas.microsoft.com/office/drawing/2014/main" id="{13699D3E-0135-4148-842D-BD0375125430}"/>
              </a:ext>
            </a:extLst>
          </p:cNvPr>
          <p:cNvSpPr txBox="1"/>
          <p:nvPr/>
        </p:nvSpPr>
        <p:spPr>
          <a:xfrm>
            <a:off x="6732240" y="630002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  <a:endParaRPr lang="zh-CN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C77CB4E-4351-4643-96C7-3B4B02AAB28E}"/>
              </a:ext>
            </a:extLst>
          </p:cNvPr>
          <p:cNvCxnSpPr>
            <a:cxnSpLocks noChangeAspect="1"/>
            <a:endCxn id="4" idx="0"/>
          </p:cNvCxnSpPr>
          <p:nvPr/>
        </p:nvCxnSpPr>
        <p:spPr>
          <a:xfrm flipH="1">
            <a:off x="1367644" y="5147900"/>
            <a:ext cx="18363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8D86571-C1EB-45B6-BE9B-941C37E5AA27}"/>
              </a:ext>
            </a:extLst>
          </p:cNvPr>
          <p:cNvCxnSpPr>
            <a:endCxn id="4" idx="1"/>
          </p:cNvCxnSpPr>
          <p:nvPr/>
        </p:nvCxnSpPr>
        <p:spPr>
          <a:xfrm>
            <a:off x="899592" y="5219908"/>
            <a:ext cx="289841" cy="7218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8369D2D-D939-4259-8D61-4A2741B92D87}"/>
              </a:ext>
            </a:extLst>
          </p:cNvPr>
          <p:cNvCxnSpPr>
            <a:endCxn id="4" idx="2"/>
          </p:cNvCxnSpPr>
          <p:nvPr/>
        </p:nvCxnSpPr>
        <p:spPr>
          <a:xfrm>
            <a:off x="539552" y="5507940"/>
            <a:ext cx="576064" cy="6120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>
            <a:extLst>
              <a:ext uri="{FF2B5EF4-FFF2-40B4-BE49-F238E27FC236}">
                <a16:creationId xmlns:a16="http://schemas.microsoft.com/office/drawing/2014/main" id="{40AC7F7F-E13B-4440-8BCC-58AF9F84AE75}"/>
              </a:ext>
            </a:extLst>
          </p:cNvPr>
          <p:cNvSpPr>
            <a:spLocks noChangeAspect="1"/>
          </p:cNvSpPr>
          <p:nvPr/>
        </p:nvSpPr>
        <p:spPr>
          <a:xfrm>
            <a:off x="5220072" y="407707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CD39A859-E3FB-4020-82A2-D871B34A6E28}"/>
              </a:ext>
            </a:extLst>
          </p:cNvPr>
          <p:cNvCxnSpPr>
            <a:cxnSpLocks noChangeAspect="1"/>
            <a:endCxn id="62" idx="0"/>
          </p:cNvCxnSpPr>
          <p:nvPr/>
        </p:nvCxnSpPr>
        <p:spPr>
          <a:xfrm flipH="1">
            <a:off x="5364088" y="3429000"/>
            <a:ext cx="36004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>
            <a:extLst>
              <a:ext uri="{FF2B5EF4-FFF2-40B4-BE49-F238E27FC236}">
                <a16:creationId xmlns:a16="http://schemas.microsoft.com/office/drawing/2014/main" id="{4F5645D2-538E-46C8-83F8-E34AB88A71C0}"/>
              </a:ext>
            </a:extLst>
          </p:cNvPr>
          <p:cNvSpPr>
            <a:spLocks noChangeAspect="1"/>
          </p:cNvSpPr>
          <p:nvPr/>
        </p:nvSpPr>
        <p:spPr>
          <a:xfrm>
            <a:off x="4860032" y="494116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70D3816D-D177-449B-B00A-641DB3E7B5F6}"/>
              </a:ext>
            </a:extLst>
          </p:cNvPr>
          <p:cNvSpPr>
            <a:spLocks noChangeAspect="1"/>
          </p:cNvSpPr>
          <p:nvPr/>
        </p:nvSpPr>
        <p:spPr>
          <a:xfrm>
            <a:off x="5220072" y="494116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38168569-2A38-4028-A874-10AD905A172D}"/>
              </a:ext>
            </a:extLst>
          </p:cNvPr>
          <p:cNvSpPr>
            <a:spLocks noChangeAspect="1"/>
          </p:cNvSpPr>
          <p:nvPr/>
        </p:nvSpPr>
        <p:spPr>
          <a:xfrm>
            <a:off x="4490991" y="5853197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85BCCBAC-1D2A-46C2-AD79-F59098FC81C7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635007" y="5229200"/>
            <a:ext cx="729081" cy="62399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B8C553C5-B194-41FD-9608-6B7C8DBE633D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635007" y="5187019"/>
            <a:ext cx="267206" cy="666178"/>
          </a:xfrm>
          <a:prstGeom prst="straightConnector1">
            <a:avLst/>
          </a:prstGeom>
          <a:ln w="25400">
            <a:solidFill>
              <a:srgbClr val="9393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AB82349C-4E0F-45B0-BEFB-BA8A95D90B87}"/>
              </a:ext>
            </a:extLst>
          </p:cNvPr>
          <p:cNvCxnSpPr>
            <a:cxnSpLocks/>
          </p:cNvCxnSpPr>
          <p:nvPr/>
        </p:nvCxnSpPr>
        <p:spPr>
          <a:xfrm flipH="1">
            <a:off x="5004048" y="4365104"/>
            <a:ext cx="36004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00D9A509-A648-4608-AEDA-1B072DCD33DC}"/>
              </a:ext>
            </a:extLst>
          </p:cNvPr>
          <p:cNvCxnSpPr>
            <a:cxnSpLocks/>
          </p:cNvCxnSpPr>
          <p:nvPr/>
        </p:nvCxnSpPr>
        <p:spPr>
          <a:xfrm>
            <a:off x="5364088" y="4365104"/>
            <a:ext cx="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>
            <a:extLst>
              <a:ext uri="{FF2B5EF4-FFF2-40B4-BE49-F238E27FC236}">
                <a16:creationId xmlns:a16="http://schemas.microsoft.com/office/drawing/2014/main" id="{99B25FA4-F4F1-4B72-A120-9113C3CEAA67}"/>
              </a:ext>
            </a:extLst>
          </p:cNvPr>
          <p:cNvSpPr>
            <a:spLocks noChangeAspect="1"/>
          </p:cNvSpPr>
          <p:nvPr/>
        </p:nvSpPr>
        <p:spPr>
          <a:xfrm>
            <a:off x="5508104" y="5877272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FD701F64-60FC-4B13-8FBC-05AB42D83AB4}"/>
              </a:ext>
            </a:extLst>
          </p:cNvPr>
          <p:cNvSpPr>
            <a:spLocks noChangeAspect="1"/>
          </p:cNvSpPr>
          <p:nvPr/>
        </p:nvSpPr>
        <p:spPr>
          <a:xfrm>
            <a:off x="6012160" y="5877272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011A85A8-62D2-438D-8F41-190159C6BFD6}"/>
              </a:ext>
            </a:extLst>
          </p:cNvPr>
          <p:cNvSpPr>
            <a:spLocks noChangeAspect="1"/>
          </p:cNvSpPr>
          <p:nvPr/>
        </p:nvSpPr>
        <p:spPr>
          <a:xfrm>
            <a:off x="5054966" y="5862614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7B5E7DC-8D54-4095-B358-52A49B548A9A}"/>
              </a:ext>
            </a:extLst>
          </p:cNvPr>
          <p:cNvSpPr>
            <a:spLocks noChangeAspect="1"/>
          </p:cNvSpPr>
          <p:nvPr/>
        </p:nvSpPr>
        <p:spPr>
          <a:xfrm>
            <a:off x="5619840" y="4955937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999317E5-258D-4064-AFCA-76F5D52E4B7F}"/>
              </a:ext>
            </a:extLst>
          </p:cNvPr>
          <p:cNvCxnSpPr>
            <a:endCxn id="74" idx="0"/>
          </p:cNvCxnSpPr>
          <p:nvPr/>
        </p:nvCxnSpPr>
        <p:spPr>
          <a:xfrm>
            <a:off x="5403816" y="4379873"/>
            <a:ext cx="360040" cy="576064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270154FD-4329-4CB8-BD51-954B2EE9225F}"/>
              </a:ext>
            </a:extLst>
          </p:cNvPr>
          <p:cNvCxnSpPr>
            <a:cxnSpLocks/>
            <a:stCxn id="74" idx="5"/>
            <a:endCxn id="72" idx="0"/>
          </p:cNvCxnSpPr>
          <p:nvPr/>
        </p:nvCxnSpPr>
        <p:spPr>
          <a:xfrm>
            <a:off x="5865691" y="5201788"/>
            <a:ext cx="290485" cy="675484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AFB05C68-22E9-449E-9DDD-D9A3E6347B6B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5652120" y="5243969"/>
            <a:ext cx="111736" cy="633303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EA0D3611-1F03-43E6-8D24-BABF8EA71312}"/>
              </a:ext>
            </a:extLst>
          </p:cNvPr>
          <p:cNvCxnSpPr>
            <a:cxnSpLocks/>
            <a:stCxn id="74" idx="3"/>
            <a:endCxn id="73" idx="0"/>
          </p:cNvCxnSpPr>
          <p:nvPr/>
        </p:nvCxnSpPr>
        <p:spPr>
          <a:xfrm flipH="1">
            <a:off x="5198982" y="5201788"/>
            <a:ext cx="463039" cy="66082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76C12900-5667-4ED6-BAEC-2DB8CC40EDF0}"/>
              </a:ext>
            </a:extLst>
          </p:cNvPr>
          <p:cNvCxnSpPr/>
          <p:nvPr/>
        </p:nvCxnSpPr>
        <p:spPr>
          <a:xfrm flipH="1">
            <a:off x="5760133" y="4357775"/>
            <a:ext cx="216024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2F68BE8A-7BBA-47FA-8016-985864680B4F}"/>
              </a:ext>
            </a:extLst>
          </p:cNvPr>
          <p:cNvCxnSpPr/>
          <p:nvPr/>
        </p:nvCxnSpPr>
        <p:spPr>
          <a:xfrm flipH="1">
            <a:off x="5760133" y="4501791"/>
            <a:ext cx="576064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49">
                <a:extLst>
                  <a:ext uri="{FF2B5EF4-FFF2-40B4-BE49-F238E27FC236}">
                    <a16:creationId xmlns:a16="http://schemas.microsoft.com/office/drawing/2014/main" id="{837185B9-82DF-4D61-B152-5AD9ED711334}"/>
                  </a:ext>
                </a:extLst>
              </p:cNvPr>
              <p:cNvSpPr txBox="1"/>
              <p:nvPr/>
            </p:nvSpPr>
            <p:spPr>
              <a:xfrm>
                <a:off x="117083" y="3296562"/>
                <a:ext cx="33652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70C0"/>
                    </a:solidFill>
                    <a:ea typeface="楷体" pitchFamily="49" charset="-122"/>
                    <a:cs typeface="Times New Roman" pitchFamily="18" charset="0"/>
                  </a:rPr>
                  <a:t>The probability of w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↝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  <a:ea typeface="楷体" pitchFamily="49" charset="-122"/>
                    <a:cs typeface="Times New Roman" pitchFamily="18" charset="0"/>
                  </a:rPr>
                  <a:t>c = 1/3</a:t>
                </a:r>
              </a:p>
              <a:p>
                <a:endParaRPr lang="zh-CN" altLang="en-US" sz="2000" dirty="0">
                  <a:solidFill>
                    <a:srgbClr val="0070C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1" name="TextBox 49">
                <a:extLst>
                  <a:ext uri="{FF2B5EF4-FFF2-40B4-BE49-F238E27FC236}">
                    <a16:creationId xmlns:a16="http://schemas.microsoft.com/office/drawing/2014/main" id="{837185B9-82DF-4D61-B152-5AD9ED711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83" y="3296562"/>
                <a:ext cx="3365217" cy="707886"/>
              </a:xfrm>
              <a:prstGeom prst="rect">
                <a:avLst/>
              </a:prstGeom>
              <a:blipFill>
                <a:blip r:embed="rId2"/>
                <a:stretch>
                  <a:fillRect l="-1812" t="-5172" r="-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0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62" grpId="0" animBg="1"/>
      <p:bldP spid="64" grpId="0" animBg="1"/>
      <p:bldP spid="65" grpId="0" animBg="1"/>
      <p:bldP spid="66" grpId="0" animBg="1"/>
      <p:bldP spid="71" grpId="0" animBg="1"/>
      <p:bldP spid="72" grpId="0" animBg="1"/>
      <p:bldP spid="73" grpId="0" animBg="1"/>
      <p:bldP spid="74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18253-81FD-4EA9-98BB-B0739603E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470025"/>
          </a:xfrm>
        </p:spPr>
        <p:txBody>
          <a:bodyPr/>
          <a:lstStyle/>
          <a:p>
            <a:pPr algn="ctr"/>
            <a:r>
              <a:rPr lang="en-US" altLang="zh-CN" dirty="0"/>
              <a:t>Problems and Motivations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49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BBB562-A0CA-49AC-B4FB-E4709695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Indexing Probability Trees </a:t>
            </a:r>
            <a:endParaRPr lang="zh-CN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FF3AE2-4527-472C-A272-67FF0A0660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579296" cy="5328592"/>
              </a:xfrm>
            </p:spPr>
            <p:txBody>
              <a:bodyPr/>
              <a:lstStyle/>
              <a:p>
                <a:r>
                  <a:rPr lang="en-US" altLang="zh-CN" dirty="0"/>
                  <a:t>SLING [SIGMOD16]: precompute probability trees for </a:t>
                </a:r>
                <a:r>
                  <a:rPr lang="en-US" altLang="zh-CN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all</a:t>
                </a:r>
                <a:r>
                  <a:rPr lang="en-US" altLang="zh-CN" dirty="0"/>
                  <a:t> target nodes</a:t>
                </a:r>
              </a:p>
              <a:p>
                <a:pPr lvl="1"/>
                <a:r>
                  <a:rPr lang="en-US" altLang="zh-CN" dirty="0"/>
                  <a:t>Resulting index size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zh-CN" alt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altLang="zh-CN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r>
                  <a:rPr lang="en-US" altLang="zh-CN" dirty="0"/>
                  <a:t>Much larger than the graph size m</a:t>
                </a:r>
              </a:p>
              <a:p>
                <a:pPr lvl="1"/>
                <a:r>
                  <a:rPr lang="en-US" altLang="zh-CN" dirty="0"/>
                  <a:t>Note scalable for small error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Our method</a:t>
                </a:r>
              </a:p>
              <a:p>
                <a:pPr lvl="1"/>
                <a:r>
                  <a:rPr lang="en-US" altLang="zh-CN" dirty="0"/>
                  <a:t>Precompute probability tree for only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“hub” </a:t>
                </a:r>
                <a:r>
                  <a:rPr lang="en-US" altLang="zh-CN" dirty="0"/>
                  <a:t>nodes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FF3AE2-4527-472C-A272-67FF0A0660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579296" cy="5328592"/>
              </a:xfrm>
              <a:blipFill>
                <a:blip r:embed="rId2"/>
                <a:stretch>
                  <a:fillRect l="-924" t="-1487" r="-9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93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7811" y="115946"/>
            <a:ext cx="8038106" cy="1128712"/>
          </a:xfrm>
        </p:spPr>
        <p:txBody>
          <a:bodyPr>
            <a:noAutofit/>
          </a:bodyPr>
          <a:lstStyle/>
          <a:p>
            <a:r>
              <a:rPr lang="en-US" altLang="zh-HK" sz="3200" dirty="0"/>
              <a:t>Indexing</a:t>
            </a:r>
            <a:endParaRPr lang="zh-HK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C6C027-1776-4984-85FC-3DDAF591E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Hub nodes: nodes with </a:t>
            </a:r>
            <a:r>
              <a:rPr lang="en-US" altLang="zh-CN" dirty="0">
                <a:solidFill>
                  <a:srgbClr val="FF0000"/>
                </a:solidFill>
              </a:rPr>
              <a:t>high </a:t>
            </a:r>
            <a:r>
              <a:rPr lang="en-US" altLang="zh-CN" dirty="0" err="1">
                <a:solidFill>
                  <a:srgbClr val="FF0000"/>
                </a:solidFill>
              </a:rPr>
              <a:t>PageRanks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A random walk from a 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random source node u </a:t>
            </a:r>
            <a:r>
              <a:rPr lang="en-US" altLang="zh-CN" dirty="0"/>
              <a:t>is more likely to visit nodes with higher </a:t>
            </a:r>
            <a:r>
              <a:rPr lang="en-US" altLang="zh-CN" dirty="0" err="1"/>
              <a:t>PageRanks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Precomputing probability trees for hub nodes is the most efficient way to reduce query time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8419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82EE0-7546-46B6-A58A-79E3E831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115888"/>
            <a:ext cx="7534050" cy="1128712"/>
          </a:xfrm>
        </p:spPr>
        <p:txBody>
          <a:bodyPr/>
          <a:lstStyle/>
          <a:p>
            <a:r>
              <a:rPr lang="en-US" altLang="zh-CN" dirty="0"/>
              <a:t>Probe Algorithm [VLDB18]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CF6B2A-5BF7-41D9-8E17-9F78CFBE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1026053"/>
          </a:xfrm>
        </p:spPr>
        <p:txBody>
          <a:bodyPr/>
          <a:lstStyle/>
          <a:p>
            <a:r>
              <a:rPr lang="en-US" altLang="zh-CN" dirty="0"/>
              <a:t>Estimate the probability tree for </a:t>
            </a:r>
            <a:r>
              <a:rPr lang="en-US" altLang="zh-CN" dirty="0">
                <a:solidFill>
                  <a:srgbClr val="FF0000"/>
                </a:solidFill>
              </a:rPr>
              <a:t>non-hub nodes</a:t>
            </a:r>
            <a:r>
              <a:rPr lang="en-US" altLang="zh-CN" dirty="0"/>
              <a:t> in the query phase</a:t>
            </a:r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8EB9211-95D8-42F4-BB14-90D03E2711E8}"/>
              </a:ext>
            </a:extLst>
          </p:cNvPr>
          <p:cNvSpPr>
            <a:spLocks noChangeAspect="1"/>
          </p:cNvSpPr>
          <p:nvPr/>
        </p:nvSpPr>
        <p:spPr>
          <a:xfrm>
            <a:off x="1115616" y="5733256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zh-CN" alt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C366B09-5906-4433-998B-E07C223AC742}"/>
              </a:ext>
            </a:extLst>
          </p:cNvPr>
          <p:cNvCxnSpPr>
            <a:cxnSpLocks noChangeAspect="1"/>
            <a:endCxn id="5" idx="7"/>
          </p:cNvCxnSpPr>
          <p:nvPr/>
        </p:nvCxnSpPr>
        <p:spPr>
          <a:xfrm flipH="1">
            <a:off x="1545855" y="5299399"/>
            <a:ext cx="507674" cy="5076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66614DC-6C8C-49B1-9483-9093A56C27E1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2409951" y="4473116"/>
            <a:ext cx="649881" cy="4698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914565E-9F58-46C6-9374-F785A4254051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490071" y="3283175"/>
            <a:ext cx="1731810" cy="10117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B4B8BA7-4645-4E34-A12B-4F74F668825A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5652120" y="2888940"/>
            <a:ext cx="108012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41DD149D-154B-425D-B911-16B711E9004F}"/>
              </a:ext>
            </a:extLst>
          </p:cNvPr>
          <p:cNvSpPr>
            <a:spLocks noChangeAspect="1"/>
          </p:cNvSpPr>
          <p:nvPr/>
        </p:nvSpPr>
        <p:spPr>
          <a:xfrm>
            <a:off x="2123728" y="573325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CFF8AFA-F3F7-42A6-B2B1-3ED93430CFCF}"/>
              </a:ext>
            </a:extLst>
          </p:cNvPr>
          <p:cNvCxnSpPr>
            <a:cxnSpLocks noChangeAspect="1"/>
            <a:endCxn id="14" idx="0"/>
          </p:cNvCxnSpPr>
          <p:nvPr/>
        </p:nvCxnSpPr>
        <p:spPr>
          <a:xfrm>
            <a:off x="2231740" y="5373216"/>
            <a:ext cx="144016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4234B8F7-0B1B-4D65-8336-3E5ACEA203D4}"/>
              </a:ext>
            </a:extLst>
          </p:cNvPr>
          <p:cNvSpPr>
            <a:spLocks noChangeAspect="1"/>
          </p:cNvSpPr>
          <p:nvPr/>
        </p:nvSpPr>
        <p:spPr>
          <a:xfrm>
            <a:off x="5220072" y="4005064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32D0BD6-F7E0-41BC-B6C8-35D0BDD480AE}"/>
              </a:ext>
            </a:extLst>
          </p:cNvPr>
          <p:cNvCxnSpPr>
            <a:cxnSpLocks noChangeAspect="1"/>
            <a:endCxn id="16" idx="0"/>
          </p:cNvCxnSpPr>
          <p:nvPr/>
        </p:nvCxnSpPr>
        <p:spPr>
          <a:xfrm flipH="1">
            <a:off x="5364088" y="3356992"/>
            <a:ext cx="36004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1B7ABFF6-ED44-44B9-83F6-87E97E15A4FB}"/>
              </a:ext>
            </a:extLst>
          </p:cNvPr>
          <p:cNvSpPr/>
          <p:nvPr/>
        </p:nvSpPr>
        <p:spPr>
          <a:xfrm>
            <a:off x="2987824" y="4725144"/>
            <a:ext cx="720080" cy="144016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5F46AA6A-18B2-4A82-B5DC-B9ED00D07168}"/>
              </a:ext>
            </a:extLst>
          </p:cNvPr>
          <p:cNvSpPr/>
          <p:nvPr/>
        </p:nvSpPr>
        <p:spPr>
          <a:xfrm>
            <a:off x="4283968" y="3356992"/>
            <a:ext cx="2232248" cy="280831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17CEFD2B-2A3C-46D4-A60F-BFBA8073C732}"/>
              </a:ext>
            </a:extLst>
          </p:cNvPr>
          <p:cNvSpPr/>
          <p:nvPr/>
        </p:nvSpPr>
        <p:spPr>
          <a:xfrm>
            <a:off x="6660232" y="2996952"/>
            <a:ext cx="1152128" cy="3168352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63">
            <a:extLst>
              <a:ext uri="{FF2B5EF4-FFF2-40B4-BE49-F238E27FC236}">
                <a16:creationId xmlns:a16="http://schemas.microsoft.com/office/drawing/2014/main" id="{4D17AA39-EAAD-41FF-9E62-1DE3C89C389A}"/>
              </a:ext>
            </a:extLst>
          </p:cNvPr>
          <p:cNvSpPr txBox="1"/>
          <p:nvPr/>
        </p:nvSpPr>
        <p:spPr>
          <a:xfrm>
            <a:off x="2771800" y="616530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endParaRPr lang="zh-CN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64">
            <a:extLst>
              <a:ext uri="{FF2B5EF4-FFF2-40B4-BE49-F238E27FC236}">
                <a16:creationId xmlns:a16="http://schemas.microsoft.com/office/drawing/2014/main" id="{5FBA208F-CCFF-4988-93A8-0086267F5420}"/>
              </a:ext>
            </a:extLst>
          </p:cNvPr>
          <p:cNvSpPr txBox="1"/>
          <p:nvPr/>
        </p:nvSpPr>
        <p:spPr>
          <a:xfrm>
            <a:off x="4860032" y="616530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endParaRPr lang="zh-CN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65">
            <a:extLst>
              <a:ext uri="{FF2B5EF4-FFF2-40B4-BE49-F238E27FC236}">
                <a16:creationId xmlns:a16="http://schemas.microsoft.com/office/drawing/2014/main" id="{435BF121-92C7-4A27-BB9C-1D1D937098A1}"/>
              </a:ext>
            </a:extLst>
          </p:cNvPr>
          <p:cNvSpPr txBox="1"/>
          <p:nvPr/>
        </p:nvSpPr>
        <p:spPr>
          <a:xfrm>
            <a:off x="6732240" y="616530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  <a:endParaRPr lang="zh-CN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0DDD4C7-7C80-4F9A-9FDA-E358AB6F789F}"/>
              </a:ext>
            </a:extLst>
          </p:cNvPr>
          <p:cNvSpPr>
            <a:spLocks noChangeAspect="1"/>
          </p:cNvSpPr>
          <p:nvPr/>
        </p:nvSpPr>
        <p:spPr>
          <a:xfrm>
            <a:off x="4860032" y="486916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059CDA9-5A8C-4512-9728-EAB8A90F50B6}"/>
              </a:ext>
            </a:extLst>
          </p:cNvPr>
          <p:cNvSpPr>
            <a:spLocks noChangeAspect="1"/>
          </p:cNvSpPr>
          <p:nvPr/>
        </p:nvSpPr>
        <p:spPr>
          <a:xfrm>
            <a:off x="5220072" y="486916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BB67E8C-96DD-43AF-AED2-DE3C629BAC82}"/>
              </a:ext>
            </a:extLst>
          </p:cNvPr>
          <p:cNvSpPr>
            <a:spLocks noChangeAspect="1"/>
          </p:cNvSpPr>
          <p:nvPr/>
        </p:nvSpPr>
        <p:spPr>
          <a:xfrm>
            <a:off x="4490991" y="5781189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CE3A76AE-F799-4C00-AD26-ABD151860A6C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4635007" y="5157192"/>
            <a:ext cx="729081" cy="62399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7BC399F-5DA0-4922-92A1-274FD6F6766E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4635007" y="5115011"/>
            <a:ext cx="267206" cy="666178"/>
          </a:xfrm>
          <a:prstGeom prst="straightConnector1">
            <a:avLst/>
          </a:prstGeom>
          <a:ln w="25400">
            <a:solidFill>
              <a:srgbClr val="9393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B16639B-1B5D-42AB-801F-E4F29D5A25F6}"/>
              </a:ext>
            </a:extLst>
          </p:cNvPr>
          <p:cNvCxnSpPr>
            <a:cxnSpLocks/>
          </p:cNvCxnSpPr>
          <p:nvPr/>
        </p:nvCxnSpPr>
        <p:spPr>
          <a:xfrm flipH="1">
            <a:off x="5004048" y="4293096"/>
            <a:ext cx="36004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B3EAA44D-0AB0-46B7-9560-4F4DA548D1F1}"/>
              </a:ext>
            </a:extLst>
          </p:cNvPr>
          <p:cNvCxnSpPr>
            <a:cxnSpLocks/>
          </p:cNvCxnSpPr>
          <p:nvPr/>
        </p:nvCxnSpPr>
        <p:spPr>
          <a:xfrm>
            <a:off x="5364088" y="4293096"/>
            <a:ext cx="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E49F8413-1CB1-4FD0-8742-D232BA6C5275}"/>
              </a:ext>
            </a:extLst>
          </p:cNvPr>
          <p:cNvSpPr>
            <a:spLocks noChangeAspect="1"/>
          </p:cNvSpPr>
          <p:nvPr/>
        </p:nvSpPr>
        <p:spPr>
          <a:xfrm>
            <a:off x="1979712" y="48691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1AC57B1C-6B1C-4EDB-A80A-70D7CCA1C309}"/>
              </a:ext>
            </a:extLst>
          </p:cNvPr>
          <p:cNvSpPr>
            <a:spLocks noChangeAspect="1"/>
          </p:cNvSpPr>
          <p:nvPr/>
        </p:nvSpPr>
        <p:spPr>
          <a:xfrm>
            <a:off x="3059832" y="422108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78A3B16A-544F-49D8-8F33-99DAC25757D0}"/>
              </a:ext>
            </a:extLst>
          </p:cNvPr>
          <p:cNvSpPr>
            <a:spLocks noChangeAspect="1"/>
          </p:cNvSpPr>
          <p:nvPr/>
        </p:nvSpPr>
        <p:spPr>
          <a:xfrm>
            <a:off x="5148064" y="28529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52CE61F8-3A00-48BD-83A9-31E0EBAF67C6}"/>
              </a:ext>
            </a:extLst>
          </p:cNvPr>
          <p:cNvSpPr>
            <a:spLocks noChangeAspect="1"/>
          </p:cNvSpPr>
          <p:nvPr/>
        </p:nvSpPr>
        <p:spPr>
          <a:xfrm>
            <a:off x="6732240" y="26369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CF9528B-0002-487D-BD27-D6F8ECD6EC85}"/>
              </a:ext>
            </a:extLst>
          </p:cNvPr>
          <p:cNvSpPr>
            <a:spLocks noChangeAspect="1"/>
          </p:cNvSpPr>
          <p:nvPr/>
        </p:nvSpPr>
        <p:spPr>
          <a:xfrm>
            <a:off x="5508104" y="5805264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BE6CEC2-01D3-4EDC-B123-E1741501198A}"/>
              </a:ext>
            </a:extLst>
          </p:cNvPr>
          <p:cNvSpPr>
            <a:spLocks noChangeAspect="1"/>
          </p:cNvSpPr>
          <p:nvPr/>
        </p:nvSpPr>
        <p:spPr>
          <a:xfrm>
            <a:off x="6012160" y="5805264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B81187F9-F8B1-486E-AEA3-098E5E32B41A}"/>
              </a:ext>
            </a:extLst>
          </p:cNvPr>
          <p:cNvSpPr>
            <a:spLocks noChangeAspect="1"/>
          </p:cNvSpPr>
          <p:nvPr/>
        </p:nvSpPr>
        <p:spPr>
          <a:xfrm>
            <a:off x="5054966" y="5790606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A00204D2-9EAB-417E-96C3-4C8737841C0F}"/>
              </a:ext>
            </a:extLst>
          </p:cNvPr>
          <p:cNvSpPr>
            <a:spLocks noChangeAspect="1"/>
          </p:cNvSpPr>
          <p:nvPr/>
        </p:nvSpPr>
        <p:spPr>
          <a:xfrm>
            <a:off x="5619840" y="4883929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A8E6133-7C40-404D-881A-54FD57561940}"/>
              </a:ext>
            </a:extLst>
          </p:cNvPr>
          <p:cNvCxnSpPr>
            <a:endCxn id="48" idx="0"/>
          </p:cNvCxnSpPr>
          <p:nvPr/>
        </p:nvCxnSpPr>
        <p:spPr>
          <a:xfrm>
            <a:off x="5403816" y="4307865"/>
            <a:ext cx="360040" cy="576064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0056803D-0E28-4FD9-B70C-4BE50778E7D7}"/>
              </a:ext>
            </a:extLst>
          </p:cNvPr>
          <p:cNvCxnSpPr>
            <a:cxnSpLocks/>
            <a:stCxn id="48" idx="5"/>
            <a:endCxn id="46" idx="0"/>
          </p:cNvCxnSpPr>
          <p:nvPr/>
        </p:nvCxnSpPr>
        <p:spPr>
          <a:xfrm>
            <a:off x="5865691" y="5129780"/>
            <a:ext cx="290485" cy="675484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80EF2F5C-1884-4960-92CF-1A4CD5EA0926}"/>
              </a:ext>
            </a:extLst>
          </p:cNvPr>
          <p:cNvCxnSpPr>
            <a:cxnSpLocks/>
            <a:stCxn id="48" idx="4"/>
            <a:endCxn id="45" idx="0"/>
          </p:cNvCxnSpPr>
          <p:nvPr/>
        </p:nvCxnSpPr>
        <p:spPr>
          <a:xfrm flipH="1">
            <a:off x="5652120" y="5171961"/>
            <a:ext cx="111736" cy="633303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EA7D09F9-8A93-4DF7-B984-E795A7056801}"/>
              </a:ext>
            </a:extLst>
          </p:cNvPr>
          <p:cNvCxnSpPr>
            <a:cxnSpLocks/>
            <a:stCxn id="48" idx="3"/>
            <a:endCxn id="47" idx="0"/>
          </p:cNvCxnSpPr>
          <p:nvPr/>
        </p:nvCxnSpPr>
        <p:spPr>
          <a:xfrm flipH="1">
            <a:off x="5198982" y="5129780"/>
            <a:ext cx="463039" cy="660826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49">
            <a:extLst>
              <a:ext uri="{FF2B5EF4-FFF2-40B4-BE49-F238E27FC236}">
                <a16:creationId xmlns:a16="http://schemas.microsoft.com/office/drawing/2014/main" id="{3296C54E-74EB-440D-AA86-36859AC4974F}"/>
              </a:ext>
            </a:extLst>
          </p:cNvPr>
          <p:cNvSpPr txBox="1"/>
          <p:nvPr/>
        </p:nvSpPr>
        <p:spPr>
          <a:xfrm>
            <a:off x="323528" y="3676962"/>
            <a:ext cx="2634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Sample node f </a:t>
            </a:r>
            <a:r>
              <a:rPr lang="en-US" altLang="zh-CN" sz="2000" dirty="0" err="1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w.p.</a:t>
            </a:r>
            <a:r>
              <a:rPr lang="en-US" altLang="zh-CN" sz="2000" dirty="0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 1/3</a:t>
            </a:r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C1BCD1C3-DB64-49E7-B5B7-03399E8F241B}"/>
              </a:ext>
            </a:extLst>
          </p:cNvPr>
          <p:cNvCxnSpPr/>
          <p:nvPr/>
        </p:nvCxnSpPr>
        <p:spPr>
          <a:xfrm flipH="1">
            <a:off x="5760133" y="4285767"/>
            <a:ext cx="216024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0ADDD444-E5B2-4802-9350-530AAFF2B3C9}"/>
              </a:ext>
            </a:extLst>
          </p:cNvPr>
          <p:cNvCxnSpPr/>
          <p:nvPr/>
        </p:nvCxnSpPr>
        <p:spPr>
          <a:xfrm flipH="1">
            <a:off x="5760133" y="4429783"/>
            <a:ext cx="576064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9">
            <a:extLst>
              <a:ext uri="{FF2B5EF4-FFF2-40B4-BE49-F238E27FC236}">
                <a16:creationId xmlns:a16="http://schemas.microsoft.com/office/drawing/2014/main" id="{1E95F473-313E-46C1-AE3C-28412C34DD9E}"/>
              </a:ext>
            </a:extLst>
          </p:cNvPr>
          <p:cNvSpPr txBox="1"/>
          <p:nvPr/>
        </p:nvSpPr>
        <p:spPr>
          <a:xfrm>
            <a:off x="323528" y="3000951"/>
            <a:ext cx="2421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Sample node </a:t>
            </a:r>
            <a:r>
              <a:rPr lang="en-US" altLang="zh-CN" sz="2000" dirty="0" err="1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000" dirty="0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w.p.</a:t>
            </a:r>
            <a:r>
              <a:rPr lang="en-US" altLang="zh-CN" sz="2000" dirty="0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 1</a:t>
            </a: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6EFF6DA4-BA4F-4171-AEB0-1E4B2C2ECCE0}"/>
              </a:ext>
            </a:extLst>
          </p:cNvPr>
          <p:cNvSpPr txBox="1"/>
          <p:nvPr/>
        </p:nvSpPr>
        <p:spPr>
          <a:xfrm>
            <a:off x="323528" y="3309821"/>
            <a:ext cx="2805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Sample nodes j, k </a:t>
            </a:r>
            <a:r>
              <a:rPr lang="en-US" altLang="zh-CN" sz="2000" dirty="0" err="1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w.p.</a:t>
            </a:r>
            <a:r>
              <a:rPr lang="en-US" altLang="zh-CN" sz="2000" dirty="0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49">
                <a:extLst>
                  <a:ext uri="{FF2B5EF4-FFF2-40B4-BE49-F238E27FC236}">
                    <a16:creationId xmlns:a16="http://schemas.microsoft.com/office/drawing/2014/main" id="{22A37731-952C-4611-926D-87CFAD6BBFF7}"/>
                  </a:ext>
                </a:extLst>
              </p:cNvPr>
              <p:cNvSpPr txBox="1"/>
              <p:nvPr/>
            </p:nvSpPr>
            <p:spPr>
              <a:xfrm>
                <a:off x="332377" y="2423055"/>
                <a:ext cx="43027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ea typeface="楷体" pitchFamily="49" charset="-122"/>
                    <a:cs typeface="Times New Roman" pitchFamily="18" charset="0"/>
                  </a:rPr>
                  <a:t>Sample w according to </a:t>
                </a:r>
                <a:r>
                  <a:rPr lang="en-US" altLang="zh-CN" sz="2000" dirty="0" err="1">
                    <a:solidFill>
                      <a:srgbClr val="FF0000"/>
                    </a:solidFill>
                    <a:ea typeface="楷体" pitchFamily="49" charset="-122"/>
                    <a:cs typeface="Times New Roman" pitchFamily="18" charset="0"/>
                  </a:rPr>
                  <a:t>Pr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楷体" pitchFamily="49" charset="-122"/>
                    <a:cs typeface="Times New Roman" pitchFamily="18" charset="0"/>
                  </a:rPr>
                  <a:t>[w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↝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ea typeface="楷体" pitchFamily="49" charset="-122"/>
                    <a:cs typeface="Times New Roman" pitchFamily="18" charset="0"/>
                  </a:rPr>
                  <a:t>c] = 1/3</a:t>
                </a:r>
              </a:p>
            </p:txBody>
          </p:sp>
        </mc:Choice>
        <mc:Fallback>
          <p:sp>
            <p:nvSpPr>
              <p:cNvPr id="59" name="TextBox 49">
                <a:extLst>
                  <a:ext uri="{FF2B5EF4-FFF2-40B4-BE49-F238E27FC236}">
                    <a16:creationId xmlns:a16="http://schemas.microsoft.com/office/drawing/2014/main" id="{22A37731-952C-4611-926D-87CFAD6BB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7" y="2423055"/>
                <a:ext cx="4302781" cy="400110"/>
              </a:xfrm>
              <a:prstGeom prst="rect">
                <a:avLst/>
              </a:prstGeom>
              <a:blipFill>
                <a:blip r:embed="rId2"/>
                <a:stretch>
                  <a:fillRect l="-1560" t="-7576" r="-709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56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3" grpId="0"/>
      <p:bldP spid="54" grpId="0"/>
      <p:bldP spid="57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82EE0-7546-46B6-A58A-79E3E831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28584"/>
            <a:ext cx="8398146" cy="1128712"/>
          </a:xfrm>
        </p:spPr>
        <p:txBody>
          <a:bodyPr/>
          <a:lstStyle/>
          <a:p>
            <a:r>
              <a:rPr lang="en-US" altLang="zh-CN" dirty="0"/>
              <a:t>Backward Walk Algorithm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CF6B2A-5BF7-41D9-8E17-9F78CFBE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7"/>
            <a:ext cx="8686800" cy="1748091"/>
          </a:xfrm>
        </p:spPr>
        <p:txBody>
          <a:bodyPr/>
          <a:lstStyle/>
          <a:p>
            <a:r>
              <a:rPr lang="en-US" altLang="zh-CN" dirty="0"/>
              <a:t>Probe algorithm: not efficient for nodes with 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large out-degrees</a:t>
            </a:r>
          </a:p>
          <a:p>
            <a:endParaRPr lang="zh-CN" altLang="en-US" dirty="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CB1A981D-1A7A-41C9-B001-79BF91565F81}"/>
              </a:ext>
            </a:extLst>
          </p:cNvPr>
          <p:cNvSpPr>
            <a:spLocks noChangeAspect="1"/>
          </p:cNvSpPr>
          <p:nvPr/>
        </p:nvSpPr>
        <p:spPr>
          <a:xfrm>
            <a:off x="3452152" y="4680058"/>
            <a:ext cx="288032" cy="288032"/>
          </a:xfrm>
          <a:prstGeom prst="ellipse">
            <a:avLst/>
          </a:prstGeom>
          <a:noFill/>
          <a:ln>
            <a:solidFill>
              <a:srgbClr val="7D7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CD3AA9B6-A01C-43B1-974E-90A558C6A4E6}"/>
              </a:ext>
            </a:extLst>
          </p:cNvPr>
          <p:cNvSpPr>
            <a:spLocks noChangeAspect="1"/>
          </p:cNvSpPr>
          <p:nvPr/>
        </p:nvSpPr>
        <p:spPr>
          <a:xfrm>
            <a:off x="3812192" y="4680058"/>
            <a:ext cx="288032" cy="288032"/>
          </a:xfrm>
          <a:prstGeom prst="ellipse">
            <a:avLst/>
          </a:prstGeom>
          <a:noFill/>
          <a:ln>
            <a:solidFill>
              <a:srgbClr val="7D7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D57A5C72-D4E1-47A8-ACB5-DE3497DDC962}"/>
              </a:ext>
            </a:extLst>
          </p:cNvPr>
          <p:cNvCxnSpPr>
            <a:cxnSpLocks/>
          </p:cNvCxnSpPr>
          <p:nvPr/>
        </p:nvCxnSpPr>
        <p:spPr>
          <a:xfrm flipH="1">
            <a:off x="3596168" y="4103994"/>
            <a:ext cx="36004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C8C474BC-1568-42F8-8644-A517A0CBFCAB}"/>
              </a:ext>
            </a:extLst>
          </p:cNvPr>
          <p:cNvCxnSpPr>
            <a:cxnSpLocks/>
          </p:cNvCxnSpPr>
          <p:nvPr/>
        </p:nvCxnSpPr>
        <p:spPr>
          <a:xfrm>
            <a:off x="3956208" y="4103994"/>
            <a:ext cx="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>
            <a:extLst>
              <a:ext uri="{FF2B5EF4-FFF2-40B4-BE49-F238E27FC236}">
                <a16:creationId xmlns:a16="http://schemas.microsoft.com/office/drawing/2014/main" id="{20829770-4D02-4420-866D-40FD2561FF26}"/>
              </a:ext>
            </a:extLst>
          </p:cNvPr>
          <p:cNvSpPr>
            <a:spLocks noChangeAspect="1"/>
          </p:cNvSpPr>
          <p:nvPr/>
        </p:nvSpPr>
        <p:spPr>
          <a:xfrm>
            <a:off x="4211960" y="4694827"/>
            <a:ext cx="288032" cy="288032"/>
          </a:xfrm>
          <a:prstGeom prst="ellipse">
            <a:avLst/>
          </a:prstGeom>
          <a:noFill/>
          <a:ln>
            <a:solidFill>
              <a:srgbClr val="7D7DC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C081F77F-5306-487E-ABE6-FCF9CAB4B043}"/>
              </a:ext>
            </a:extLst>
          </p:cNvPr>
          <p:cNvCxnSpPr>
            <a:endCxn id="60" idx="0"/>
          </p:cNvCxnSpPr>
          <p:nvPr/>
        </p:nvCxnSpPr>
        <p:spPr>
          <a:xfrm>
            <a:off x="3995936" y="4118763"/>
            <a:ext cx="360040" cy="576064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3C63FBC5-3BA1-4F44-BF3D-C63A02006066}"/>
              </a:ext>
            </a:extLst>
          </p:cNvPr>
          <p:cNvCxnSpPr/>
          <p:nvPr/>
        </p:nvCxnSpPr>
        <p:spPr>
          <a:xfrm flipH="1">
            <a:off x="4352253" y="4096665"/>
            <a:ext cx="216024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9736B599-37AE-4E4B-AE18-44E02F32AB61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4780373" y="4096665"/>
            <a:ext cx="28432" cy="5876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>
            <a:extLst>
              <a:ext uri="{FF2B5EF4-FFF2-40B4-BE49-F238E27FC236}">
                <a16:creationId xmlns:a16="http://schemas.microsoft.com/office/drawing/2014/main" id="{0F0605F2-EC16-4CD0-B02D-57DF275E7AC1}"/>
              </a:ext>
            </a:extLst>
          </p:cNvPr>
          <p:cNvSpPr>
            <a:spLocks noChangeAspect="1"/>
          </p:cNvSpPr>
          <p:nvPr/>
        </p:nvSpPr>
        <p:spPr>
          <a:xfrm>
            <a:off x="3812192" y="381596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C6C03142-8E97-4FC6-A801-EC428D303C15}"/>
              </a:ext>
            </a:extLst>
          </p:cNvPr>
          <p:cNvSpPr>
            <a:spLocks noChangeAspect="1"/>
          </p:cNvSpPr>
          <p:nvPr/>
        </p:nvSpPr>
        <p:spPr>
          <a:xfrm>
            <a:off x="4664789" y="4684291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C52A885A-7C48-4F1A-8178-814582CCB63B}"/>
              </a:ext>
            </a:extLst>
          </p:cNvPr>
          <p:cNvCxnSpPr>
            <a:cxnSpLocks/>
            <a:stCxn id="64" idx="5"/>
            <a:endCxn id="65" idx="0"/>
          </p:cNvCxnSpPr>
          <p:nvPr/>
        </p:nvCxnSpPr>
        <p:spPr>
          <a:xfrm>
            <a:off x="4058043" y="4061813"/>
            <a:ext cx="750762" cy="622478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>
            <a:extLst>
              <a:ext uri="{FF2B5EF4-FFF2-40B4-BE49-F238E27FC236}">
                <a16:creationId xmlns:a16="http://schemas.microsoft.com/office/drawing/2014/main" id="{7D807D59-7A14-4A42-8278-0567D23C1460}"/>
              </a:ext>
            </a:extLst>
          </p:cNvPr>
          <p:cNvSpPr>
            <a:spLocks noChangeAspect="1"/>
          </p:cNvSpPr>
          <p:nvPr/>
        </p:nvSpPr>
        <p:spPr>
          <a:xfrm>
            <a:off x="5066550" y="4672729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D37D5E9A-B544-42A5-AAC3-EF2F00134F61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4100224" y="4081014"/>
            <a:ext cx="1110342" cy="591715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B7E3E4BE-1672-4372-BC9E-59549F56A191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10566" y="4109094"/>
            <a:ext cx="195084" cy="5636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90C4F008-09B6-49F9-8BA7-6C84BF4922E4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10566" y="4164204"/>
            <a:ext cx="513564" cy="508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4E94C5CE-D33F-4E99-AEF4-75189C74DE58}"/>
              </a:ext>
            </a:extLst>
          </p:cNvPr>
          <p:cNvCxnSpPr>
            <a:cxnSpLocks/>
            <a:endCxn id="65" idx="0"/>
          </p:cNvCxnSpPr>
          <p:nvPr/>
        </p:nvCxnSpPr>
        <p:spPr>
          <a:xfrm flipH="1">
            <a:off x="4808805" y="4164204"/>
            <a:ext cx="245851" cy="520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4C6E53B2-5496-40A2-9549-9A103AB5BFA4}"/>
              </a:ext>
            </a:extLst>
          </p:cNvPr>
          <p:cNvCxnSpPr>
            <a:cxnSpLocks/>
            <a:endCxn id="67" idx="7"/>
          </p:cNvCxnSpPr>
          <p:nvPr/>
        </p:nvCxnSpPr>
        <p:spPr>
          <a:xfrm flipH="1">
            <a:off x="5312401" y="4316604"/>
            <a:ext cx="564130" cy="3983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86EAE013-5344-4BC5-9465-D3BCE65D2B73}"/>
              </a:ext>
            </a:extLst>
          </p:cNvPr>
          <p:cNvSpPr>
            <a:spLocks noChangeAspect="1"/>
          </p:cNvSpPr>
          <p:nvPr/>
        </p:nvSpPr>
        <p:spPr>
          <a:xfrm>
            <a:off x="6012160" y="4699942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662A1A0-FCAF-4B51-8A1E-D352F41CF92C}"/>
              </a:ext>
            </a:extLst>
          </p:cNvPr>
          <p:cNvCxnSpPr>
            <a:cxnSpLocks/>
            <a:stCxn id="64" idx="5"/>
            <a:endCxn id="23" idx="0"/>
          </p:cNvCxnSpPr>
          <p:nvPr/>
        </p:nvCxnSpPr>
        <p:spPr>
          <a:xfrm>
            <a:off x="4058043" y="4061813"/>
            <a:ext cx="2098133" cy="638129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82A7E62A-B2F5-4BB5-A45D-8E6A0685A689}"/>
              </a:ext>
            </a:extLst>
          </p:cNvPr>
          <p:cNvSpPr txBox="1"/>
          <p:nvPr/>
        </p:nvSpPr>
        <p:spPr>
          <a:xfrm>
            <a:off x="5369792" y="44284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F38DEAA7-A4DE-450E-A72F-DEFA03FDE32B}"/>
              </a:ext>
            </a:extLst>
          </p:cNvPr>
          <p:cNvCxnSpPr>
            <a:cxnSpLocks/>
          </p:cNvCxnSpPr>
          <p:nvPr/>
        </p:nvCxnSpPr>
        <p:spPr>
          <a:xfrm flipH="1">
            <a:off x="6155147" y="4131830"/>
            <a:ext cx="195084" cy="5636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C2291747-C7BE-4EF1-AEB2-CF0A90FDD31B}"/>
              </a:ext>
            </a:extLst>
          </p:cNvPr>
          <p:cNvCxnSpPr>
            <a:cxnSpLocks/>
          </p:cNvCxnSpPr>
          <p:nvPr/>
        </p:nvCxnSpPr>
        <p:spPr>
          <a:xfrm flipH="1">
            <a:off x="6155147" y="4186940"/>
            <a:ext cx="513564" cy="508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69F414C7-2610-4629-8BEA-79F8732A7ADE}"/>
              </a:ext>
            </a:extLst>
          </p:cNvPr>
          <p:cNvCxnSpPr>
            <a:cxnSpLocks/>
          </p:cNvCxnSpPr>
          <p:nvPr/>
        </p:nvCxnSpPr>
        <p:spPr>
          <a:xfrm flipH="1">
            <a:off x="6256982" y="4339340"/>
            <a:ext cx="564130" cy="3983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FBB3C970-291E-42D7-9B06-5F72C29BE184}"/>
              </a:ext>
            </a:extLst>
          </p:cNvPr>
          <p:cNvCxnSpPr>
            <a:cxnSpLocks/>
            <a:endCxn id="23" idx="7"/>
          </p:cNvCxnSpPr>
          <p:nvPr/>
        </p:nvCxnSpPr>
        <p:spPr>
          <a:xfrm flipH="1">
            <a:off x="6258011" y="4491740"/>
            <a:ext cx="715502" cy="2503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F33F810D-2F04-4010-8FF5-AA69544FC974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156176" y="4127353"/>
            <a:ext cx="334336" cy="5725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96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CF6B2A-5BF7-41D9-8E17-9F78CFBE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7"/>
            <a:ext cx="8579296" cy="4968553"/>
          </a:xfrm>
        </p:spPr>
        <p:txBody>
          <a:bodyPr/>
          <a:lstStyle/>
          <a:p>
            <a:r>
              <a:rPr lang="en-US" altLang="zh-CN" dirty="0"/>
              <a:t>Probe algorithm: not efficient for nodes with large out-degrees</a:t>
            </a:r>
          </a:p>
          <a:p>
            <a:r>
              <a:rPr lang="en-US" altLang="zh-CN" dirty="0"/>
              <a:t>Backward Walk algorithm</a:t>
            </a:r>
          </a:p>
          <a:p>
            <a:pPr lvl="1"/>
            <a:r>
              <a:rPr lang="en-US" altLang="zh-CN" dirty="0"/>
              <a:t>Sort adjacency list by in-degrees in preprocess</a:t>
            </a:r>
          </a:p>
          <a:p>
            <a:endParaRPr lang="zh-CN" altLang="en-US" dirty="0"/>
          </a:p>
        </p:txBody>
      </p:sp>
      <p:sp>
        <p:nvSpPr>
          <p:cNvPr id="71" name="TextBox 49">
            <a:extLst>
              <a:ext uri="{FF2B5EF4-FFF2-40B4-BE49-F238E27FC236}">
                <a16:creationId xmlns:a16="http://schemas.microsoft.com/office/drawing/2014/main" id="{F8205DC6-9937-4662-9C2A-C5B038868EFC}"/>
              </a:ext>
            </a:extLst>
          </p:cNvPr>
          <p:cNvSpPr txBox="1"/>
          <p:nvPr/>
        </p:nvSpPr>
        <p:spPr>
          <a:xfrm>
            <a:off x="1895473" y="5480747"/>
            <a:ext cx="553863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Throw a random number r </a:t>
            </a:r>
          </a:p>
          <a:p>
            <a:r>
              <a:rPr lang="en-US" altLang="zh-CN" sz="2800" dirty="0">
                <a:solidFill>
                  <a:srgbClr val="0070C0"/>
                </a:solidFill>
                <a:ea typeface="楷体" pitchFamily="49" charset="-122"/>
                <a:cs typeface="Times New Roman" pitchFamily="18" charset="0"/>
              </a:rPr>
              <a:t>Only visit nodes with indegree &lt;1/r</a:t>
            </a:r>
          </a:p>
          <a:p>
            <a:endParaRPr lang="zh-CN" altLang="en-US" sz="2000" dirty="0">
              <a:solidFill>
                <a:srgbClr val="0070C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2" name="TextBox 49">
            <a:extLst>
              <a:ext uri="{FF2B5EF4-FFF2-40B4-BE49-F238E27FC236}">
                <a16:creationId xmlns:a16="http://schemas.microsoft.com/office/drawing/2014/main" id="{E9E31D91-6EDB-430A-BE52-6B7E247A1C12}"/>
              </a:ext>
            </a:extLst>
          </p:cNvPr>
          <p:cNvSpPr txBox="1"/>
          <p:nvPr/>
        </p:nvSpPr>
        <p:spPr>
          <a:xfrm>
            <a:off x="1858215" y="4284924"/>
            <a:ext cx="102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r = 0.3</a:t>
            </a:r>
            <a:endParaRPr lang="zh-CN" altLang="en-US" sz="2400" dirty="0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18C1FA14-8739-4CC4-9C6D-E2AFDE75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28584"/>
            <a:ext cx="8398146" cy="1128712"/>
          </a:xfrm>
        </p:spPr>
        <p:txBody>
          <a:bodyPr/>
          <a:lstStyle/>
          <a:p>
            <a:r>
              <a:rPr lang="en-US" altLang="zh-CN" dirty="0"/>
              <a:t>Backward Walk Algorithm</a:t>
            </a:r>
            <a:endParaRPr lang="zh-CN" altLang="en-US" sz="2800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8E5B4A9-C021-4EF8-93BA-448564B9D0C2}"/>
              </a:ext>
            </a:extLst>
          </p:cNvPr>
          <p:cNvSpPr>
            <a:spLocks noChangeAspect="1"/>
          </p:cNvSpPr>
          <p:nvPr/>
        </p:nvSpPr>
        <p:spPr>
          <a:xfrm>
            <a:off x="3452152" y="4680058"/>
            <a:ext cx="288032" cy="288032"/>
          </a:xfrm>
          <a:prstGeom prst="ellipse">
            <a:avLst/>
          </a:prstGeom>
          <a:noFill/>
          <a:ln>
            <a:solidFill>
              <a:srgbClr val="6F6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55CBCE1C-A0A4-4226-B3DB-14BC18B5E847}"/>
              </a:ext>
            </a:extLst>
          </p:cNvPr>
          <p:cNvSpPr>
            <a:spLocks noChangeAspect="1"/>
          </p:cNvSpPr>
          <p:nvPr/>
        </p:nvSpPr>
        <p:spPr>
          <a:xfrm>
            <a:off x="3812192" y="4680058"/>
            <a:ext cx="288032" cy="288032"/>
          </a:xfrm>
          <a:prstGeom prst="ellipse">
            <a:avLst/>
          </a:prstGeom>
          <a:noFill/>
          <a:ln>
            <a:solidFill>
              <a:srgbClr val="6F6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BAA0339-BA84-4DDE-B108-B7543CBE41FB}"/>
              </a:ext>
            </a:extLst>
          </p:cNvPr>
          <p:cNvCxnSpPr>
            <a:cxnSpLocks/>
          </p:cNvCxnSpPr>
          <p:nvPr/>
        </p:nvCxnSpPr>
        <p:spPr>
          <a:xfrm flipH="1">
            <a:off x="3596168" y="4103994"/>
            <a:ext cx="36004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7A9C3F7-430D-48CA-85D1-5DE401F2B564}"/>
              </a:ext>
            </a:extLst>
          </p:cNvPr>
          <p:cNvCxnSpPr>
            <a:cxnSpLocks/>
          </p:cNvCxnSpPr>
          <p:nvPr/>
        </p:nvCxnSpPr>
        <p:spPr>
          <a:xfrm>
            <a:off x="3956208" y="4103994"/>
            <a:ext cx="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89F65138-F038-4CCF-BB5F-A5967C6AAAD5}"/>
              </a:ext>
            </a:extLst>
          </p:cNvPr>
          <p:cNvSpPr>
            <a:spLocks noChangeAspect="1"/>
          </p:cNvSpPr>
          <p:nvPr/>
        </p:nvSpPr>
        <p:spPr>
          <a:xfrm>
            <a:off x="4211960" y="4694827"/>
            <a:ext cx="288032" cy="288032"/>
          </a:xfrm>
          <a:prstGeom prst="ellipse">
            <a:avLst/>
          </a:prstGeom>
          <a:noFill/>
          <a:ln>
            <a:solidFill>
              <a:srgbClr val="6F6FB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3827F94-CEF7-4DC7-B0F4-6CF663A1D282}"/>
              </a:ext>
            </a:extLst>
          </p:cNvPr>
          <p:cNvCxnSpPr>
            <a:endCxn id="38" idx="0"/>
          </p:cNvCxnSpPr>
          <p:nvPr/>
        </p:nvCxnSpPr>
        <p:spPr>
          <a:xfrm>
            <a:off x="3995936" y="4118763"/>
            <a:ext cx="360040" cy="576064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0403F1F-1171-428B-8DDE-161916654320}"/>
              </a:ext>
            </a:extLst>
          </p:cNvPr>
          <p:cNvCxnSpPr/>
          <p:nvPr/>
        </p:nvCxnSpPr>
        <p:spPr>
          <a:xfrm flipH="1">
            <a:off x="4352253" y="4096665"/>
            <a:ext cx="216024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0B40B227-CC52-4D53-A2B3-4E3EE213E6DC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4780373" y="4096665"/>
            <a:ext cx="28432" cy="5876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B147B6D3-D049-4F94-A181-FD606E7EBCA3}"/>
              </a:ext>
            </a:extLst>
          </p:cNvPr>
          <p:cNvSpPr>
            <a:spLocks noChangeAspect="1"/>
          </p:cNvSpPr>
          <p:nvPr/>
        </p:nvSpPr>
        <p:spPr>
          <a:xfrm>
            <a:off x="3812192" y="381596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7FFD2DA6-7A4F-4A58-99D0-1F4A072536EA}"/>
              </a:ext>
            </a:extLst>
          </p:cNvPr>
          <p:cNvSpPr>
            <a:spLocks noChangeAspect="1"/>
          </p:cNvSpPr>
          <p:nvPr/>
        </p:nvSpPr>
        <p:spPr>
          <a:xfrm>
            <a:off x="4664789" y="4684291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D497CD25-D098-4C86-94FC-AD0C2BD891EA}"/>
              </a:ext>
            </a:extLst>
          </p:cNvPr>
          <p:cNvCxnSpPr>
            <a:cxnSpLocks/>
            <a:stCxn id="42" idx="5"/>
            <a:endCxn id="43" idx="0"/>
          </p:cNvCxnSpPr>
          <p:nvPr/>
        </p:nvCxnSpPr>
        <p:spPr>
          <a:xfrm>
            <a:off x="4058043" y="4061813"/>
            <a:ext cx="750762" cy="622478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>
            <a:extLst>
              <a:ext uri="{FF2B5EF4-FFF2-40B4-BE49-F238E27FC236}">
                <a16:creationId xmlns:a16="http://schemas.microsoft.com/office/drawing/2014/main" id="{3D5E745C-5E74-4C96-A520-F85AF86784CB}"/>
              </a:ext>
            </a:extLst>
          </p:cNvPr>
          <p:cNvSpPr>
            <a:spLocks noChangeAspect="1"/>
          </p:cNvSpPr>
          <p:nvPr/>
        </p:nvSpPr>
        <p:spPr>
          <a:xfrm>
            <a:off x="5066550" y="4672729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BEB18B84-E8D9-40F2-B548-A84428B717D8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4100224" y="4081014"/>
            <a:ext cx="1110342" cy="591715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E8906E00-2734-4E51-8DE2-1579BDEA3A12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5210566" y="4109094"/>
            <a:ext cx="195084" cy="5636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7D38EE5E-C341-4E27-AC5F-571B9F19E31B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5210566" y="4164204"/>
            <a:ext cx="513564" cy="508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99CA01C7-068F-451F-82D3-A3D841A3272C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4808805" y="4164204"/>
            <a:ext cx="245851" cy="520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CA0E1003-8EA4-4361-99F7-51AD72DFCB71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5312401" y="4316604"/>
            <a:ext cx="564130" cy="3983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>
            <a:extLst>
              <a:ext uri="{FF2B5EF4-FFF2-40B4-BE49-F238E27FC236}">
                <a16:creationId xmlns:a16="http://schemas.microsoft.com/office/drawing/2014/main" id="{58066F63-CDE8-442B-A0EE-7E94959DDC95}"/>
              </a:ext>
            </a:extLst>
          </p:cNvPr>
          <p:cNvSpPr>
            <a:spLocks noChangeAspect="1"/>
          </p:cNvSpPr>
          <p:nvPr/>
        </p:nvSpPr>
        <p:spPr>
          <a:xfrm>
            <a:off x="6012160" y="4699942"/>
            <a:ext cx="288032" cy="28803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zh-CN" alt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B336BC84-22D6-45D5-BF9C-1E04E7FC692C}"/>
              </a:ext>
            </a:extLst>
          </p:cNvPr>
          <p:cNvCxnSpPr>
            <a:cxnSpLocks/>
            <a:stCxn id="42" idx="5"/>
            <a:endCxn id="51" idx="0"/>
          </p:cNvCxnSpPr>
          <p:nvPr/>
        </p:nvCxnSpPr>
        <p:spPr>
          <a:xfrm>
            <a:off x="4058043" y="4061813"/>
            <a:ext cx="2098133" cy="638129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4A343F30-EAD3-4795-A951-1589501FD20B}"/>
              </a:ext>
            </a:extLst>
          </p:cNvPr>
          <p:cNvSpPr txBox="1"/>
          <p:nvPr/>
        </p:nvSpPr>
        <p:spPr>
          <a:xfrm>
            <a:off x="5369792" y="44284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7C219ED6-45C7-428C-B8D4-A6EA284B6B96}"/>
              </a:ext>
            </a:extLst>
          </p:cNvPr>
          <p:cNvCxnSpPr>
            <a:cxnSpLocks/>
          </p:cNvCxnSpPr>
          <p:nvPr/>
        </p:nvCxnSpPr>
        <p:spPr>
          <a:xfrm flipH="1">
            <a:off x="6155147" y="4131830"/>
            <a:ext cx="195084" cy="5636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E3CDB8D0-A13D-459A-8265-7FEC62802D46}"/>
              </a:ext>
            </a:extLst>
          </p:cNvPr>
          <p:cNvCxnSpPr>
            <a:cxnSpLocks/>
          </p:cNvCxnSpPr>
          <p:nvPr/>
        </p:nvCxnSpPr>
        <p:spPr>
          <a:xfrm flipH="1">
            <a:off x="6155147" y="4186940"/>
            <a:ext cx="513564" cy="508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DAD1BB87-DF87-48FB-BEB1-23C42D269385}"/>
              </a:ext>
            </a:extLst>
          </p:cNvPr>
          <p:cNvCxnSpPr>
            <a:cxnSpLocks/>
          </p:cNvCxnSpPr>
          <p:nvPr/>
        </p:nvCxnSpPr>
        <p:spPr>
          <a:xfrm flipH="1">
            <a:off x="6256982" y="4339340"/>
            <a:ext cx="564130" cy="3983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9A0EF40F-54CB-4333-A370-7473F7FE6AC3}"/>
              </a:ext>
            </a:extLst>
          </p:cNvPr>
          <p:cNvCxnSpPr>
            <a:cxnSpLocks/>
            <a:endCxn id="51" idx="7"/>
          </p:cNvCxnSpPr>
          <p:nvPr/>
        </p:nvCxnSpPr>
        <p:spPr>
          <a:xfrm flipH="1">
            <a:off x="6258011" y="4491740"/>
            <a:ext cx="715502" cy="2503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5E46E781-4093-43D9-AD7A-847A8F2A853A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6156176" y="4127353"/>
            <a:ext cx="334336" cy="5725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18253-81FD-4EA9-98BB-B0739603E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470025"/>
          </a:xfrm>
        </p:spPr>
        <p:txBody>
          <a:bodyPr/>
          <a:lstStyle/>
          <a:p>
            <a:pPr algn="ctr"/>
            <a:r>
              <a:rPr lang="en-US" altLang="zh-CN" dirty="0"/>
              <a:t>Experiments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8884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14E8D-BA97-4019-94AD-8EAC6AAC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8D3C28-7A17-4C81-ACC4-246A28B6C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55376"/>
            <a:ext cx="4268613" cy="127504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5398DE6-435C-4BBF-9C5E-2AACE343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44600"/>
            <a:ext cx="8352928" cy="3529136"/>
          </a:xfrm>
        </p:spPr>
        <p:txBody>
          <a:bodyPr/>
          <a:lstStyle/>
          <a:p>
            <a:r>
              <a:rPr lang="en-US" altLang="zh-CN" sz="2800" dirty="0"/>
              <a:t>Datasets: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Competitors: </a:t>
            </a:r>
          </a:p>
          <a:p>
            <a:pPr lvl="1"/>
            <a:r>
              <a:rPr lang="en-US" altLang="zh-CN" sz="2400" dirty="0"/>
              <a:t>Index-based: READS[VLDB18], SLING[SIGMOD16] and TSF[VLDB15] </a:t>
            </a:r>
          </a:p>
          <a:p>
            <a:pPr lvl="1"/>
            <a:r>
              <a:rPr lang="en-US" altLang="zh-CN" sz="2400" dirty="0"/>
              <a:t>Index-free: </a:t>
            </a:r>
            <a:r>
              <a:rPr lang="en-US" altLang="zh-CN" sz="2400" dirty="0" err="1"/>
              <a:t>ProbeSim</a:t>
            </a:r>
            <a:r>
              <a:rPr lang="en-US" altLang="zh-CN" sz="2400" dirty="0"/>
              <a:t>[VDLB18] and </a:t>
            </a:r>
            <a:r>
              <a:rPr lang="en-US" altLang="zh-CN" sz="2400" dirty="0" err="1"/>
              <a:t>TopSim</a:t>
            </a:r>
            <a:r>
              <a:rPr lang="en-US" altLang="zh-CN" sz="2400" dirty="0"/>
              <a:t>[ICDE12]</a:t>
            </a:r>
          </a:p>
          <a:p>
            <a:pPr lvl="1"/>
            <a:endParaRPr lang="en-US" altLang="zh-CN" dirty="0"/>
          </a:p>
          <a:p>
            <a:r>
              <a:rPr lang="en-US" altLang="zh-CN" sz="2800" dirty="0">
                <a:solidFill>
                  <a:srgbClr val="FF0000"/>
                </a:solidFill>
              </a:rPr>
              <a:t>Pooling</a:t>
            </a:r>
            <a:r>
              <a:rPr lang="en-US" altLang="zh-CN" sz="2800" dirty="0"/>
              <a:t> [VLDB18] to evaluate precision on large graphs without ground truth</a:t>
            </a:r>
          </a:p>
        </p:txBody>
      </p:sp>
    </p:spTree>
    <p:extLst>
      <p:ext uri="{BB962C8B-B14F-4D97-AF65-F5344CB8AC3E}">
        <p14:creationId xmlns:p14="http://schemas.microsoft.com/office/powerpoint/2010/main" val="1140088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14E8D-BA97-4019-94AD-8EAC6AAC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7" name="图片 6" descr="图片包含 文字, 地图&#10;&#10;描述已自动生成">
            <a:extLst>
              <a:ext uri="{FF2B5EF4-FFF2-40B4-BE49-F238E27FC236}">
                <a16:creationId xmlns:a16="http://schemas.microsoft.com/office/drawing/2014/main" id="{7DBFED24-520C-43A3-BB8B-EF05D767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6" y="1219237"/>
            <a:ext cx="8096548" cy="54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26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14E8D-BA97-4019-94AD-8EAC6AAC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6" name="图片 5" descr="图片包含 文字, 地图&#10;&#10;描述已自动生成">
            <a:extLst>
              <a:ext uri="{FF2B5EF4-FFF2-40B4-BE49-F238E27FC236}">
                <a16:creationId xmlns:a16="http://schemas.microsoft.com/office/drawing/2014/main" id="{22411C69-5B96-4103-91C9-CFA03A2A7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4280"/>
            <a:ext cx="8028384" cy="544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1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635AE-3333-4726-B25F-C4F2794C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5" name="图片 4" descr="图片包含 文字, 地图&#10;&#10;描述已自动生成">
            <a:extLst>
              <a:ext uri="{FF2B5EF4-FFF2-40B4-BE49-F238E27FC236}">
                <a16:creationId xmlns:a16="http://schemas.microsoft.com/office/drawing/2014/main" id="{6CAFFA55-D0B5-4154-AE33-71F90FA27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102311" cy="3403775"/>
          </a:xfrm>
          <a:prstGeom prst="rect">
            <a:avLst/>
          </a:prstGeom>
        </p:spPr>
      </p:pic>
      <p:pic>
        <p:nvPicPr>
          <p:cNvPr id="7" name="图片 6" descr="图片包含 文字, 地图&#10;&#10;描述已自动生成">
            <a:extLst>
              <a:ext uri="{FF2B5EF4-FFF2-40B4-BE49-F238E27FC236}">
                <a16:creationId xmlns:a16="http://schemas.microsoft.com/office/drawing/2014/main" id="{4D0E683D-F88F-47D9-AC12-B3E345C98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949903" cy="36577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A47FF7-5A8F-4F08-9ADF-2B17706AD68E}"/>
              </a:ext>
            </a:extLst>
          </p:cNvPr>
          <p:cNvSpPr txBox="1"/>
          <p:nvPr/>
        </p:nvSpPr>
        <p:spPr>
          <a:xfrm>
            <a:off x="611560" y="510063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/>
              <a:t>Synthetic Power-Law graphs</a:t>
            </a:r>
            <a:endParaRPr lang="zh-CN" altLang="en-US" sz="2400" b="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115BA1-9085-4D4A-8ECD-B03C07AEAD30}"/>
              </a:ext>
            </a:extLst>
          </p:cNvPr>
          <p:cNvSpPr txBox="1"/>
          <p:nvPr/>
        </p:nvSpPr>
        <p:spPr>
          <a:xfrm>
            <a:off x="5652120" y="507037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/>
              <a:t>Synthetic ER graphs</a:t>
            </a:r>
            <a:endParaRPr lang="zh-CN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70016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CC689-0CDC-4AB1-953D-9D4222EF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SimRank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>
                <a:latin typeface="Comic Sans MS" pitchFamily="66" charset="0"/>
                <a:ea typeface="宋体" pitchFamily="2" charset="-122"/>
              </a:rPr>
              <a:t>[KDD 02]</a:t>
            </a:r>
            <a:endParaRPr lang="zh-CN" alt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E4F65A5-1997-4E3E-A299-9068BB54F2DB}"/>
              </a:ext>
            </a:extLst>
          </p:cNvPr>
          <p:cNvGrpSpPr/>
          <p:nvPr/>
        </p:nvGrpSpPr>
        <p:grpSpPr>
          <a:xfrm>
            <a:off x="1253176" y="1340768"/>
            <a:ext cx="6268885" cy="3399511"/>
            <a:chOff x="2017548" y="1742379"/>
            <a:chExt cx="4404324" cy="2388556"/>
          </a:xfrm>
        </p:grpSpPr>
        <p:cxnSp>
          <p:nvCxnSpPr>
            <p:cNvPr id="4" name="AutoShape 5">
              <a:extLst>
                <a:ext uri="{FF2B5EF4-FFF2-40B4-BE49-F238E27FC236}">
                  <a16:creationId xmlns:a16="http://schemas.microsoft.com/office/drawing/2014/main" id="{97346321-82D6-4738-8D03-5AC29D072C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91838" y="1985567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sm" len="lg"/>
            </a:ln>
          </p:spPr>
        </p:cxnSp>
        <p:pic>
          <p:nvPicPr>
            <p:cNvPr id="5" name="图片 4" descr="univeristy.png">
              <a:extLst>
                <a:ext uri="{FF2B5EF4-FFF2-40B4-BE49-F238E27FC236}">
                  <a16:creationId xmlns:a16="http://schemas.microsoft.com/office/drawing/2014/main" id="{458FEBD2-5F98-4378-A7A2-9DD82A255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0195" y="2721379"/>
              <a:ext cx="562571" cy="562571"/>
            </a:xfrm>
            <a:prstGeom prst="rect">
              <a:avLst/>
            </a:prstGeom>
          </p:spPr>
        </p:pic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2F61F9C5-DB93-4E03-A329-9CB33C0AF637}"/>
                </a:ext>
              </a:extLst>
            </p:cNvPr>
            <p:cNvSpPr txBox="1"/>
            <p:nvPr/>
          </p:nvSpPr>
          <p:spPr>
            <a:xfrm>
              <a:off x="3098956" y="2399909"/>
              <a:ext cx="10129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i="1" dirty="0">
                  <a:solidFill>
                    <a:srgbClr val="0070C0"/>
                  </a:solidFill>
                </a:rPr>
                <a:t>University</a:t>
              </a:r>
              <a:endParaRPr lang="zh-CN" altLang="en-US" sz="1500" i="1" dirty="0">
                <a:solidFill>
                  <a:srgbClr val="0070C0"/>
                </a:solidFill>
              </a:endParaRPr>
            </a:p>
          </p:txBody>
        </p:sp>
        <p:pic>
          <p:nvPicPr>
            <p:cNvPr id="7" name="图片 6" descr="professor-512.png">
              <a:extLst>
                <a:ext uri="{FF2B5EF4-FFF2-40B4-BE49-F238E27FC236}">
                  <a16:creationId xmlns:a16="http://schemas.microsoft.com/office/drawing/2014/main" id="{F6860F32-488B-45BC-82CC-C96412F52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8187" y="2078438"/>
              <a:ext cx="548640" cy="548640"/>
            </a:xfrm>
            <a:prstGeom prst="rect">
              <a:avLst/>
            </a:prstGeom>
          </p:spPr>
        </p:pic>
        <p:pic>
          <p:nvPicPr>
            <p:cNvPr id="8" name="图片 7" descr="professor-512.png">
              <a:extLst>
                <a:ext uri="{FF2B5EF4-FFF2-40B4-BE49-F238E27FC236}">
                  <a16:creationId xmlns:a16="http://schemas.microsoft.com/office/drawing/2014/main" id="{F278C2DA-E384-4622-82DE-1C7BD24F5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8187" y="3203586"/>
              <a:ext cx="548640" cy="548640"/>
            </a:xfrm>
            <a:prstGeom prst="rect">
              <a:avLst/>
            </a:prstGeom>
          </p:spPr>
        </p:pic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4E8EFD0A-1EF3-4D3E-A2B1-9221B18164E5}"/>
                </a:ext>
              </a:extLst>
            </p:cNvPr>
            <p:cNvSpPr txBox="1"/>
            <p:nvPr/>
          </p:nvSpPr>
          <p:spPr>
            <a:xfrm>
              <a:off x="3937417" y="1742379"/>
              <a:ext cx="112504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i="1" dirty="0">
                  <a:solidFill>
                    <a:srgbClr val="0070C0"/>
                  </a:solidFill>
                </a:rPr>
                <a:t>Professor A</a:t>
              </a:r>
              <a:endParaRPr lang="zh-CN" altLang="en-US" sz="1500" i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907456F2-68E7-4ED0-8EA5-CCECED871588}"/>
                </a:ext>
              </a:extLst>
            </p:cNvPr>
            <p:cNvSpPr txBox="1"/>
            <p:nvPr/>
          </p:nvSpPr>
          <p:spPr>
            <a:xfrm>
              <a:off x="3919422" y="3807770"/>
              <a:ext cx="11170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i="1" dirty="0">
                  <a:solidFill>
                    <a:srgbClr val="0070C0"/>
                  </a:solidFill>
                </a:rPr>
                <a:t>Professor B</a:t>
              </a:r>
              <a:endParaRPr lang="zh-CN" altLang="en-US" sz="1500" i="1" dirty="0">
                <a:solidFill>
                  <a:srgbClr val="0070C0"/>
                </a:solidFill>
              </a:endParaRPr>
            </a:p>
          </p:txBody>
        </p:sp>
        <p:pic>
          <p:nvPicPr>
            <p:cNvPr id="11" name="图片 10" descr="student.png">
              <a:extLst>
                <a:ext uri="{FF2B5EF4-FFF2-40B4-BE49-F238E27FC236}">
                  <a16:creationId xmlns:a16="http://schemas.microsoft.com/office/drawing/2014/main" id="{3E57AF33-460F-4BC7-A56F-778EF280F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0492" y="2114653"/>
              <a:ext cx="482204" cy="482204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0F026337-881B-4D5C-8868-A90D358895E4}"/>
                </a:ext>
              </a:extLst>
            </p:cNvPr>
            <p:cNvSpPr txBox="1"/>
            <p:nvPr/>
          </p:nvSpPr>
          <p:spPr>
            <a:xfrm>
              <a:off x="5359755" y="1756967"/>
              <a:ext cx="10124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i="1" dirty="0">
                  <a:solidFill>
                    <a:srgbClr val="0070C0"/>
                  </a:solidFill>
                </a:rPr>
                <a:t>Student A</a:t>
              </a:r>
              <a:endParaRPr lang="zh-CN" altLang="en-US" sz="1500" i="1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EB46B4C4-6BBE-4E67-8FA8-01E0CF965C06}"/>
                </a:ext>
              </a:extLst>
            </p:cNvPr>
            <p:cNvSpPr txBox="1"/>
            <p:nvPr/>
          </p:nvSpPr>
          <p:spPr>
            <a:xfrm>
              <a:off x="5359756" y="3792950"/>
              <a:ext cx="10124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i="1" dirty="0">
                  <a:solidFill>
                    <a:srgbClr val="0070C0"/>
                  </a:solidFill>
                </a:rPr>
                <a:t>Student B</a:t>
              </a:r>
              <a:endParaRPr lang="zh-CN" altLang="en-US" sz="1500" i="1" dirty="0">
                <a:solidFill>
                  <a:srgbClr val="0070C0"/>
                </a:solidFill>
              </a:endParaRPr>
            </a:p>
          </p:txBody>
        </p:sp>
        <p:pic>
          <p:nvPicPr>
            <p:cNvPr id="14" name="图片 13" descr="student.png">
              <a:extLst>
                <a:ext uri="{FF2B5EF4-FFF2-40B4-BE49-F238E27FC236}">
                  <a16:creationId xmlns:a16="http://schemas.microsoft.com/office/drawing/2014/main" id="{D348AF48-15E7-45A9-8665-01C23E6C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0492" y="3203586"/>
              <a:ext cx="482204" cy="482204"/>
            </a:xfrm>
            <a:prstGeom prst="rect">
              <a:avLst/>
            </a:prstGeom>
          </p:spPr>
        </p:pic>
        <p:cxnSp>
          <p:nvCxnSpPr>
            <p:cNvPr id="15" name="直接箭头连接符 25">
              <a:extLst>
                <a:ext uri="{FF2B5EF4-FFF2-40B4-BE49-F238E27FC236}">
                  <a16:creationId xmlns:a16="http://schemas.microsoft.com/office/drawing/2014/main" id="{5C46C3FA-B988-4DEF-B036-57C2215DD125}"/>
                </a:ext>
              </a:extLst>
            </p:cNvPr>
            <p:cNvCxnSpPr/>
            <p:nvPr/>
          </p:nvCxnSpPr>
          <p:spPr>
            <a:xfrm flipV="1">
              <a:off x="3752402" y="2453488"/>
              <a:ext cx="535785" cy="37505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26">
              <a:extLst>
                <a:ext uri="{FF2B5EF4-FFF2-40B4-BE49-F238E27FC236}">
                  <a16:creationId xmlns:a16="http://schemas.microsoft.com/office/drawing/2014/main" id="{43713F2C-D67E-48D1-B189-5CB93C088169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3752402" y="3150007"/>
              <a:ext cx="535785" cy="327899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27">
              <a:extLst>
                <a:ext uri="{FF2B5EF4-FFF2-40B4-BE49-F238E27FC236}">
                  <a16:creationId xmlns:a16="http://schemas.microsoft.com/office/drawing/2014/main" id="{F74A7485-DCE9-43D3-9D9D-D50CCBF791BD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>
              <a:off x="4836827" y="2352758"/>
              <a:ext cx="683665" cy="2997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28">
              <a:extLst>
                <a:ext uri="{FF2B5EF4-FFF2-40B4-BE49-F238E27FC236}">
                  <a16:creationId xmlns:a16="http://schemas.microsoft.com/office/drawing/2014/main" id="{83999BE4-CBEB-4298-9611-8AD77BF9A6DB}"/>
                </a:ext>
              </a:extLst>
            </p:cNvPr>
            <p:cNvCxnSpPr/>
            <p:nvPr/>
          </p:nvCxnSpPr>
          <p:spPr>
            <a:xfrm>
              <a:off x="4877550" y="3578636"/>
              <a:ext cx="696521" cy="1191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29">
              <a:extLst>
                <a:ext uri="{FF2B5EF4-FFF2-40B4-BE49-F238E27FC236}">
                  <a16:creationId xmlns:a16="http://schemas.microsoft.com/office/drawing/2014/main" id="{4C2347DC-6404-4224-BBC7-805F2D1CE607}"/>
                </a:ext>
              </a:extLst>
            </p:cNvPr>
            <p:cNvCxnSpPr/>
            <p:nvPr/>
          </p:nvCxnSpPr>
          <p:spPr>
            <a:xfrm rot="10800000">
              <a:off x="4877550" y="3364321"/>
              <a:ext cx="642942" cy="2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30">
              <a:extLst>
                <a:ext uri="{FF2B5EF4-FFF2-40B4-BE49-F238E27FC236}">
                  <a16:creationId xmlns:a16="http://schemas.microsoft.com/office/drawing/2014/main" id="{2AA395E2-832A-4FCC-A823-E314DD503E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5446" y="2453488"/>
              <a:ext cx="664677" cy="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任意多边形 36">
              <a:extLst>
                <a:ext uri="{FF2B5EF4-FFF2-40B4-BE49-F238E27FC236}">
                  <a16:creationId xmlns:a16="http://schemas.microsoft.com/office/drawing/2014/main" id="{4972B9E8-81A3-4756-A9B9-FF69FEA2C4C9}"/>
                </a:ext>
              </a:extLst>
            </p:cNvPr>
            <p:cNvSpPr/>
            <p:nvPr/>
          </p:nvSpPr>
          <p:spPr bwMode="auto">
            <a:xfrm>
              <a:off x="2991588" y="2899967"/>
              <a:ext cx="220599" cy="222885"/>
            </a:xfrm>
            <a:custGeom>
              <a:avLst/>
              <a:gdLst>
                <a:gd name="connsiteX0" fmla="*/ 97536 w 294132"/>
                <a:gd name="connsiteY0" fmla="*/ 7620 h 297180"/>
                <a:gd name="connsiteX1" fmla="*/ 179832 w 294132"/>
                <a:gd name="connsiteY1" fmla="*/ 7620 h 297180"/>
                <a:gd name="connsiteX2" fmla="*/ 252984 w 294132"/>
                <a:gd name="connsiteY2" fmla="*/ 53340 h 297180"/>
                <a:gd name="connsiteX3" fmla="*/ 289560 w 294132"/>
                <a:gd name="connsiteY3" fmla="*/ 126492 h 297180"/>
                <a:gd name="connsiteX4" fmla="*/ 280416 w 294132"/>
                <a:gd name="connsiteY4" fmla="*/ 190500 h 297180"/>
                <a:gd name="connsiteX5" fmla="*/ 243840 w 294132"/>
                <a:gd name="connsiteY5" fmla="*/ 263652 h 297180"/>
                <a:gd name="connsiteX6" fmla="*/ 179832 w 294132"/>
                <a:gd name="connsiteY6" fmla="*/ 281940 h 297180"/>
                <a:gd name="connsiteX7" fmla="*/ 115824 w 294132"/>
                <a:gd name="connsiteY7" fmla="*/ 291084 h 297180"/>
                <a:gd name="connsiteX8" fmla="*/ 42672 w 294132"/>
                <a:gd name="connsiteY8" fmla="*/ 245364 h 297180"/>
                <a:gd name="connsiteX9" fmla="*/ 6096 w 294132"/>
                <a:gd name="connsiteY9" fmla="*/ 190500 h 297180"/>
                <a:gd name="connsiteX10" fmla="*/ 6096 w 294132"/>
                <a:gd name="connsiteY10" fmla="*/ 108204 h 297180"/>
                <a:gd name="connsiteX11" fmla="*/ 15240 w 294132"/>
                <a:gd name="connsiteY11" fmla="*/ 62484 h 297180"/>
                <a:gd name="connsiteX12" fmla="*/ 15240 w 294132"/>
                <a:gd name="connsiteY12" fmla="*/ 62484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132" h="297180">
                  <a:moveTo>
                    <a:pt x="97536" y="7620"/>
                  </a:moveTo>
                  <a:cubicBezTo>
                    <a:pt x="125730" y="3810"/>
                    <a:pt x="153924" y="0"/>
                    <a:pt x="179832" y="7620"/>
                  </a:cubicBezTo>
                  <a:cubicBezTo>
                    <a:pt x="205740" y="15240"/>
                    <a:pt x="234696" y="33528"/>
                    <a:pt x="252984" y="53340"/>
                  </a:cubicBezTo>
                  <a:cubicBezTo>
                    <a:pt x="271272" y="73152"/>
                    <a:pt x="284988" y="103632"/>
                    <a:pt x="289560" y="126492"/>
                  </a:cubicBezTo>
                  <a:cubicBezTo>
                    <a:pt x="294132" y="149352"/>
                    <a:pt x="288036" y="167640"/>
                    <a:pt x="280416" y="190500"/>
                  </a:cubicBezTo>
                  <a:cubicBezTo>
                    <a:pt x="272796" y="213360"/>
                    <a:pt x="260604" y="248412"/>
                    <a:pt x="243840" y="263652"/>
                  </a:cubicBezTo>
                  <a:cubicBezTo>
                    <a:pt x="227076" y="278892"/>
                    <a:pt x="201168" y="277368"/>
                    <a:pt x="179832" y="281940"/>
                  </a:cubicBezTo>
                  <a:cubicBezTo>
                    <a:pt x="158496" y="286512"/>
                    <a:pt x="138684" y="297180"/>
                    <a:pt x="115824" y="291084"/>
                  </a:cubicBezTo>
                  <a:cubicBezTo>
                    <a:pt x="92964" y="284988"/>
                    <a:pt x="60960" y="262128"/>
                    <a:pt x="42672" y="245364"/>
                  </a:cubicBezTo>
                  <a:cubicBezTo>
                    <a:pt x="24384" y="228600"/>
                    <a:pt x="12192" y="213360"/>
                    <a:pt x="6096" y="190500"/>
                  </a:cubicBezTo>
                  <a:cubicBezTo>
                    <a:pt x="0" y="167640"/>
                    <a:pt x="4572" y="129540"/>
                    <a:pt x="6096" y="108204"/>
                  </a:cubicBezTo>
                  <a:cubicBezTo>
                    <a:pt x="7620" y="86868"/>
                    <a:pt x="15240" y="62484"/>
                    <a:pt x="15240" y="62484"/>
                  </a:cubicBezTo>
                  <a:lnTo>
                    <a:pt x="15240" y="62484"/>
                  </a:ln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/>
              <a:endParaRPr lang="zh-CN" altLang="en-US" sz="1350" b="0">
                <a:latin typeface="Arial" charset="0"/>
              </a:endParaRPr>
            </a:p>
          </p:txBody>
        </p:sp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5B05121A-53D2-4909-A22C-B900ECC3223B}"/>
                </a:ext>
              </a:extLst>
            </p:cNvPr>
            <p:cNvSpPr txBox="1"/>
            <p:nvPr/>
          </p:nvSpPr>
          <p:spPr>
            <a:xfrm>
              <a:off x="2017548" y="2841082"/>
              <a:ext cx="14176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rgbClr val="C00000"/>
                  </a:solidFill>
                  <a:latin typeface="Comic Sans MS" pitchFamily="66" charset="0"/>
                </a:rPr>
                <a:t>Similarity=1</a:t>
              </a:r>
              <a:endParaRPr lang="zh-CN" altLang="en-US" sz="15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cxnSp>
          <p:nvCxnSpPr>
            <p:cNvPr id="23" name="直接箭头连接符 39">
              <a:extLst>
                <a:ext uri="{FF2B5EF4-FFF2-40B4-BE49-F238E27FC236}">
                  <a16:creationId xmlns:a16="http://schemas.microsoft.com/office/drawing/2014/main" id="{28BC4F79-55E4-4F0F-8C9A-76F7F3DD8CC8}"/>
                </a:ext>
              </a:extLst>
            </p:cNvPr>
            <p:cNvCxnSpPr/>
            <p:nvPr/>
          </p:nvCxnSpPr>
          <p:spPr bwMode="auto">
            <a:xfrm rot="5400000">
              <a:off x="4278059" y="2927946"/>
              <a:ext cx="514350" cy="11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D445E92-D9B2-4F85-B298-0180EF1BD2BA}"/>
                </a:ext>
              </a:extLst>
            </p:cNvPr>
            <p:cNvSpPr/>
            <p:nvPr/>
          </p:nvSpPr>
          <p:spPr>
            <a:xfrm>
              <a:off x="4654252" y="2764170"/>
              <a:ext cx="59022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 dirty="0">
                  <a:solidFill>
                    <a:srgbClr val="FF3300"/>
                  </a:solidFill>
                </a:rPr>
                <a:t>High</a:t>
              </a:r>
              <a:endParaRPr lang="zh-CN" altLang="en-US" sz="1500" dirty="0">
                <a:solidFill>
                  <a:srgbClr val="FF3300"/>
                </a:solidFill>
              </a:endParaRPr>
            </a:p>
          </p:txBody>
        </p:sp>
        <p:cxnSp>
          <p:nvCxnSpPr>
            <p:cNvPr id="25" name="直接箭头连接符 41">
              <a:extLst>
                <a:ext uri="{FF2B5EF4-FFF2-40B4-BE49-F238E27FC236}">
                  <a16:creationId xmlns:a16="http://schemas.microsoft.com/office/drawing/2014/main" id="{14E73B4E-151A-489D-855E-1C8C73E5F3D8}"/>
                </a:ext>
              </a:extLst>
            </p:cNvPr>
            <p:cNvCxnSpPr/>
            <p:nvPr/>
          </p:nvCxnSpPr>
          <p:spPr bwMode="auto">
            <a:xfrm rot="5400000">
              <a:off x="5535359" y="2870796"/>
              <a:ext cx="514350" cy="119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A8F6F45-654D-4E08-B307-C06D94C8C2BA}"/>
                </a:ext>
              </a:extLst>
            </p:cNvPr>
            <p:cNvSpPr/>
            <p:nvPr/>
          </p:nvSpPr>
          <p:spPr>
            <a:xfrm>
              <a:off x="5831646" y="2764170"/>
              <a:ext cx="59022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 dirty="0">
                  <a:solidFill>
                    <a:srgbClr val="FF3300"/>
                  </a:solidFill>
                </a:rPr>
                <a:t>High</a:t>
              </a:r>
              <a:endParaRPr lang="zh-CN" altLang="en-US" sz="1500" dirty="0">
                <a:solidFill>
                  <a:srgbClr val="FF3300"/>
                </a:solidFill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BD9EA29A-9158-469C-88DE-2DFE2EB05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"/>
          <a:stretch/>
        </p:blipFill>
        <p:spPr>
          <a:xfrm>
            <a:off x="455177" y="5029673"/>
            <a:ext cx="6983755" cy="12374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1291BD0-B360-4E18-A264-6907B908BE54}"/>
                  </a:ext>
                </a:extLst>
              </p:cNvPr>
              <p:cNvSpPr txBox="1"/>
              <p:nvPr/>
            </p:nvSpPr>
            <p:spPr>
              <a:xfrm>
                <a:off x="7524328" y="5432933"/>
                <a:ext cx="14401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∈(0,1)</m:t>
                      </m:r>
                    </m:oMath>
                  </m:oMathPara>
                </a14:m>
                <a:endParaRPr lang="zh-CN" altLang="en-US" sz="2800" b="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1291BD0-B360-4E18-A264-6907B908B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5432933"/>
                <a:ext cx="144016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573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58D056-7BB9-4EA9-AA02-E8098735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3E9957-AA75-4252-9CCA-C5D9972F8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Sub-Linear time </a:t>
                </a:r>
                <a:r>
                  <a:rPr lang="en-US" altLang="zh-CN" dirty="0"/>
                  <a:t>algorithm for single-source </a:t>
                </a:r>
                <a:r>
                  <a:rPr lang="en-US" altLang="zh-CN" dirty="0" err="1"/>
                  <a:t>SimRank</a:t>
                </a:r>
                <a:r>
                  <a:rPr lang="en-US" altLang="zh-CN" dirty="0"/>
                  <a:t> queries on power-law graphs.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Outperforms SOTA on large graphs in terms of query time, accuracy, index space and preprocessing time.</a:t>
                </a:r>
                <a:endParaRPr lang="zh-CN" altLang="en-US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Hardness of </a:t>
                </a:r>
                <a:r>
                  <a:rPr lang="en-US" altLang="zh-CN" dirty="0" err="1"/>
                  <a:t>SimRank</a:t>
                </a:r>
                <a:r>
                  <a:rPr lang="en-US" altLang="zh-CN" dirty="0"/>
                  <a:t> computation depends on power-law exponent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lang="zh-CN" alt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𝛾</m:t>
                    </m:r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3E9957-AA75-4252-9CCA-C5D9972F8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48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800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18253-81FD-4EA9-98BB-B0739603E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470025"/>
          </a:xfrm>
        </p:spPr>
        <p:txBody>
          <a:bodyPr/>
          <a:lstStyle/>
          <a:p>
            <a:pPr algn="ctr"/>
            <a:r>
              <a:rPr lang="en-US" altLang="zh-CN" dirty="0"/>
              <a:t>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540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B6C5AF-7024-43F4-A88A-ABAB53771F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14414" y="115888"/>
                <a:ext cx="7358114" cy="11287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-walk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B6C5AF-7024-43F4-A88A-ABAB53771F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4414" y="115888"/>
                <a:ext cx="7358114" cy="1128712"/>
              </a:xfrm>
              <a:blipFill>
                <a:blip r:embed="rId2"/>
                <a:stretch>
                  <a:fillRect b="-3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">
            <a:extLst>
              <a:ext uri="{FF2B5EF4-FFF2-40B4-BE49-F238E27FC236}">
                <a16:creationId xmlns:a16="http://schemas.microsoft.com/office/drawing/2014/main" id="{EFED2739-A4CF-48AE-96C7-D2DC06B7EBD7}"/>
              </a:ext>
            </a:extLst>
          </p:cNvPr>
          <p:cNvGrpSpPr>
            <a:grpSpLocks/>
          </p:cNvGrpSpPr>
          <p:nvPr/>
        </p:nvGrpSpPr>
        <p:grpSpPr bwMode="auto">
          <a:xfrm>
            <a:off x="649560" y="771872"/>
            <a:ext cx="7162800" cy="5105400"/>
            <a:chOff x="1152" y="1344"/>
            <a:chExt cx="3408" cy="2064"/>
          </a:xfrm>
        </p:grpSpPr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3CB76F4A-1107-40C2-A810-820D42CD5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F622658A-5E88-4E52-A6B1-AF1DEF82C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3B777BB2-4526-4A3F-902B-2C424CEE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36D3F05F-16D0-4E87-A1F2-6649EE27B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1657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6A8DAB63-51A2-4ED8-8EFC-85C7E5B9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2BDF8B45-431B-4E70-945D-860AFBFC7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DA71CF05-EC66-460B-AB0C-39F25BEC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CEE387F6-C9B4-455C-824C-0212E8D10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F98CA33A-D385-4EA8-BCF7-CE3D2469C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15C674E4-6F8A-4030-BE15-1DA2FBEDB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C2A20D15-46B0-4177-97B6-22C877AD7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16F17640-DF4C-4F7D-858D-016260B6D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12</a:t>
              </a:r>
            </a:p>
          </p:txBody>
        </p:sp>
      </p:grpSp>
      <p:sp>
        <p:nvSpPr>
          <p:cNvPr id="32" name="AutoShape 39">
            <a:extLst>
              <a:ext uri="{FF2B5EF4-FFF2-40B4-BE49-F238E27FC236}">
                <a16:creationId xmlns:a16="http://schemas.microsoft.com/office/drawing/2014/main" id="{5D48299D-E7A4-4E77-801E-88EB3BAF7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17" y="3443302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1800"/>
          </a:p>
        </p:txBody>
      </p:sp>
      <p:cxnSp>
        <p:nvCxnSpPr>
          <p:cNvPr id="33" name="直线箭头连接符 79">
            <a:extLst>
              <a:ext uri="{FF2B5EF4-FFF2-40B4-BE49-F238E27FC236}">
                <a16:creationId xmlns:a16="http://schemas.microsoft.com/office/drawing/2014/main" id="{24D294FD-907A-42C6-B247-DD3095EB9376}"/>
              </a:ext>
            </a:extLst>
          </p:cNvPr>
          <p:cNvCxnSpPr>
            <a:stCxn id="22" idx="3"/>
            <a:endCxn id="19" idx="7"/>
          </p:cNvCxnSpPr>
          <p:nvPr/>
        </p:nvCxnSpPr>
        <p:spPr>
          <a:xfrm flipH="1">
            <a:off x="1166222" y="2052805"/>
            <a:ext cx="488351" cy="349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81">
            <a:extLst>
              <a:ext uri="{FF2B5EF4-FFF2-40B4-BE49-F238E27FC236}">
                <a16:creationId xmlns:a16="http://schemas.microsoft.com/office/drawing/2014/main" id="{235AF0CE-CCCD-4E0D-BE2B-9C7BB66D9B3C}"/>
              </a:ext>
            </a:extLst>
          </p:cNvPr>
          <p:cNvCxnSpPr>
            <a:stCxn id="21" idx="2"/>
            <a:endCxn id="19" idx="6"/>
          </p:cNvCxnSpPr>
          <p:nvPr/>
        </p:nvCxnSpPr>
        <p:spPr>
          <a:xfrm flipH="1" flipV="1">
            <a:off x="1254867" y="2612191"/>
            <a:ext cx="1109730" cy="35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83">
            <a:extLst>
              <a:ext uri="{FF2B5EF4-FFF2-40B4-BE49-F238E27FC236}">
                <a16:creationId xmlns:a16="http://schemas.microsoft.com/office/drawing/2014/main" id="{6E5DAD11-0778-4D90-AC1D-199CDB7F0702}"/>
              </a:ext>
            </a:extLst>
          </p:cNvPr>
          <p:cNvCxnSpPr>
            <a:stCxn id="21" idx="3"/>
            <a:endCxn id="20" idx="7"/>
          </p:cNvCxnSpPr>
          <p:nvPr/>
        </p:nvCxnSpPr>
        <p:spPr>
          <a:xfrm flipH="1">
            <a:off x="1872414" y="3178269"/>
            <a:ext cx="580828" cy="29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85">
            <a:extLst>
              <a:ext uri="{FF2B5EF4-FFF2-40B4-BE49-F238E27FC236}">
                <a16:creationId xmlns:a16="http://schemas.microsoft.com/office/drawing/2014/main" id="{BFE9D1D4-CDBF-4BA5-A5BD-DC5419B3852A}"/>
              </a:ext>
            </a:extLst>
          </p:cNvPr>
          <p:cNvCxnSpPr>
            <a:stCxn id="22" idx="5"/>
            <a:endCxn id="21" idx="1"/>
          </p:cNvCxnSpPr>
          <p:nvPr/>
        </p:nvCxnSpPr>
        <p:spPr>
          <a:xfrm>
            <a:off x="2082590" y="2052805"/>
            <a:ext cx="370652" cy="705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87">
            <a:extLst>
              <a:ext uri="{FF2B5EF4-FFF2-40B4-BE49-F238E27FC236}">
                <a16:creationId xmlns:a16="http://schemas.microsoft.com/office/drawing/2014/main" id="{2CDC3359-7104-4A86-953C-A89ACEA03ABE}"/>
              </a:ext>
            </a:extLst>
          </p:cNvPr>
          <p:cNvCxnSpPr>
            <a:stCxn id="28" idx="3"/>
            <a:endCxn id="23" idx="7"/>
          </p:cNvCxnSpPr>
          <p:nvPr/>
        </p:nvCxnSpPr>
        <p:spPr>
          <a:xfrm flipH="1">
            <a:off x="3284797" y="2703348"/>
            <a:ext cx="1387904" cy="1717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89">
            <a:extLst>
              <a:ext uri="{FF2B5EF4-FFF2-40B4-BE49-F238E27FC236}">
                <a16:creationId xmlns:a16="http://schemas.microsoft.com/office/drawing/2014/main" id="{94E4ACE7-5EFC-4ED2-AD00-7F221C55F497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3341557" y="4393145"/>
            <a:ext cx="738076" cy="2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91">
            <a:extLst>
              <a:ext uri="{FF2B5EF4-FFF2-40B4-BE49-F238E27FC236}">
                <a16:creationId xmlns:a16="http://schemas.microsoft.com/office/drawing/2014/main" id="{A643604B-CA4A-4272-ABD8-21409064193C}"/>
              </a:ext>
            </a:extLst>
          </p:cNvPr>
          <p:cNvCxnSpPr>
            <a:cxnSpLocks/>
            <a:stCxn id="19" idx="5"/>
            <a:endCxn id="20" idx="1"/>
          </p:cNvCxnSpPr>
          <p:nvPr/>
        </p:nvCxnSpPr>
        <p:spPr>
          <a:xfrm>
            <a:off x="1166222" y="2822078"/>
            <a:ext cx="278175" cy="64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98">
            <a:extLst>
              <a:ext uri="{FF2B5EF4-FFF2-40B4-BE49-F238E27FC236}">
                <a16:creationId xmlns:a16="http://schemas.microsoft.com/office/drawing/2014/main" id="{BBFA2C0F-0AB7-48FB-96DD-E2304A0AF433}"/>
              </a:ext>
            </a:extLst>
          </p:cNvPr>
          <p:cNvCxnSpPr>
            <a:stCxn id="23" idx="1"/>
            <a:endCxn id="20" idx="5"/>
          </p:cNvCxnSpPr>
          <p:nvPr/>
        </p:nvCxnSpPr>
        <p:spPr>
          <a:xfrm flipH="1" flipV="1">
            <a:off x="1872414" y="3890650"/>
            <a:ext cx="984366" cy="53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100">
            <a:extLst>
              <a:ext uri="{FF2B5EF4-FFF2-40B4-BE49-F238E27FC236}">
                <a16:creationId xmlns:a16="http://schemas.microsoft.com/office/drawing/2014/main" id="{F42E70AE-3581-49BC-8910-E0CD200FF963}"/>
              </a:ext>
            </a:extLst>
          </p:cNvPr>
          <p:cNvCxnSpPr>
            <a:stCxn id="26" idx="4"/>
            <a:endCxn id="28" idx="0"/>
          </p:cNvCxnSpPr>
          <p:nvPr/>
        </p:nvCxnSpPr>
        <p:spPr>
          <a:xfrm>
            <a:off x="4785825" y="1602983"/>
            <a:ext cx="100885" cy="59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102">
            <a:extLst>
              <a:ext uri="{FF2B5EF4-FFF2-40B4-BE49-F238E27FC236}">
                <a16:creationId xmlns:a16="http://schemas.microsoft.com/office/drawing/2014/main" id="{E2597EBD-6081-483A-B5F4-FDEC637C8956}"/>
              </a:ext>
            </a:extLst>
          </p:cNvPr>
          <p:cNvCxnSpPr>
            <a:stCxn id="29" idx="2"/>
            <a:endCxn id="28" idx="5"/>
          </p:cNvCxnSpPr>
          <p:nvPr/>
        </p:nvCxnSpPr>
        <p:spPr>
          <a:xfrm flipH="1" flipV="1">
            <a:off x="5100718" y="2703348"/>
            <a:ext cx="794836" cy="14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箭头连接符 104">
            <a:extLst>
              <a:ext uri="{FF2B5EF4-FFF2-40B4-BE49-F238E27FC236}">
                <a16:creationId xmlns:a16="http://schemas.microsoft.com/office/drawing/2014/main" id="{94B1A3B5-62B4-475E-9127-75F04EFB5C8F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>
            <a:off x="6198208" y="1365523"/>
            <a:ext cx="0" cy="1187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106">
            <a:extLst>
              <a:ext uri="{FF2B5EF4-FFF2-40B4-BE49-F238E27FC236}">
                <a16:creationId xmlns:a16="http://schemas.microsoft.com/office/drawing/2014/main" id="{85FCCEE4-FE31-463A-8AD2-864D5BFF0F84}"/>
              </a:ext>
            </a:extLst>
          </p:cNvPr>
          <p:cNvCxnSpPr>
            <a:stCxn id="27" idx="2"/>
            <a:endCxn id="26" idx="6"/>
          </p:cNvCxnSpPr>
          <p:nvPr/>
        </p:nvCxnSpPr>
        <p:spPr>
          <a:xfrm flipH="1">
            <a:off x="5088478" y="1068698"/>
            <a:ext cx="807076" cy="237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108">
            <a:extLst>
              <a:ext uri="{FF2B5EF4-FFF2-40B4-BE49-F238E27FC236}">
                <a16:creationId xmlns:a16="http://schemas.microsoft.com/office/drawing/2014/main" id="{8E5F935E-F506-4CDB-A13B-9D6746443DC2}"/>
              </a:ext>
            </a:extLst>
          </p:cNvPr>
          <p:cNvCxnSpPr>
            <a:stCxn id="30" idx="3"/>
            <a:endCxn id="29" idx="7"/>
          </p:cNvCxnSpPr>
          <p:nvPr/>
        </p:nvCxnSpPr>
        <p:spPr>
          <a:xfrm flipH="1">
            <a:off x="6412216" y="1990966"/>
            <a:ext cx="883482" cy="64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110">
            <a:extLst>
              <a:ext uri="{FF2B5EF4-FFF2-40B4-BE49-F238E27FC236}">
                <a16:creationId xmlns:a16="http://schemas.microsoft.com/office/drawing/2014/main" id="{5F8049C1-B8F4-459D-9A11-6407C7E9902E}"/>
              </a:ext>
            </a:extLst>
          </p:cNvPr>
          <p:cNvCxnSpPr>
            <a:stCxn id="27" idx="6"/>
            <a:endCxn id="30" idx="1"/>
          </p:cNvCxnSpPr>
          <p:nvPr/>
        </p:nvCxnSpPr>
        <p:spPr>
          <a:xfrm>
            <a:off x="6500861" y="1068698"/>
            <a:ext cx="794837" cy="502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线箭头连接符 112">
            <a:extLst>
              <a:ext uri="{FF2B5EF4-FFF2-40B4-BE49-F238E27FC236}">
                <a16:creationId xmlns:a16="http://schemas.microsoft.com/office/drawing/2014/main" id="{791E761D-F172-4B35-8BB6-8DA650E8CC33}"/>
              </a:ext>
            </a:extLst>
          </p:cNvPr>
          <p:cNvCxnSpPr>
            <a:stCxn id="24" idx="4"/>
            <a:endCxn id="25" idx="7"/>
          </p:cNvCxnSpPr>
          <p:nvPr/>
        </p:nvCxnSpPr>
        <p:spPr>
          <a:xfrm flipH="1">
            <a:off x="4293642" y="4689970"/>
            <a:ext cx="88645" cy="68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114">
            <a:extLst>
              <a:ext uri="{FF2B5EF4-FFF2-40B4-BE49-F238E27FC236}">
                <a16:creationId xmlns:a16="http://schemas.microsoft.com/office/drawing/2014/main" id="{54B9F9EC-3717-4A2F-96A2-2EEB2AB3DF7A}"/>
              </a:ext>
            </a:extLst>
          </p:cNvPr>
          <p:cNvCxnSpPr>
            <a:cxnSpLocks/>
            <a:stCxn id="25" idx="1"/>
            <a:endCxn id="23" idx="5"/>
          </p:cNvCxnSpPr>
          <p:nvPr/>
        </p:nvCxnSpPr>
        <p:spPr>
          <a:xfrm flipH="1" flipV="1">
            <a:off x="3284797" y="4840492"/>
            <a:ext cx="580828" cy="53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线箭头连接符 116">
            <a:extLst>
              <a:ext uri="{FF2B5EF4-FFF2-40B4-BE49-F238E27FC236}">
                <a16:creationId xmlns:a16="http://schemas.microsoft.com/office/drawing/2014/main" id="{F28BAB8D-6B07-4709-9D40-5EF00369CA9C}"/>
              </a:ext>
            </a:extLst>
          </p:cNvPr>
          <p:cNvCxnSpPr>
            <a:cxnSpLocks/>
            <a:stCxn id="28" idx="2"/>
            <a:endCxn id="22" idx="6"/>
          </p:cNvCxnSpPr>
          <p:nvPr/>
        </p:nvCxnSpPr>
        <p:spPr>
          <a:xfrm flipH="1" flipV="1">
            <a:off x="2171235" y="1842918"/>
            <a:ext cx="2412821" cy="650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线箭头连接符 123">
            <a:extLst>
              <a:ext uri="{FF2B5EF4-FFF2-40B4-BE49-F238E27FC236}">
                <a16:creationId xmlns:a16="http://schemas.microsoft.com/office/drawing/2014/main" id="{3A9DA970-34BF-4E9F-9427-68D922827324}"/>
              </a:ext>
            </a:extLst>
          </p:cNvPr>
          <p:cNvCxnSpPr>
            <a:stCxn id="28" idx="4"/>
            <a:endCxn id="24" idx="7"/>
          </p:cNvCxnSpPr>
          <p:nvPr/>
        </p:nvCxnSpPr>
        <p:spPr>
          <a:xfrm flipH="1">
            <a:off x="4596295" y="2790286"/>
            <a:ext cx="290415" cy="139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 Placeholder 2">
                <a:extLst>
                  <a:ext uri="{FF2B5EF4-FFF2-40B4-BE49-F238E27FC236}">
                    <a16:creationId xmlns:a16="http://schemas.microsoft.com/office/drawing/2014/main" id="{CF81C2AF-3900-437B-9C3F-3C08C3CFE1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56688" y="4357696"/>
                <a:ext cx="3934780" cy="2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2407B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黑体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D94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radPr>
                      <m:deg/>
                      <m:e>
                        <m:r>
                          <a:rPr lang="en-US" altLang="zh-CN" sz="2400" i="1" dirty="0">
                            <a:solidFill>
                              <a:srgbClr val="0070C0"/>
                            </a:solidFill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0070C0"/>
                    </a:solidFill>
                  </a:rPr>
                  <a:t>-walk</a:t>
                </a:r>
                <a:r>
                  <a:rPr lang="en-US" altLang="zh-CN" sz="2400" dirty="0"/>
                  <a:t>: at each step, terminates w.p. </a:t>
                </a:r>
                <a14:m>
                  <m:oMath xmlns:m="http://schemas.openxmlformats.org/officeDocument/2006/math">
                    <m:r>
                      <a:rPr lang="en-US" altLang="zh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charset="-122"/>
                        <a:cs typeface="DengXian" charset="-122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radPr>
                      <m:deg/>
                      <m:e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altLang="zh-CN" sz="2400" dirty="0"/>
                  <a:t>, and move to a random in-neighbor </a:t>
                </a:r>
                <a:r>
                  <a:rPr lang="en-US" altLang="zh-CN" sz="2400" dirty="0" err="1"/>
                  <a:t>w.p.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radPr>
                      <m:deg/>
                      <m:e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𝑐</m:t>
                        </m:r>
                      </m:e>
                    </m:rad>
                  </m:oMath>
                </a14:m>
                <a:endParaRPr lang="en-US" altLang="zh-CN" sz="2400" b="0" kern="0" dirty="0"/>
              </a:p>
            </p:txBody>
          </p:sp>
        </mc:Choice>
        <mc:Fallback>
          <p:sp>
            <p:nvSpPr>
              <p:cNvPr id="56" name="Text Placeholder 2">
                <a:extLst>
                  <a:ext uri="{FF2B5EF4-FFF2-40B4-BE49-F238E27FC236}">
                    <a16:creationId xmlns:a16="http://schemas.microsoft.com/office/drawing/2014/main" id="{CF81C2AF-3900-437B-9C3F-3C08C3CFE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6688" y="4357696"/>
                <a:ext cx="3934780" cy="2088232"/>
              </a:xfrm>
              <a:prstGeom prst="rect">
                <a:avLst/>
              </a:prstGeom>
              <a:blipFill>
                <a:blip r:embed="rId3"/>
                <a:stretch>
                  <a:fillRect l="-1085" t="-2047" r="-4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3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C 0.04931 -0.025 0.09861 -0.05 0.10261 -0.09491 C 0.1066 -0.13958 -0.01875 -0.25695 0.02361 -0.26852 C 0.06597 -0.27986 0.30313 -0.15278 0.3566 -0.1632 C 0.41007 -0.17384 0.37743 -0.25278 0.34479 -0.33148 " pathEditMode="relative" rAng="0" ptsTypes="AAAAA">
                                      <p:cBhvr>
                                        <p:cTn id="6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B6C5AF-7024-43F4-A88A-ABAB53771F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err="1"/>
                  <a:t>SimRank</a:t>
                </a:r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-walk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B6C5AF-7024-43F4-A88A-ABAB53771F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68" b="-3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">
            <a:extLst>
              <a:ext uri="{FF2B5EF4-FFF2-40B4-BE49-F238E27FC236}">
                <a16:creationId xmlns:a16="http://schemas.microsoft.com/office/drawing/2014/main" id="{EFED2739-A4CF-48AE-96C7-D2DC06B7EBD7}"/>
              </a:ext>
            </a:extLst>
          </p:cNvPr>
          <p:cNvGrpSpPr>
            <a:grpSpLocks/>
          </p:cNvGrpSpPr>
          <p:nvPr/>
        </p:nvGrpSpPr>
        <p:grpSpPr bwMode="auto">
          <a:xfrm>
            <a:off x="649560" y="771872"/>
            <a:ext cx="7162800" cy="5105400"/>
            <a:chOff x="1152" y="1344"/>
            <a:chExt cx="3408" cy="2064"/>
          </a:xfrm>
        </p:grpSpPr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3CB76F4A-1107-40C2-A810-820D42CD5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F622658A-5E88-4E52-A6B1-AF1DEF82C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3B777BB2-4526-4A3F-902B-2C424CEE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36D3F05F-16D0-4E87-A1F2-6649EE27B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1657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6A8DAB63-51A2-4ED8-8EFC-85C7E5B9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solidFill>
                    <a:schemeClr val="bg1"/>
                  </a:solidFill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2BDF8B45-431B-4E70-945D-860AFBFC7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DA71CF05-EC66-460B-AB0C-39F25BEC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CEE387F6-C9B4-455C-824C-0212E8D10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F98CA33A-D385-4EA8-BCF7-CE3D2469C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15C674E4-6F8A-4030-BE15-1DA2FBEDB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C2A20D15-46B0-4177-97B6-22C877AD7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16F17640-DF4C-4F7D-858D-016260B6D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12</a:t>
              </a:r>
            </a:p>
          </p:txBody>
        </p:sp>
      </p:grpSp>
      <p:sp>
        <p:nvSpPr>
          <p:cNvPr id="31" name="AutoShape 39">
            <a:extLst>
              <a:ext uri="{FF2B5EF4-FFF2-40B4-BE49-F238E27FC236}">
                <a16:creationId xmlns:a16="http://schemas.microsoft.com/office/drawing/2014/main" id="{904DCB2D-BC2C-451A-91C1-F624AD90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157" y="4390671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1800"/>
          </a:p>
        </p:txBody>
      </p:sp>
      <p:sp>
        <p:nvSpPr>
          <p:cNvPr id="32" name="AutoShape 39">
            <a:extLst>
              <a:ext uri="{FF2B5EF4-FFF2-40B4-BE49-F238E27FC236}">
                <a16:creationId xmlns:a16="http://schemas.microsoft.com/office/drawing/2014/main" id="{5D48299D-E7A4-4E77-801E-88EB3BAF7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17" y="3443302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1800"/>
          </a:p>
        </p:txBody>
      </p:sp>
      <p:cxnSp>
        <p:nvCxnSpPr>
          <p:cNvPr id="33" name="直线箭头连接符 79">
            <a:extLst>
              <a:ext uri="{FF2B5EF4-FFF2-40B4-BE49-F238E27FC236}">
                <a16:creationId xmlns:a16="http://schemas.microsoft.com/office/drawing/2014/main" id="{24D294FD-907A-42C6-B247-DD3095EB9376}"/>
              </a:ext>
            </a:extLst>
          </p:cNvPr>
          <p:cNvCxnSpPr>
            <a:stCxn id="22" idx="3"/>
            <a:endCxn id="19" idx="7"/>
          </p:cNvCxnSpPr>
          <p:nvPr/>
        </p:nvCxnSpPr>
        <p:spPr>
          <a:xfrm flipH="1">
            <a:off x="1166222" y="2052805"/>
            <a:ext cx="488351" cy="349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81">
            <a:extLst>
              <a:ext uri="{FF2B5EF4-FFF2-40B4-BE49-F238E27FC236}">
                <a16:creationId xmlns:a16="http://schemas.microsoft.com/office/drawing/2014/main" id="{235AF0CE-CCCD-4E0D-BE2B-9C7BB66D9B3C}"/>
              </a:ext>
            </a:extLst>
          </p:cNvPr>
          <p:cNvCxnSpPr>
            <a:stCxn id="21" idx="2"/>
            <a:endCxn id="19" idx="6"/>
          </p:cNvCxnSpPr>
          <p:nvPr/>
        </p:nvCxnSpPr>
        <p:spPr>
          <a:xfrm flipH="1" flipV="1">
            <a:off x="1254867" y="2612191"/>
            <a:ext cx="1109730" cy="35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83">
            <a:extLst>
              <a:ext uri="{FF2B5EF4-FFF2-40B4-BE49-F238E27FC236}">
                <a16:creationId xmlns:a16="http://schemas.microsoft.com/office/drawing/2014/main" id="{6E5DAD11-0778-4D90-AC1D-199CDB7F0702}"/>
              </a:ext>
            </a:extLst>
          </p:cNvPr>
          <p:cNvCxnSpPr>
            <a:stCxn id="21" idx="3"/>
            <a:endCxn id="20" idx="7"/>
          </p:cNvCxnSpPr>
          <p:nvPr/>
        </p:nvCxnSpPr>
        <p:spPr>
          <a:xfrm flipH="1">
            <a:off x="1872414" y="3178269"/>
            <a:ext cx="580828" cy="29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85">
            <a:extLst>
              <a:ext uri="{FF2B5EF4-FFF2-40B4-BE49-F238E27FC236}">
                <a16:creationId xmlns:a16="http://schemas.microsoft.com/office/drawing/2014/main" id="{BFE9D1D4-CDBF-4BA5-A5BD-DC5419B3852A}"/>
              </a:ext>
            </a:extLst>
          </p:cNvPr>
          <p:cNvCxnSpPr>
            <a:stCxn id="22" idx="5"/>
            <a:endCxn id="21" idx="1"/>
          </p:cNvCxnSpPr>
          <p:nvPr/>
        </p:nvCxnSpPr>
        <p:spPr>
          <a:xfrm>
            <a:off x="2082590" y="2052805"/>
            <a:ext cx="370652" cy="705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87">
            <a:extLst>
              <a:ext uri="{FF2B5EF4-FFF2-40B4-BE49-F238E27FC236}">
                <a16:creationId xmlns:a16="http://schemas.microsoft.com/office/drawing/2014/main" id="{2CDC3359-7104-4A86-953C-A89ACEA03ABE}"/>
              </a:ext>
            </a:extLst>
          </p:cNvPr>
          <p:cNvCxnSpPr>
            <a:stCxn id="28" idx="3"/>
            <a:endCxn id="23" idx="7"/>
          </p:cNvCxnSpPr>
          <p:nvPr/>
        </p:nvCxnSpPr>
        <p:spPr>
          <a:xfrm flipH="1">
            <a:off x="3284797" y="2703348"/>
            <a:ext cx="1387904" cy="1717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89">
            <a:extLst>
              <a:ext uri="{FF2B5EF4-FFF2-40B4-BE49-F238E27FC236}">
                <a16:creationId xmlns:a16="http://schemas.microsoft.com/office/drawing/2014/main" id="{94E4ACE7-5EFC-4ED2-AD00-7F221C55F497}"/>
              </a:ext>
            </a:extLst>
          </p:cNvPr>
          <p:cNvCxnSpPr>
            <a:stCxn id="24" idx="2"/>
            <a:endCxn id="31" idx="6"/>
          </p:cNvCxnSpPr>
          <p:nvPr/>
        </p:nvCxnSpPr>
        <p:spPr>
          <a:xfrm flipH="1">
            <a:off x="3341557" y="4393145"/>
            <a:ext cx="738076" cy="2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91">
            <a:extLst>
              <a:ext uri="{FF2B5EF4-FFF2-40B4-BE49-F238E27FC236}">
                <a16:creationId xmlns:a16="http://schemas.microsoft.com/office/drawing/2014/main" id="{A643604B-CA4A-4272-ABD8-21409064193C}"/>
              </a:ext>
            </a:extLst>
          </p:cNvPr>
          <p:cNvCxnSpPr>
            <a:cxnSpLocks/>
            <a:stCxn id="19" idx="5"/>
            <a:endCxn id="20" idx="1"/>
          </p:cNvCxnSpPr>
          <p:nvPr/>
        </p:nvCxnSpPr>
        <p:spPr>
          <a:xfrm>
            <a:off x="1166222" y="2822078"/>
            <a:ext cx="278175" cy="64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98">
            <a:extLst>
              <a:ext uri="{FF2B5EF4-FFF2-40B4-BE49-F238E27FC236}">
                <a16:creationId xmlns:a16="http://schemas.microsoft.com/office/drawing/2014/main" id="{BBFA2C0F-0AB7-48FB-96DD-E2304A0AF433}"/>
              </a:ext>
            </a:extLst>
          </p:cNvPr>
          <p:cNvCxnSpPr>
            <a:stCxn id="23" idx="1"/>
            <a:endCxn id="20" idx="5"/>
          </p:cNvCxnSpPr>
          <p:nvPr/>
        </p:nvCxnSpPr>
        <p:spPr>
          <a:xfrm flipH="1" flipV="1">
            <a:off x="1872414" y="3890650"/>
            <a:ext cx="984366" cy="53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100">
            <a:extLst>
              <a:ext uri="{FF2B5EF4-FFF2-40B4-BE49-F238E27FC236}">
                <a16:creationId xmlns:a16="http://schemas.microsoft.com/office/drawing/2014/main" id="{F42E70AE-3581-49BC-8910-E0CD200FF963}"/>
              </a:ext>
            </a:extLst>
          </p:cNvPr>
          <p:cNvCxnSpPr>
            <a:stCxn id="26" idx="4"/>
            <a:endCxn id="28" idx="0"/>
          </p:cNvCxnSpPr>
          <p:nvPr/>
        </p:nvCxnSpPr>
        <p:spPr>
          <a:xfrm>
            <a:off x="4785825" y="1602983"/>
            <a:ext cx="100885" cy="59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102">
            <a:extLst>
              <a:ext uri="{FF2B5EF4-FFF2-40B4-BE49-F238E27FC236}">
                <a16:creationId xmlns:a16="http://schemas.microsoft.com/office/drawing/2014/main" id="{E2597EBD-6081-483A-B5F4-FDEC637C8956}"/>
              </a:ext>
            </a:extLst>
          </p:cNvPr>
          <p:cNvCxnSpPr>
            <a:stCxn id="29" idx="2"/>
            <a:endCxn id="28" idx="5"/>
          </p:cNvCxnSpPr>
          <p:nvPr/>
        </p:nvCxnSpPr>
        <p:spPr>
          <a:xfrm flipH="1" flipV="1">
            <a:off x="5100718" y="2703348"/>
            <a:ext cx="794836" cy="14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箭头连接符 104">
            <a:extLst>
              <a:ext uri="{FF2B5EF4-FFF2-40B4-BE49-F238E27FC236}">
                <a16:creationId xmlns:a16="http://schemas.microsoft.com/office/drawing/2014/main" id="{94B1A3B5-62B4-475E-9127-75F04EFB5C8F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>
            <a:off x="6198208" y="1365523"/>
            <a:ext cx="0" cy="1187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106">
            <a:extLst>
              <a:ext uri="{FF2B5EF4-FFF2-40B4-BE49-F238E27FC236}">
                <a16:creationId xmlns:a16="http://schemas.microsoft.com/office/drawing/2014/main" id="{85FCCEE4-FE31-463A-8AD2-864D5BFF0F84}"/>
              </a:ext>
            </a:extLst>
          </p:cNvPr>
          <p:cNvCxnSpPr>
            <a:stCxn id="27" idx="2"/>
            <a:endCxn id="26" idx="6"/>
          </p:cNvCxnSpPr>
          <p:nvPr/>
        </p:nvCxnSpPr>
        <p:spPr>
          <a:xfrm flipH="1">
            <a:off x="5088478" y="1068698"/>
            <a:ext cx="807076" cy="237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108">
            <a:extLst>
              <a:ext uri="{FF2B5EF4-FFF2-40B4-BE49-F238E27FC236}">
                <a16:creationId xmlns:a16="http://schemas.microsoft.com/office/drawing/2014/main" id="{8E5F935E-F506-4CDB-A13B-9D6746443DC2}"/>
              </a:ext>
            </a:extLst>
          </p:cNvPr>
          <p:cNvCxnSpPr>
            <a:stCxn id="30" idx="3"/>
            <a:endCxn id="29" idx="7"/>
          </p:cNvCxnSpPr>
          <p:nvPr/>
        </p:nvCxnSpPr>
        <p:spPr>
          <a:xfrm flipH="1">
            <a:off x="6412216" y="1990966"/>
            <a:ext cx="883482" cy="64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110">
            <a:extLst>
              <a:ext uri="{FF2B5EF4-FFF2-40B4-BE49-F238E27FC236}">
                <a16:creationId xmlns:a16="http://schemas.microsoft.com/office/drawing/2014/main" id="{5F8049C1-B8F4-459D-9A11-6407C7E9902E}"/>
              </a:ext>
            </a:extLst>
          </p:cNvPr>
          <p:cNvCxnSpPr>
            <a:stCxn id="27" idx="6"/>
            <a:endCxn id="30" idx="1"/>
          </p:cNvCxnSpPr>
          <p:nvPr/>
        </p:nvCxnSpPr>
        <p:spPr>
          <a:xfrm>
            <a:off x="6500861" y="1068698"/>
            <a:ext cx="794837" cy="502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线箭头连接符 112">
            <a:extLst>
              <a:ext uri="{FF2B5EF4-FFF2-40B4-BE49-F238E27FC236}">
                <a16:creationId xmlns:a16="http://schemas.microsoft.com/office/drawing/2014/main" id="{791E761D-F172-4B35-8BB6-8DA650E8CC33}"/>
              </a:ext>
            </a:extLst>
          </p:cNvPr>
          <p:cNvCxnSpPr>
            <a:stCxn id="24" idx="4"/>
            <a:endCxn id="25" idx="7"/>
          </p:cNvCxnSpPr>
          <p:nvPr/>
        </p:nvCxnSpPr>
        <p:spPr>
          <a:xfrm flipH="1">
            <a:off x="4293642" y="4689970"/>
            <a:ext cx="88645" cy="68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114">
            <a:extLst>
              <a:ext uri="{FF2B5EF4-FFF2-40B4-BE49-F238E27FC236}">
                <a16:creationId xmlns:a16="http://schemas.microsoft.com/office/drawing/2014/main" id="{54B9F9EC-3717-4A2F-96A2-2EEB2AB3DF7A}"/>
              </a:ext>
            </a:extLst>
          </p:cNvPr>
          <p:cNvCxnSpPr>
            <a:cxnSpLocks/>
            <a:stCxn id="25" idx="1"/>
            <a:endCxn id="23" idx="5"/>
          </p:cNvCxnSpPr>
          <p:nvPr/>
        </p:nvCxnSpPr>
        <p:spPr>
          <a:xfrm flipH="1" flipV="1">
            <a:off x="3284797" y="4840492"/>
            <a:ext cx="580828" cy="53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线箭头连接符 116">
            <a:extLst>
              <a:ext uri="{FF2B5EF4-FFF2-40B4-BE49-F238E27FC236}">
                <a16:creationId xmlns:a16="http://schemas.microsoft.com/office/drawing/2014/main" id="{F28BAB8D-6B07-4709-9D40-5EF00369CA9C}"/>
              </a:ext>
            </a:extLst>
          </p:cNvPr>
          <p:cNvCxnSpPr>
            <a:cxnSpLocks/>
            <a:stCxn id="28" idx="2"/>
            <a:endCxn id="22" idx="6"/>
          </p:cNvCxnSpPr>
          <p:nvPr/>
        </p:nvCxnSpPr>
        <p:spPr>
          <a:xfrm flipH="1" flipV="1">
            <a:off x="2171235" y="1842918"/>
            <a:ext cx="2412821" cy="650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线箭头连接符 123">
            <a:extLst>
              <a:ext uri="{FF2B5EF4-FFF2-40B4-BE49-F238E27FC236}">
                <a16:creationId xmlns:a16="http://schemas.microsoft.com/office/drawing/2014/main" id="{3A9DA970-34BF-4E9F-9427-68D922827324}"/>
              </a:ext>
            </a:extLst>
          </p:cNvPr>
          <p:cNvCxnSpPr>
            <a:stCxn id="28" idx="4"/>
            <a:endCxn id="24" idx="7"/>
          </p:cNvCxnSpPr>
          <p:nvPr/>
        </p:nvCxnSpPr>
        <p:spPr>
          <a:xfrm flipH="1">
            <a:off x="4596295" y="2790286"/>
            <a:ext cx="290415" cy="139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">
            <a:extLst>
              <a:ext uri="{FF2B5EF4-FFF2-40B4-BE49-F238E27FC236}">
                <a16:creationId xmlns:a16="http://schemas.microsoft.com/office/drawing/2014/main" id="{BEFB9982-9FAD-43DF-81A5-82AB8CEF8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697" y="2196561"/>
            <a:ext cx="606425" cy="593725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1800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D105C64-2ECD-470D-A53E-FA0AE32EEF18}"/>
              </a:ext>
            </a:extLst>
          </p:cNvPr>
          <p:cNvGrpSpPr/>
          <p:nvPr/>
        </p:nvGrpSpPr>
        <p:grpSpPr>
          <a:xfrm>
            <a:off x="4866630" y="4189798"/>
            <a:ext cx="4326537" cy="1658870"/>
            <a:chOff x="4911737" y="5361276"/>
            <a:chExt cx="4326537" cy="1658870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698FD5D2-48E4-41DA-AEE5-2C95FEBF7F87}"/>
                </a:ext>
              </a:extLst>
            </p:cNvPr>
            <p:cNvSpPr/>
            <p:nvPr/>
          </p:nvSpPr>
          <p:spPr>
            <a:xfrm>
              <a:off x="4911737" y="5361276"/>
              <a:ext cx="4124759" cy="11398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Placeholder 2">
                  <a:extLst>
                    <a:ext uri="{FF2B5EF4-FFF2-40B4-BE49-F238E27FC236}">
                      <a16:creationId xmlns:a16="http://schemas.microsoft.com/office/drawing/2014/main" id="{0360D513-2126-48BF-B6F5-AF8C328A8D9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997112" y="5476653"/>
                  <a:ext cx="4241162" cy="15434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2407B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+mn-lt"/>
                      <a:ea typeface="黑体" pitchFamily="2" charset="-122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D94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+mn-lt"/>
                      <a:ea typeface="黑体" pitchFamily="2" charset="-122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+mn-lt"/>
                      <a:ea typeface="黑体" pitchFamily="2" charset="-122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+mn-lt"/>
                      <a:ea typeface="黑体" pitchFamily="2" charset="-122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黑体" pitchFamily="2" charset="-122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zh-CN" sz="2400" b="0" kern="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s(</a:t>
                  </a:r>
                  <a:r>
                    <a:rPr lang="en-US" altLang="zh-CN" sz="2400" b="0" kern="0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u,v</a:t>
                  </a:r>
                  <a:r>
                    <a:rPr lang="en-US" altLang="zh-CN" sz="2400" b="0" kern="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)=</a:t>
                  </a:r>
                  <a:r>
                    <a:rPr lang="en-US" altLang="zh-CN" sz="2400" b="0" kern="0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</a:t>
                  </a:r>
                  <a:r>
                    <a:rPr lang="en-US" altLang="zh-CN" sz="2400" b="0" kern="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{two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400" b="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b="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</m:oMath>
                  </a14:m>
                  <a:r>
                    <a:rPr lang="en-US" altLang="zh-CN" sz="2400" b="0" kern="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-walks from u, v meet at the same step}</a:t>
                  </a:r>
                </a:p>
              </p:txBody>
            </p:sp>
          </mc:Choice>
          <mc:Fallback xmlns="">
            <p:sp>
              <p:nvSpPr>
                <p:cNvPr id="134" name="Text Placeholder 2">
                  <a:extLst>
                    <a:ext uri="{FF2B5EF4-FFF2-40B4-BE49-F238E27FC236}">
                      <a16:creationId xmlns:a16="http://schemas.microsoft.com/office/drawing/2014/main" id="{DA84BAA8-5875-1C4E-876E-6E4B1512B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7112" y="5476653"/>
                  <a:ext cx="4241162" cy="1543493"/>
                </a:xfrm>
                <a:prstGeom prst="rect">
                  <a:avLst/>
                </a:prstGeom>
                <a:blipFill>
                  <a:blip r:embed="rId7"/>
                  <a:stretch>
                    <a:fillRect l="-2302" t="-31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45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C 0.04931 -0.025 0.09861 -0.05 0.10261 -0.09491 C 0.1066 -0.13959 -0.01875 -0.25695 0.02361 -0.26852 C 0.06597 -0.27986 0.30313 -0.15278 0.3566 -0.1632 C 0.41007 -0.17385 0.37743 -0.25278 0.34479 -0.33148 " pathEditMode="relative" rAng="0" ptsTypes="AAAAA">
                                      <p:cBhvr>
                                        <p:cTn id="6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-1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0.04202 0.07685 0.08403 0.1537 0.10643 0.14908 C 0.12882 0.14421 0.1198 0.04815 0.13403 -0.02824 C 0.14844 -0.1044 0.15869 -0.27222 0.19202 -0.3088 C 0.22535 -0.34537 0.2856 -0.23194 0.33403 -0.24745 C 0.38247 -0.26296 0.48282 -0.40162 0.48282 -0.40139 L 0.48282 -0.40162 L 0.48282 -0.40139 " pathEditMode="relative" rAng="0" ptsTypes="AAAAAAAA">
                                      <p:cBhvr>
                                        <p:cTn id="8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  <p:bldP spid="32" grpId="1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B6C5AF-7024-43F4-A88A-ABAB53771F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err="1"/>
                  <a:t>SimRank</a:t>
                </a:r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-walk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B6C5AF-7024-43F4-A88A-ABAB53771F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68" b="-3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内容占位符 2">
                <a:extLst>
                  <a:ext uri="{FF2B5EF4-FFF2-40B4-BE49-F238E27FC236}">
                    <a16:creationId xmlns:a16="http://schemas.microsoft.com/office/drawing/2014/main" id="{5FA37BF2-4756-4A36-959A-CB7A7410493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2797" y="5886741"/>
                <a:ext cx="9099807" cy="1062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2407B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黑体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D94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2400" b="0" kern="0" dirty="0"/>
                  <a:t>Monte-Carlo algorithm: Generate multiple pairs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kern="0" dirty="0"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kern="0" dirty="0"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altLang="zh-CN" sz="2400" b="0" kern="0" dirty="0"/>
                  <a:t> -walks</a:t>
                </a:r>
              </a:p>
              <a:p>
                <a:r>
                  <a:rPr lang="en-US" altLang="zh-CN" sz="2400" b="0" kern="0" dirty="0"/>
                  <a:t>s(</a:t>
                </a:r>
                <a:r>
                  <a:rPr lang="en-US" altLang="zh-CN" sz="2400" b="0" kern="0" dirty="0" err="1"/>
                  <a:t>u,v</a:t>
                </a:r>
                <a:r>
                  <a:rPr lang="en-US" altLang="zh-CN" sz="2400" b="0" kern="0" dirty="0"/>
                  <a:t>) 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sz="2400" b="0" kern="0" dirty="0"/>
                  <a:t> the </a:t>
                </a:r>
                <a:r>
                  <a:rPr lang="en-US" altLang="zh-CN" sz="2400" b="0" kern="0" dirty="0">
                    <a:solidFill>
                      <a:srgbClr val="FF0000"/>
                    </a:solidFill>
                  </a:rPr>
                  <a:t>percentage</a:t>
                </a:r>
                <a:r>
                  <a:rPr lang="en-US" altLang="zh-CN" sz="2400" b="0" kern="0" dirty="0"/>
                  <a:t> of pairs that meet (at the same step)</a:t>
                </a:r>
                <a:endParaRPr lang="zh-CN" altLang="en-US" sz="2400" b="0" kern="0" dirty="0"/>
              </a:p>
            </p:txBody>
          </p:sp>
        </mc:Choice>
        <mc:Fallback>
          <p:sp>
            <p:nvSpPr>
              <p:cNvPr id="52" name="内容占位符 2">
                <a:extLst>
                  <a:ext uri="{FF2B5EF4-FFF2-40B4-BE49-F238E27FC236}">
                    <a16:creationId xmlns:a16="http://schemas.microsoft.com/office/drawing/2014/main" id="{5FA37BF2-4756-4A36-959A-CB7A74104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797" y="5886741"/>
                <a:ext cx="9099807" cy="1062082"/>
              </a:xfrm>
              <a:prstGeom prst="rect">
                <a:avLst/>
              </a:prstGeom>
              <a:blipFill>
                <a:blip r:embed="rId3"/>
                <a:stretch>
                  <a:fillRect l="-402" t="-40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组合 52">
            <a:extLst>
              <a:ext uri="{FF2B5EF4-FFF2-40B4-BE49-F238E27FC236}">
                <a16:creationId xmlns:a16="http://schemas.microsoft.com/office/drawing/2014/main" id="{1D105C64-2ECD-470D-A53E-FA0AE32EEF18}"/>
              </a:ext>
            </a:extLst>
          </p:cNvPr>
          <p:cNvGrpSpPr/>
          <p:nvPr/>
        </p:nvGrpSpPr>
        <p:grpSpPr>
          <a:xfrm>
            <a:off x="4866630" y="4189798"/>
            <a:ext cx="4326537" cy="1658870"/>
            <a:chOff x="4911737" y="5361276"/>
            <a:chExt cx="4326537" cy="1658870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698FD5D2-48E4-41DA-AEE5-2C95FEBF7F87}"/>
                </a:ext>
              </a:extLst>
            </p:cNvPr>
            <p:cNvSpPr/>
            <p:nvPr/>
          </p:nvSpPr>
          <p:spPr>
            <a:xfrm>
              <a:off x="4911737" y="5361276"/>
              <a:ext cx="4124759" cy="11398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 Placeholder 2">
                  <a:extLst>
                    <a:ext uri="{FF2B5EF4-FFF2-40B4-BE49-F238E27FC236}">
                      <a16:creationId xmlns:a16="http://schemas.microsoft.com/office/drawing/2014/main" id="{0360D513-2126-48BF-B6F5-AF8C328A8D9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997112" y="5476653"/>
                  <a:ext cx="4241162" cy="15434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2407B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+mn-lt"/>
                      <a:ea typeface="黑体" pitchFamily="2" charset="-122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D94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+mn-lt"/>
                      <a:ea typeface="黑体" pitchFamily="2" charset="-122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+mn-lt"/>
                      <a:ea typeface="黑体" pitchFamily="2" charset="-122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+mn-lt"/>
                      <a:ea typeface="黑体" pitchFamily="2" charset="-122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黑体" pitchFamily="2" charset="-122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zh-CN" sz="2400" b="0" kern="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s(</a:t>
                  </a:r>
                  <a:r>
                    <a:rPr lang="en-US" altLang="zh-CN" sz="2400" b="0" kern="0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u,v</a:t>
                  </a:r>
                  <a:r>
                    <a:rPr lang="en-US" altLang="zh-CN" sz="2400" b="0" kern="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)=</a:t>
                  </a:r>
                  <a:r>
                    <a:rPr lang="en-US" altLang="zh-CN" sz="2400" b="0" kern="0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</a:t>
                  </a:r>
                  <a:r>
                    <a:rPr lang="en-US" altLang="zh-CN" sz="2400" b="0" kern="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{two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400" b="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b="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</m:oMath>
                  </a14:m>
                  <a:r>
                    <a:rPr lang="en-US" altLang="zh-CN" sz="2400" b="0" kern="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-walks from u, v meet </a:t>
                  </a:r>
                  <a:r>
                    <a:rPr lang="en-US" altLang="zh-CN" sz="2400" b="0" kern="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at the same step</a:t>
                  </a:r>
                  <a:r>
                    <a:rPr lang="en-US" altLang="zh-CN" sz="2400" b="0" kern="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}</a:t>
                  </a:r>
                </a:p>
              </p:txBody>
            </p:sp>
          </mc:Choice>
          <mc:Fallback>
            <p:sp>
              <p:nvSpPr>
                <p:cNvPr id="55" name="Text Placeholder 2">
                  <a:extLst>
                    <a:ext uri="{FF2B5EF4-FFF2-40B4-BE49-F238E27FC236}">
                      <a16:creationId xmlns:a16="http://schemas.microsoft.com/office/drawing/2014/main" id="{0360D513-2126-48BF-B6F5-AF8C328A8D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7112" y="5476653"/>
                  <a:ext cx="4241162" cy="1543493"/>
                </a:xfrm>
                <a:prstGeom prst="rect">
                  <a:avLst/>
                </a:prstGeom>
                <a:blipFill>
                  <a:blip r:embed="rId4"/>
                  <a:stretch>
                    <a:fillRect l="-2155" t="-316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2">
            <a:extLst>
              <a:ext uri="{FF2B5EF4-FFF2-40B4-BE49-F238E27FC236}">
                <a16:creationId xmlns:a16="http://schemas.microsoft.com/office/drawing/2014/main" id="{7B054D57-7936-4C9A-B82A-98DEE8517ABC}"/>
              </a:ext>
            </a:extLst>
          </p:cNvPr>
          <p:cNvGrpSpPr>
            <a:grpSpLocks/>
          </p:cNvGrpSpPr>
          <p:nvPr/>
        </p:nvGrpSpPr>
        <p:grpSpPr bwMode="auto">
          <a:xfrm>
            <a:off x="649560" y="764704"/>
            <a:ext cx="7162800" cy="5105400"/>
            <a:chOff x="1152" y="1344"/>
            <a:chExt cx="3408" cy="2064"/>
          </a:xfrm>
        </p:grpSpPr>
        <p:sp>
          <p:nvSpPr>
            <p:cNvPr id="57" name="Oval 3">
              <a:extLst>
                <a:ext uri="{FF2B5EF4-FFF2-40B4-BE49-F238E27FC236}">
                  <a16:creationId xmlns:a16="http://schemas.microsoft.com/office/drawing/2014/main" id="{D7440F86-8FA0-4CD5-B937-4D59A8896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58" name="Oval 4">
              <a:extLst>
                <a:ext uri="{FF2B5EF4-FFF2-40B4-BE49-F238E27FC236}">
                  <a16:creationId xmlns:a16="http://schemas.microsoft.com/office/drawing/2014/main" id="{DFB9E0FC-DC01-46E4-9B8F-85A3196A1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59" name="Oval 5">
              <a:extLst>
                <a:ext uri="{FF2B5EF4-FFF2-40B4-BE49-F238E27FC236}">
                  <a16:creationId xmlns:a16="http://schemas.microsoft.com/office/drawing/2014/main" id="{D0137AE5-15D1-482F-9938-702771A41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08C14618-FEC0-431A-8193-D9C55EDDC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1657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1C565781-6F50-463A-8BC9-BA859DBF1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solidFill>
                    <a:schemeClr val="bg1"/>
                  </a:solidFill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62" name="Oval 8">
              <a:extLst>
                <a:ext uri="{FF2B5EF4-FFF2-40B4-BE49-F238E27FC236}">
                  <a16:creationId xmlns:a16="http://schemas.microsoft.com/office/drawing/2014/main" id="{4E2E60C2-0797-4C8C-B83B-8AADAF8EB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F09EC38E-0CFD-42CE-9757-6FCC0DCE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64" name="Oval 10">
              <a:extLst>
                <a:ext uri="{FF2B5EF4-FFF2-40B4-BE49-F238E27FC236}">
                  <a16:creationId xmlns:a16="http://schemas.microsoft.com/office/drawing/2014/main" id="{76254CA2-3F01-4142-91DD-A5D6E9FA4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65" name="Oval 11">
              <a:extLst>
                <a:ext uri="{FF2B5EF4-FFF2-40B4-BE49-F238E27FC236}">
                  <a16:creationId xmlns:a16="http://schemas.microsoft.com/office/drawing/2014/main" id="{0A523A48-EA2D-4412-B4E3-17AE1F87C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66" name="Oval 12">
              <a:extLst>
                <a:ext uri="{FF2B5EF4-FFF2-40B4-BE49-F238E27FC236}">
                  <a16:creationId xmlns:a16="http://schemas.microsoft.com/office/drawing/2014/main" id="{1C6577CA-A778-4B64-A671-7D80948A4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67" name="Oval 13">
              <a:extLst>
                <a:ext uri="{FF2B5EF4-FFF2-40B4-BE49-F238E27FC236}">
                  <a16:creationId xmlns:a16="http://schemas.microsoft.com/office/drawing/2014/main" id="{CD17411D-8323-4C1C-96C3-9CA87A381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68" name="Oval 14">
              <a:extLst>
                <a:ext uri="{FF2B5EF4-FFF2-40B4-BE49-F238E27FC236}">
                  <a16:creationId xmlns:a16="http://schemas.microsoft.com/office/drawing/2014/main" id="{06C2B23A-A7B8-40FF-AE5C-752ED21C1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12</a:t>
              </a:r>
            </a:p>
          </p:txBody>
        </p:sp>
      </p:grpSp>
      <p:sp>
        <p:nvSpPr>
          <p:cNvPr id="69" name="AutoShape 39">
            <a:extLst>
              <a:ext uri="{FF2B5EF4-FFF2-40B4-BE49-F238E27FC236}">
                <a16:creationId xmlns:a16="http://schemas.microsoft.com/office/drawing/2014/main" id="{9959A746-9FFC-4EAC-BB5E-58BD56309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157" y="4383503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1800"/>
          </a:p>
        </p:txBody>
      </p:sp>
      <p:sp>
        <p:nvSpPr>
          <p:cNvPr id="70" name="AutoShape 39">
            <a:extLst>
              <a:ext uri="{FF2B5EF4-FFF2-40B4-BE49-F238E27FC236}">
                <a16:creationId xmlns:a16="http://schemas.microsoft.com/office/drawing/2014/main" id="{515222A8-E2FD-47A5-8CB3-4FB000BE9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17" y="3436134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1800"/>
          </a:p>
        </p:txBody>
      </p:sp>
      <p:cxnSp>
        <p:nvCxnSpPr>
          <p:cNvPr id="71" name="直线箭头连接符 79">
            <a:extLst>
              <a:ext uri="{FF2B5EF4-FFF2-40B4-BE49-F238E27FC236}">
                <a16:creationId xmlns:a16="http://schemas.microsoft.com/office/drawing/2014/main" id="{2447F503-2ACD-4F7E-9F60-A36C59EF504C}"/>
              </a:ext>
            </a:extLst>
          </p:cNvPr>
          <p:cNvCxnSpPr>
            <a:stCxn id="60" idx="3"/>
            <a:endCxn id="57" idx="7"/>
          </p:cNvCxnSpPr>
          <p:nvPr/>
        </p:nvCxnSpPr>
        <p:spPr>
          <a:xfrm flipH="1">
            <a:off x="1166222" y="2045637"/>
            <a:ext cx="488351" cy="349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线箭头连接符 81">
            <a:extLst>
              <a:ext uri="{FF2B5EF4-FFF2-40B4-BE49-F238E27FC236}">
                <a16:creationId xmlns:a16="http://schemas.microsoft.com/office/drawing/2014/main" id="{341CA56A-70D6-432E-BFBD-AB547B2F87A1}"/>
              </a:ext>
            </a:extLst>
          </p:cNvPr>
          <p:cNvCxnSpPr>
            <a:stCxn id="59" idx="2"/>
            <a:endCxn id="57" idx="6"/>
          </p:cNvCxnSpPr>
          <p:nvPr/>
        </p:nvCxnSpPr>
        <p:spPr>
          <a:xfrm flipH="1" flipV="1">
            <a:off x="1254867" y="2605023"/>
            <a:ext cx="1109730" cy="35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箭头连接符 83">
            <a:extLst>
              <a:ext uri="{FF2B5EF4-FFF2-40B4-BE49-F238E27FC236}">
                <a16:creationId xmlns:a16="http://schemas.microsoft.com/office/drawing/2014/main" id="{785E4542-F73F-44C5-BF2B-7416EB4AAFF5}"/>
              </a:ext>
            </a:extLst>
          </p:cNvPr>
          <p:cNvCxnSpPr>
            <a:stCxn id="59" idx="3"/>
            <a:endCxn id="58" idx="7"/>
          </p:cNvCxnSpPr>
          <p:nvPr/>
        </p:nvCxnSpPr>
        <p:spPr>
          <a:xfrm flipH="1">
            <a:off x="1872414" y="3171101"/>
            <a:ext cx="580828" cy="29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85">
            <a:extLst>
              <a:ext uri="{FF2B5EF4-FFF2-40B4-BE49-F238E27FC236}">
                <a16:creationId xmlns:a16="http://schemas.microsoft.com/office/drawing/2014/main" id="{417D3DC0-B33C-43CF-9DEF-E67A1E7B94FE}"/>
              </a:ext>
            </a:extLst>
          </p:cNvPr>
          <p:cNvCxnSpPr>
            <a:stCxn id="60" idx="5"/>
            <a:endCxn id="59" idx="1"/>
          </p:cNvCxnSpPr>
          <p:nvPr/>
        </p:nvCxnSpPr>
        <p:spPr>
          <a:xfrm>
            <a:off x="2082590" y="2045637"/>
            <a:ext cx="370652" cy="705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线箭头连接符 87">
            <a:extLst>
              <a:ext uri="{FF2B5EF4-FFF2-40B4-BE49-F238E27FC236}">
                <a16:creationId xmlns:a16="http://schemas.microsoft.com/office/drawing/2014/main" id="{0256234B-01A1-45A1-93D4-AF3F8CEF0D74}"/>
              </a:ext>
            </a:extLst>
          </p:cNvPr>
          <p:cNvCxnSpPr>
            <a:stCxn id="66" idx="3"/>
            <a:endCxn id="61" idx="7"/>
          </p:cNvCxnSpPr>
          <p:nvPr/>
        </p:nvCxnSpPr>
        <p:spPr>
          <a:xfrm flipH="1">
            <a:off x="3284797" y="2696180"/>
            <a:ext cx="1387904" cy="1717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线箭头连接符 89">
            <a:extLst>
              <a:ext uri="{FF2B5EF4-FFF2-40B4-BE49-F238E27FC236}">
                <a16:creationId xmlns:a16="http://schemas.microsoft.com/office/drawing/2014/main" id="{95DF7AC4-E1A1-485E-AC65-A28DAC008A00}"/>
              </a:ext>
            </a:extLst>
          </p:cNvPr>
          <p:cNvCxnSpPr>
            <a:stCxn id="62" idx="2"/>
            <a:endCxn id="69" idx="6"/>
          </p:cNvCxnSpPr>
          <p:nvPr/>
        </p:nvCxnSpPr>
        <p:spPr>
          <a:xfrm flipH="1">
            <a:off x="3341557" y="4385977"/>
            <a:ext cx="738076" cy="2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箭头连接符 91">
            <a:extLst>
              <a:ext uri="{FF2B5EF4-FFF2-40B4-BE49-F238E27FC236}">
                <a16:creationId xmlns:a16="http://schemas.microsoft.com/office/drawing/2014/main" id="{931E84E0-10B1-45E2-AE87-0521C9A1FE06}"/>
              </a:ext>
            </a:extLst>
          </p:cNvPr>
          <p:cNvCxnSpPr>
            <a:cxnSpLocks/>
            <a:stCxn id="57" idx="5"/>
            <a:endCxn id="58" idx="1"/>
          </p:cNvCxnSpPr>
          <p:nvPr/>
        </p:nvCxnSpPr>
        <p:spPr>
          <a:xfrm>
            <a:off x="1166222" y="2814910"/>
            <a:ext cx="278175" cy="64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98">
            <a:extLst>
              <a:ext uri="{FF2B5EF4-FFF2-40B4-BE49-F238E27FC236}">
                <a16:creationId xmlns:a16="http://schemas.microsoft.com/office/drawing/2014/main" id="{633B0678-1417-4B69-9D92-6366A3BD1DFD}"/>
              </a:ext>
            </a:extLst>
          </p:cNvPr>
          <p:cNvCxnSpPr>
            <a:stCxn id="61" idx="1"/>
            <a:endCxn id="58" idx="5"/>
          </p:cNvCxnSpPr>
          <p:nvPr/>
        </p:nvCxnSpPr>
        <p:spPr>
          <a:xfrm flipH="1" flipV="1">
            <a:off x="1872414" y="3883482"/>
            <a:ext cx="984366" cy="53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100">
            <a:extLst>
              <a:ext uri="{FF2B5EF4-FFF2-40B4-BE49-F238E27FC236}">
                <a16:creationId xmlns:a16="http://schemas.microsoft.com/office/drawing/2014/main" id="{2D37BD51-B750-4F41-8DEF-994AF7B66339}"/>
              </a:ext>
            </a:extLst>
          </p:cNvPr>
          <p:cNvCxnSpPr>
            <a:stCxn id="64" idx="4"/>
            <a:endCxn id="66" idx="0"/>
          </p:cNvCxnSpPr>
          <p:nvPr/>
        </p:nvCxnSpPr>
        <p:spPr>
          <a:xfrm>
            <a:off x="4785825" y="1595815"/>
            <a:ext cx="100885" cy="59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线箭头连接符 102">
            <a:extLst>
              <a:ext uri="{FF2B5EF4-FFF2-40B4-BE49-F238E27FC236}">
                <a16:creationId xmlns:a16="http://schemas.microsoft.com/office/drawing/2014/main" id="{9EDBFC2E-7BE2-4C22-82F1-93744592B4F3}"/>
              </a:ext>
            </a:extLst>
          </p:cNvPr>
          <p:cNvCxnSpPr>
            <a:stCxn id="67" idx="2"/>
            <a:endCxn id="66" idx="5"/>
          </p:cNvCxnSpPr>
          <p:nvPr/>
        </p:nvCxnSpPr>
        <p:spPr>
          <a:xfrm flipH="1" flipV="1">
            <a:off x="5100718" y="2696180"/>
            <a:ext cx="794836" cy="14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线箭头连接符 104">
            <a:extLst>
              <a:ext uri="{FF2B5EF4-FFF2-40B4-BE49-F238E27FC236}">
                <a16:creationId xmlns:a16="http://schemas.microsoft.com/office/drawing/2014/main" id="{CD7C10C6-CF0E-4B4A-8F75-613666CEA151}"/>
              </a:ext>
            </a:extLst>
          </p:cNvPr>
          <p:cNvCxnSpPr>
            <a:stCxn id="65" idx="4"/>
            <a:endCxn id="67" idx="0"/>
          </p:cNvCxnSpPr>
          <p:nvPr/>
        </p:nvCxnSpPr>
        <p:spPr>
          <a:xfrm>
            <a:off x="6198208" y="1358355"/>
            <a:ext cx="0" cy="1187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线箭头连接符 106">
            <a:extLst>
              <a:ext uri="{FF2B5EF4-FFF2-40B4-BE49-F238E27FC236}">
                <a16:creationId xmlns:a16="http://schemas.microsoft.com/office/drawing/2014/main" id="{BE441CA9-A664-4772-BD35-4DC0DC513E0E}"/>
              </a:ext>
            </a:extLst>
          </p:cNvPr>
          <p:cNvCxnSpPr>
            <a:stCxn id="65" idx="2"/>
            <a:endCxn id="64" idx="6"/>
          </p:cNvCxnSpPr>
          <p:nvPr/>
        </p:nvCxnSpPr>
        <p:spPr>
          <a:xfrm flipH="1">
            <a:off x="5088478" y="1061530"/>
            <a:ext cx="807076" cy="237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线箭头连接符 108">
            <a:extLst>
              <a:ext uri="{FF2B5EF4-FFF2-40B4-BE49-F238E27FC236}">
                <a16:creationId xmlns:a16="http://schemas.microsoft.com/office/drawing/2014/main" id="{627792FF-5E7E-4AF2-A5E0-3D48AF7298AC}"/>
              </a:ext>
            </a:extLst>
          </p:cNvPr>
          <p:cNvCxnSpPr>
            <a:stCxn id="68" idx="3"/>
            <a:endCxn id="67" idx="7"/>
          </p:cNvCxnSpPr>
          <p:nvPr/>
        </p:nvCxnSpPr>
        <p:spPr>
          <a:xfrm flipH="1">
            <a:off x="6412216" y="1983798"/>
            <a:ext cx="883482" cy="64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110">
            <a:extLst>
              <a:ext uri="{FF2B5EF4-FFF2-40B4-BE49-F238E27FC236}">
                <a16:creationId xmlns:a16="http://schemas.microsoft.com/office/drawing/2014/main" id="{EA75AFB0-AF2B-43B7-A109-DB641342E407}"/>
              </a:ext>
            </a:extLst>
          </p:cNvPr>
          <p:cNvCxnSpPr>
            <a:stCxn id="65" idx="6"/>
            <a:endCxn id="68" idx="1"/>
          </p:cNvCxnSpPr>
          <p:nvPr/>
        </p:nvCxnSpPr>
        <p:spPr>
          <a:xfrm>
            <a:off x="6500861" y="1061530"/>
            <a:ext cx="794837" cy="502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112">
            <a:extLst>
              <a:ext uri="{FF2B5EF4-FFF2-40B4-BE49-F238E27FC236}">
                <a16:creationId xmlns:a16="http://schemas.microsoft.com/office/drawing/2014/main" id="{AB40B16D-31F8-4D3B-B99B-C30244331021}"/>
              </a:ext>
            </a:extLst>
          </p:cNvPr>
          <p:cNvCxnSpPr>
            <a:stCxn id="62" idx="4"/>
            <a:endCxn id="63" idx="7"/>
          </p:cNvCxnSpPr>
          <p:nvPr/>
        </p:nvCxnSpPr>
        <p:spPr>
          <a:xfrm flipH="1">
            <a:off x="4293642" y="4682802"/>
            <a:ext cx="88645" cy="68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箭头连接符 114">
            <a:extLst>
              <a:ext uri="{FF2B5EF4-FFF2-40B4-BE49-F238E27FC236}">
                <a16:creationId xmlns:a16="http://schemas.microsoft.com/office/drawing/2014/main" id="{2BACDD01-2A8C-4EAD-8881-B9275359F81C}"/>
              </a:ext>
            </a:extLst>
          </p:cNvPr>
          <p:cNvCxnSpPr>
            <a:cxnSpLocks/>
            <a:stCxn id="63" idx="1"/>
            <a:endCxn id="61" idx="5"/>
          </p:cNvCxnSpPr>
          <p:nvPr/>
        </p:nvCxnSpPr>
        <p:spPr>
          <a:xfrm flipH="1" flipV="1">
            <a:off x="3284797" y="4833324"/>
            <a:ext cx="580828" cy="53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线箭头连接符 123">
            <a:extLst>
              <a:ext uri="{FF2B5EF4-FFF2-40B4-BE49-F238E27FC236}">
                <a16:creationId xmlns:a16="http://schemas.microsoft.com/office/drawing/2014/main" id="{C4F56D8B-9C4F-4CEF-8784-B3D9A94DA490}"/>
              </a:ext>
            </a:extLst>
          </p:cNvPr>
          <p:cNvCxnSpPr>
            <a:stCxn id="66" idx="4"/>
            <a:endCxn id="62" idx="7"/>
          </p:cNvCxnSpPr>
          <p:nvPr/>
        </p:nvCxnSpPr>
        <p:spPr>
          <a:xfrm flipH="1">
            <a:off x="4596295" y="2783118"/>
            <a:ext cx="290415" cy="139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线箭头连接符 52">
            <a:extLst>
              <a:ext uri="{FF2B5EF4-FFF2-40B4-BE49-F238E27FC236}">
                <a16:creationId xmlns:a16="http://schemas.microsoft.com/office/drawing/2014/main" id="{2010EDF5-88DD-4B0A-B938-E002F9BD7B2F}"/>
              </a:ext>
            </a:extLst>
          </p:cNvPr>
          <p:cNvCxnSpPr>
            <a:cxnSpLocks/>
          </p:cNvCxnSpPr>
          <p:nvPr/>
        </p:nvCxnSpPr>
        <p:spPr>
          <a:xfrm flipH="1" flipV="1">
            <a:off x="2171235" y="1835750"/>
            <a:ext cx="2412821" cy="650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C 0.05052 -0.02755 0.10104 -0.05486 0.10521 -0.09838 C 0.10938 -0.1419 -0.01458 -0.2507 0.025 -0.26157 C 0.06441 -0.27245 0.34202 -0.16343 0.34202 -0.1632 L 0.4974 -0.1125 " pathEditMode="relative" rAng="0" ptsTypes="AAAAA">
                                      <p:cBhvr>
                                        <p:cTn id="6" dur="4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-1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0.07969 -0.11389 0.15938 -0.22754 0.19063 -0.30717 C 0.22205 -0.38657 0.16563 -0.44421 0.18803 -0.47731 C 0.21042 -0.51018 0.26771 -0.50787 0.325 -0.50532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7A33A7-E4D5-47A6-92F0-5044FFEE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Single-Source and top-k </a:t>
            </a:r>
            <a:r>
              <a:rPr lang="en-US" altLang="zh-CN" sz="2800" dirty="0" err="1"/>
              <a:t>SimRank</a:t>
            </a:r>
            <a:r>
              <a:rPr lang="en-US" altLang="zh-CN" sz="2800" dirty="0"/>
              <a:t> Queries</a:t>
            </a:r>
            <a:endParaRPr lang="zh-CN" altLang="en-US" sz="2800" dirty="0"/>
          </a:p>
        </p:txBody>
      </p:sp>
      <p:graphicFrame>
        <p:nvGraphicFramePr>
          <p:cNvPr id="4" name="Group 62">
            <a:extLst>
              <a:ext uri="{FF2B5EF4-FFF2-40B4-BE49-F238E27FC236}">
                <a16:creationId xmlns:a16="http://schemas.microsoft.com/office/drawing/2014/main" id="{9F3A7D27-9647-46DE-9448-A4E70B364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607620"/>
              </p:ext>
            </p:extLst>
          </p:nvPr>
        </p:nvGraphicFramePr>
        <p:xfrm>
          <a:off x="6496728" y="1739344"/>
          <a:ext cx="1798637" cy="3515043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724650485"/>
                    </a:ext>
                  </a:extLst>
                </a:gridCol>
                <a:gridCol w="738187">
                  <a:extLst>
                    <a:ext uri="{9D8B030D-6E8A-4147-A177-3AD203B41FA5}">
                      <a16:colId xmlns:a16="http://schemas.microsoft.com/office/drawing/2014/main" val="1521244688"/>
                    </a:ext>
                  </a:extLst>
                </a:gridCol>
              </a:tblGrid>
              <a:tr h="3254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770537"/>
                  </a:ext>
                </a:extLst>
              </a:tr>
              <a:tr h="3179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11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D6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792928"/>
                  </a:ext>
                </a:extLst>
              </a:tr>
            </a:tbl>
          </a:graphicData>
        </a:graphic>
      </p:graphicFrame>
      <p:grpSp>
        <p:nvGrpSpPr>
          <p:cNvPr id="5" name="Group 14">
            <a:extLst>
              <a:ext uri="{FF2B5EF4-FFF2-40B4-BE49-F238E27FC236}">
                <a16:creationId xmlns:a16="http://schemas.microsoft.com/office/drawing/2014/main" id="{6A71EE02-39B3-4501-B464-F297EE3405E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60500"/>
            <a:ext cx="6067425" cy="3721099"/>
            <a:chOff x="288" y="1343"/>
            <a:chExt cx="3822" cy="2344"/>
          </a:xfrm>
        </p:grpSpPr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35ED9AA5-19A6-4872-B0E6-D48F33395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0"/>
              <a:ext cx="288" cy="24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C0B6B1B7-AEF4-4C2D-9E53-9B4D37582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592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043C20A9-1679-4EEB-9105-DB6F67E71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1FB95171-2C48-449F-ADE3-C8E0E7A56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2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9CE24B7A-8BC6-48B7-8E5B-66CE8DCC5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288" cy="24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1E29A4B8-A31C-4608-A57F-38EF54C29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DCC50AD9-76F3-4820-A442-D2904BEB1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36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60873325-912F-4728-B868-06E5C42E9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632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14" name="Oval 23">
              <a:extLst>
                <a:ext uri="{FF2B5EF4-FFF2-40B4-BE49-F238E27FC236}">
                  <a16:creationId xmlns:a16="http://schemas.microsoft.com/office/drawing/2014/main" id="{B0D4E2F9-FEEA-4605-A3E4-EEBE03280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15" name="Oval 24">
              <a:extLst>
                <a:ext uri="{FF2B5EF4-FFF2-40B4-BE49-F238E27FC236}">
                  <a16:creationId xmlns:a16="http://schemas.microsoft.com/office/drawing/2014/main" id="{EDB2B0FD-C2ED-49A4-81C4-B47D5985C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112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AA5EC480-B9D3-4023-B9B4-092452272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E4C28EBE-F864-4EDF-B85C-8FD1BAB76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824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18" name="Text Box 44">
              <a:extLst>
                <a:ext uri="{FF2B5EF4-FFF2-40B4-BE49-F238E27FC236}">
                  <a16:creationId xmlns:a16="http://schemas.microsoft.com/office/drawing/2014/main" id="{7997CE91-6D27-4E04-9A76-1C7C87950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977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0.43</a:t>
              </a:r>
            </a:p>
          </p:txBody>
        </p:sp>
        <p:sp>
          <p:nvSpPr>
            <p:cNvPr id="19" name="Text Box 45">
              <a:extLst>
                <a:ext uri="{FF2B5EF4-FFF2-40B4-BE49-F238E27FC236}">
                  <a16:creationId xmlns:a16="http://schemas.microsoft.com/office/drawing/2014/main" id="{3A5BA56E-77D4-40D9-BCA4-1A7975CCC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703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0.10</a:t>
              </a:r>
            </a:p>
          </p:txBody>
        </p:sp>
        <p:sp>
          <p:nvSpPr>
            <p:cNvPr id="20" name="Text Box 46">
              <a:extLst>
                <a:ext uri="{FF2B5EF4-FFF2-40B4-BE49-F238E27FC236}">
                  <a16:creationId xmlns:a16="http://schemas.microsoft.com/office/drawing/2014/main" id="{637CAA3A-1787-43D9-88EF-5BA25F8CE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" y="2217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0.13</a:t>
              </a:r>
            </a:p>
          </p:txBody>
        </p:sp>
        <p:sp>
          <p:nvSpPr>
            <p:cNvPr id="21" name="Text Box 47">
              <a:extLst>
                <a:ext uri="{FF2B5EF4-FFF2-40B4-BE49-F238E27FC236}">
                  <a16:creationId xmlns:a16="http://schemas.microsoft.com/office/drawing/2014/main" id="{D7AB9047-C6F4-48D6-8F6F-84665F6AE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072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0.46</a:t>
              </a:r>
            </a:p>
          </p:txBody>
        </p:sp>
        <p:sp>
          <p:nvSpPr>
            <p:cNvPr id="22" name="Text Box 48">
              <a:extLst>
                <a:ext uri="{FF2B5EF4-FFF2-40B4-BE49-F238E27FC236}">
                  <a16:creationId xmlns:a16="http://schemas.microsoft.com/office/drawing/2014/main" id="{CBDAD63A-37D9-4D69-B8E0-BEFD23A67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0.05</a:t>
              </a:r>
            </a:p>
          </p:txBody>
        </p:sp>
        <p:sp>
          <p:nvSpPr>
            <p:cNvPr id="23" name="Text Box 49">
              <a:extLst>
                <a:ext uri="{FF2B5EF4-FFF2-40B4-BE49-F238E27FC236}">
                  <a16:creationId xmlns:a16="http://schemas.microsoft.com/office/drawing/2014/main" id="{66D70EFE-C65C-4F6C-96D6-2880760B4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56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0.05</a:t>
              </a:r>
            </a:p>
          </p:txBody>
        </p:sp>
        <p:sp>
          <p:nvSpPr>
            <p:cNvPr id="24" name="Text Box 50">
              <a:extLst>
                <a:ext uri="{FF2B5EF4-FFF2-40B4-BE49-F238E27FC236}">
                  <a16:creationId xmlns:a16="http://schemas.microsoft.com/office/drawing/2014/main" id="{8D7FF931-2DA3-4707-9A63-4164987EB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68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0.0</a:t>
              </a:r>
            </a:p>
          </p:txBody>
        </p:sp>
        <p:sp>
          <p:nvSpPr>
            <p:cNvPr id="25" name="Text Box 51">
              <a:extLst>
                <a:ext uri="{FF2B5EF4-FFF2-40B4-BE49-F238E27FC236}">
                  <a16:creationId xmlns:a16="http://schemas.microsoft.com/office/drawing/2014/main" id="{E89752AE-F3AE-41CF-B196-A31F87D6F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440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0.0</a:t>
              </a:r>
            </a:p>
          </p:txBody>
        </p:sp>
        <p:sp>
          <p:nvSpPr>
            <p:cNvPr id="26" name="Text Box 52">
              <a:extLst>
                <a:ext uri="{FF2B5EF4-FFF2-40B4-BE49-F238E27FC236}">
                  <a16:creationId xmlns:a16="http://schemas.microsoft.com/office/drawing/2014/main" id="{F661E973-527D-4354-966C-BEC4C73D8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968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0.0</a:t>
              </a:r>
            </a:p>
          </p:txBody>
        </p:sp>
        <p:sp>
          <p:nvSpPr>
            <p:cNvPr id="27" name="Text Box 53">
              <a:extLst>
                <a:ext uri="{FF2B5EF4-FFF2-40B4-BE49-F238E27FC236}">
                  <a16:creationId xmlns:a16="http://schemas.microsoft.com/office/drawing/2014/main" id="{102CAAE1-E708-4BFF-BA1A-B6BDD561B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352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0.0</a:t>
              </a:r>
            </a:p>
          </p:txBody>
        </p:sp>
        <p:sp>
          <p:nvSpPr>
            <p:cNvPr id="28" name="Text Box 54">
              <a:extLst>
                <a:ext uri="{FF2B5EF4-FFF2-40B4-BE49-F238E27FC236}">
                  <a16:creationId xmlns:a16="http://schemas.microsoft.com/office/drawing/2014/main" id="{C516645A-AE3E-4966-B0AB-DC3732F26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1343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0</a:t>
              </a:r>
              <a:r>
                <a:rPr kumimoji="0" lang="en-US" altLang="zh-CN" sz="1800" dirty="0"/>
                <a:t>.0</a:t>
              </a:r>
              <a:endParaRPr kumimoji="0" lang="en-US" altLang="zh-CN" sz="1800" dirty="0">
                <a:ea typeface="宋体" panose="02010600030101010101" pitchFamily="2" charset="-122"/>
              </a:endParaRPr>
            </a:p>
          </p:txBody>
        </p:sp>
      </p:grpSp>
      <p:cxnSp>
        <p:nvCxnSpPr>
          <p:cNvPr id="29" name="直线箭头连接符 3">
            <a:extLst>
              <a:ext uri="{FF2B5EF4-FFF2-40B4-BE49-F238E27FC236}">
                <a16:creationId xmlns:a16="http://schemas.microsoft.com/office/drawing/2014/main" id="{8FF57DA3-4025-4FDA-816C-620B493A7072}"/>
              </a:ext>
            </a:extLst>
          </p:cNvPr>
          <p:cNvCxnSpPr>
            <a:cxnSpLocks/>
            <a:stCxn id="9" idx="2"/>
            <a:endCxn id="6" idx="7"/>
          </p:cNvCxnSpPr>
          <p:nvPr/>
        </p:nvCxnSpPr>
        <p:spPr>
          <a:xfrm flipH="1">
            <a:off x="1076045" y="2566988"/>
            <a:ext cx="371755" cy="246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50">
            <a:extLst>
              <a:ext uri="{FF2B5EF4-FFF2-40B4-BE49-F238E27FC236}">
                <a16:creationId xmlns:a16="http://schemas.microsoft.com/office/drawing/2014/main" id="{EEB03AAE-FB41-4C91-ADAD-302D82A5F639}"/>
              </a:ext>
            </a:extLst>
          </p:cNvPr>
          <p:cNvCxnSpPr>
            <a:stCxn id="9" idx="5"/>
            <a:endCxn id="8" idx="1"/>
          </p:cNvCxnSpPr>
          <p:nvPr/>
        </p:nvCxnSpPr>
        <p:spPr>
          <a:xfrm>
            <a:off x="1838045" y="2701692"/>
            <a:ext cx="210110" cy="34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箭头连接符 53">
            <a:extLst>
              <a:ext uri="{FF2B5EF4-FFF2-40B4-BE49-F238E27FC236}">
                <a16:creationId xmlns:a16="http://schemas.microsoft.com/office/drawing/2014/main" id="{DA7A716A-E667-4F3D-B625-3103CFD7CC66}"/>
              </a:ext>
            </a:extLst>
          </p:cNvPr>
          <p:cNvCxnSpPr>
            <a:stCxn id="15" idx="2"/>
            <a:endCxn id="9" idx="6"/>
          </p:cNvCxnSpPr>
          <p:nvPr/>
        </p:nvCxnSpPr>
        <p:spPr>
          <a:xfrm flipH="1" flipV="1">
            <a:off x="1905000" y="2566988"/>
            <a:ext cx="17526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线箭头连接符 55">
            <a:extLst>
              <a:ext uri="{FF2B5EF4-FFF2-40B4-BE49-F238E27FC236}">
                <a16:creationId xmlns:a16="http://schemas.microsoft.com/office/drawing/2014/main" id="{AA4895D0-7369-4741-828C-09E0375CDBE3}"/>
              </a:ext>
            </a:extLst>
          </p:cNvPr>
          <p:cNvCxnSpPr>
            <a:stCxn id="8" idx="3"/>
            <a:endCxn id="7" idx="7"/>
          </p:cNvCxnSpPr>
          <p:nvPr/>
        </p:nvCxnSpPr>
        <p:spPr>
          <a:xfrm flipH="1">
            <a:off x="1609445" y="3311292"/>
            <a:ext cx="438710" cy="187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57">
            <a:extLst>
              <a:ext uri="{FF2B5EF4-FFF2-40B4-BE49-F238E27FC236}">
                <a16:creationId xmlns:a16="http://schemas.microsoft.com/office/drawing/2014/main" id="{ADA2C290-BCD8-4AA6-9B10-C14EAAF2BAB9}"/>
              </a:ext>
            </a:extLst>
          </p:cNvPr>
          <p:cNvCxnSpPr>
            <a:stCxn id="6" idx="5"/>
            <a:endCxn id="7" idx="1"/>
          </p:cNvCxnSpPr>
          <p:nvPr/>
        </p:nvCxnSpPr>
        <p:spPr>
          <a:xfrm>
            <a:off x="1076045" y="3082692"/>
            <a:ext cx="210110" cy="416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59">
            <a:extLst>
              <a:ext uri="{FF2B5EF4-FFF2-40B4-BE49-F238E27FC236}">
                <a16:creationId xmlns:a16="http://schemas.microsoft.com/office/drawing/2014/main" id="{7CE9B214-79B4-45FD-BA23-1ACE16E798D7}"/>
              </a:ext>
            </a:extLst>
          </p:cNvPr>
          <p:cNvCxnSpPr>
            <a:stCxn id="8" idx="2"/>
            <a:endCxn id="6" idx="6"/>
          </p:cNvCxnSpPr>
          <p:nvPr/>
        </p:nvCxnSpPr>
        <p:spPr>
          <a:xfrm flipH="1" flipV="1">
            <a:off x="1143000" y="2947988"/>
            <a:ext cx="8382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61">
            <a:extLst>
              <a:ext uri="{FF2B5EF4-FFF2-40B4-BE49-F238E27FC236}">
                <a16:creationId xmlns:a16="http://schemas.microsoft.com/office/drawing/2014/main" id="{8347F645-A01B-42C0-A08E-0D400DC2F66B}"/>
              </a:ext>
            </a:extLst>
          </p:cNvPr>
          <p:cNvCxnSpPr>
            <a:stCxn id="15" idx="4"/>
            <a:endCxn id="22" idx="1"/>
          </p:cNvCxnSpPr>
          <p:nvPr/>
        </p:nvCxnSpPr>
        <p:spPr>
          <a:xfrm flipH="1">
            <a:off x="3657600" y="3062288"/>
            <a:ext cx="228600" cy="86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63">
            <a:extLst>
              <a:ext uri="{FF2B5EF4-FFF2-40B4-BE49-F238E27FC236}">
                <a16:creationId xmlns:a16="http://schemas.microsoft.com/office/drawing/2014/main" id="{4411D561-C5CA-4CCD-9097-B89CF7A2FB60}"/>
              </a:ext>
            </a:extLst>
          </p:cNvPr>
          <p:cNvCxnSpPr>
            <a:stCxn id="15" idx="3"/>
            <a:endCxn id="10" idx="7"/>
          </p:cNvCxnSpPr>
          <p:nvPr/>
        </p:nvCxnSpPr>
        <p:spPr>
          <a:xfrm flipH="1">
            <a:off x="2676245" y="3006492"/>
            <a:ext cx="1048310" cy="110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65">
            <a:extLst>
              <a:ext uri="{FF2B5EF4-FFF2-40B4-BE49-F238E27FC236}">
                <a16:creationId xmlns:a16="http://schemas.microsoft.com/office/drawing/2014/main" id="{E1E090BF-A82B-4058-A347-E637D76DA43C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>
            <a:off x="2743200" y="4090988"/>
            <a:ext cx="5334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68">
            <a:extLst>
              <a:ext uri="{FF2B5EF4-FFF2-40B4-BE49-F238E27FC236}">
                <a16:creationId xmlns:a16="http://schemas.microsoft.com/office/drawing/2014/main" id="{66F46A7E-4588-4E07-930E-81D959D09496}"/>
              </a:ext>
            </a:extLst>
          </p:cNvPr>
          <p:cNvCxnSpPr>
            <a:stCxn id="11" idx="4"/>
            <a:endCxn id="12" idx="7"/>
          </p:cNvCxnSpPr>
          <p:nvPr/>
        </p:nvCxnSpPr>
        <p:spPr>
          <a:xfrm flipH="1">
            <a:off x="3438245" y="4281488"/>
            <a:ext cx="66955" cy="436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70">
            <a:extLst>
              <a:ext uri="{FF2B5EF4-FFF2-40B4-BE49-F238E27FC236}">
                <a16:creationId xmlns:a16="http://schemas.microsoft.com/office/drawing/2014/main" id="{09972D6A-F7D4-4A10-8CE1-C2604EB396D6}"/>
              </a:ext>
            </a:extLst>
          </p:cNvPr>
          <p:cNvCxnSpPr>
            <a:cxnSpLocks/>
            <a:stCxn id="12" idx="1"/>
            <a:endCxn id="10" idx="5"/>
          </p:cNvCxnSpPr>
          <p:nvPr/>
        </p:nvCxnSpPr>
        <p:spPr>
          <a:xfrm flipH="1" flipV="1">
            <a:off x="2676245" y="4378092"/>
            <a:ext cx="438710" cy="34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73">
            <a:extLst>
              <a:ext uri="{FF2B5EF4-FFF2-40B4-BE49-F238E27FC236}">
                <a16:creationId xmlns:a16="http://schemas.microsoft.com/office/drawing/2014/main" id="{6882054A-AD18-4A01-9081-B690D68D26FD}"/>
              </a:ext>
            </a:extLst>
          </p:cNvPr>
          <p:cNvCxnSpPr>
            <a:stCxn id="10" idx="1"/>
            <a:endCxn id="7" idx="5"/>
          </p:cNvCxnSpPr>
          <p:nvPr/>
        </p:nvCxnSpPr>
        <p:spPr>
          <a:xfrm flipH="1" flipV="1">
            <a:off x="1609445" y="3768492"/>
            <a:ext cx="743510" cy="34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75">
            <a:extLst>
              <a:ext uri="{FF2B5EF4-FFF2-40B4-BE49-F238E27FC236}">
                <a16:creationId xmlns:a16="http://schemas.microsoft.com/office/drawing/2014/main" id="{2B5B4C54-E3B0-42A4-B6D6-3AF855FEB336}"/>
              </a:ext>
            </a:extLst>
          </p:cNvPr>
          <p:cNvCxnSpPr>
            <a:stCxn id="16" idx="2"/>
            <a:endCxn id="15" idx="5"/>
          </p:cNvCxnSpPr>
          <p:nvPr/>
        </p:nvCxnSpPr>
        <p:spPr>
          <a:xfrm flipH="1" flipV="1">
            <a:off x="4047845" y="3006492"/>
            <a:ext cx="600355" cy="93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77">
            <a:extLst>
              <a:ext uri="{FF2B5EF4-FFF2-40B4-BE49-F238E27FC236}">
                <a16:creationId xmlns:a16="http://schemas.microsoft.com/office/drawing/2014/main" id="{5320402A-FDE8-4866-B7F4-57ABD21E7FEE}"/>
              </a:ext>
            </a:extLst>
          </p:cNvPr>
          <p:cNvCxnSpPr>
            <a:stCxn id="14" idx="4"/>
            <a:endCxn id="16" idx="0"/>
          </p:cNvCxnSpPr>
          <p:nvPr/>
        </p:nvCxnSpPr>
        <p:spPr>
          <a:xfrm>
            <a:off x="4876800" y="2147888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箭头连接符 79">
            <a:extLst>
              <a:ext uri="{FF2B5EF4-FFF2-40B4-BE49-F238E27FC236}">
                <a16:creationId xmlns:a16="http://schemas.microsoft.com/office/drawing/2014/main" id="{FA5FCB31-3E73-4B8A-8D58-C0BE17D276A3}"/>
              </a:ext>
            </a:extLst>
          </p:cNvPr>
          <p:cNvCxnSpPr>
            <a:stCxn id="14" idx="2"/>
            <a:endCxn id="13" idx="6"/>
          </p:cNvCxnSpPr>
          <p:nvPr/>
        </p:nvCxnSpPr>
        <p:spPr>
          <a:xfrm flipH="1">
            <a:off x="4038600" y="1957388"/>
            <a:ext cx="6096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81">
            <a:extLst>
              <a:ext uri="{FF2B5EF4-FFF2-40B4-BE49-F238E27FC236}">
                <a16:creationId xmlns:a16="http://schemas.microsoft.com/office/drawing/2014/main" id="{84D34DFA-9062-47CA-A4AC-3FB8ABD1E756}"/>
              </a:ext>
            </a:extLst>
          </p:cNvPr>
          <p:cNvCxnSpPr>
            <a:stCxn id="13" idx="4"/>
            <a:endCxn id="24" idx="1"/>
          </p:cNvCxnSpPr>
          <p:nvPr/>
        </p:nvCxnSpPr>
        <p:spPr>
          <a:xfrm>
            <a:off x="3810000" y="2300288"/>
            <a:ext cx="76200" cy="337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83">
            <a:extLst>
              <a:ext uri="{FF2B5EF4-FFF2-40B4-BE49-F238E27FC236}">
                <a16:creationId xmlns:a16="http://schemas.microsoft.com/office/drawing/2014/main" id="{D33363C4-5B23-49B3-AEE4-94E9C2ACA904}"/>
              </a:ext>
            </a:extLst>
          </p:cNvPr>
          <p:cNvCxnSpPr>
            <a:stCxn id="14" idx="6"/>
            <a:endCxn id="17" idx="1"/>
          </p:cNvCxnSpPr>
          <p:nvPr/>
        </p:nvCxnSpPr>
        <p:spPr>
          <a:xfrm>
            <a:off x="5105400" y="1957388"/>
            <a:ext cx="600355" cy="322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85">
            <a:extLst>
              <a:ext uri="{FF2B5EF4-FFF2-40B4-BE49-F238E27FC236}">
                <a16:creationId xmlns:a16="http://schemas.microsoft.com/office/drawing/2014/main" id="{82CF48BC-522B-4F16-B5F5-33ACFAB909BE}"/>
              </a:ext>
            </a:extLst>
          </p:cNvPr>
          <p:cNvCxnSpPr>
            <a:stCxn id="17" idx="3"/>
            <a:endCxn id="16" idx="7"/>
          </p:cNvCxnSpPr>
          <p:nvPr/>
        </p:nvCxnSpPr>
        <p:spPr>
          <a:xfrm flipH="1">
            <a:off x="5038445" y="2549292"/>
            <a:ext cx="667310" cy="416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 Box 55">
            <a:extLst>
              <a:ext uri="{FF2B5EF4-FFF2-40B4-BE49-F238E27FC236}">
                <a16:creationId xmlns:a16="http://schemas.microsoft.com/office/drawing/2014/main" id="{94969721-7B58-48F8-85A6-A8E0AC91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17" y="5293362"/>
            <a:ext cx="4035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0" lang="en-US" altLang="zh-CN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Single-source query </a:t>
            </a:r>
            <a:r>
              <a:rPr kumimoji="0" lang="en-US" altLang="zh-CN" sz="2000" dirty="0"/>
              <a:t>for node 4</a:t>
            </a:r>
            <a:endParaRPr lang="zh-CN" altLang="en-US" sz="2000" baseline="-25000" dirty="0">
              <a:cs typeface="Arial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2C34D99-3017-4786-B7B3-C30EBC1EDD55}"/>
              </a:ext>
            </a:extLst>
          </p:cNvPr>
          <p:cNvSpPr txBox="1"/>
          <p:nvPr/>
        </p:nvSpPr>
        <p:spPr>
          <a:xfrm>
            <a:off x="798321" y="5232730"/>
            <a:ext cx="3965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Top-2 query </a:t>
            </a:r>
            <a:r>
              <a:rPr lang="en-US" altLang="zh-CN" sz="2400" dirty="0"/>
              <a:t>for node 4</a:t>
            </a:r>
            <a:r>
              <a:rPr lang="zh-CN" altLang="en-US" sz="2400" dirty="0"/>
              <a:t>：</a:t>
            </a:r>
            <a:r>
              <a:rPr lang="en-US" altLang="zh-CN" sz="2400" dirty="0"/>
              <a:t>1, 5</a:t>
            </a:r>
            <a:endParaRPr lang="zh-CN" altLang="en-US" sz="24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C63C1BC-0862-4F57-9D71-A8A848C17880}"/>
              </a:ext>
            </a:extLst>
          </p:cNvPr>
          <p:cNvSpPr/>
          <p:nvPr/>
        </p:nvSpPr>
        <p:spPr>
          <a:xfrm>
            <a:off x="1509842" y="6043479"/>
            <a:ext cx="7724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Allow an </a:t>
            </a:r>
            <a:r>
              <a:rPr lang="en-US" altLang="zh-CN" dirty="0">
                <a:solidFill>
                  <a:srgbClr val="FF0000"/>
                </a:solidFill>
              </a:rPr>
              <a:t>error</a:t>
            </a:r>
            <a:r>
              <a:rPr lang="en-US" altLang="zh-CN" dirty="0"/>
              <a:t> of predetermined </a:t>
            </a:r>
            <a:r>
              <a:rPr lang="el-GR" altLang="zh-CN" dirty="0">
                <a:solidFill>
                  <a:srgbClr val="0070C0"/>
                </a:solidFill>
              </a:rPr>
              <a:t>ε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>
                <a:ea typeface="宋体" pitchFamily="2" charset="-122"/>
              </a:rPr>
              <a:t>Applications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50703"/>
            <a:ext cx="8229600" cy="1690266"/>
          </a:xfrm>
        </p:spPr>
        <p:txBody>
          <a:bodyPr/>
          <a:lstStyle/>
          <a:p>
            <a:pPr lvl="1" eaLnBrk="1" hangingPunct="1"/>
            <a:r>
              <a:rPr lang="en-US" altLang="zh-CN" dirty="0">
                <a:ea typeface="宋体" pitchFamily="2" charset="-122"/>
              </a:rPr>
              <a:t>SPAM detection  </a:t>
            </a:r>
            <a:r>
              <a:rPr lang="en-US" altLang="zh-CN" dirty="0">
                <a:solidFill>
                  <a:srgbClr val="009900"/>
                </a:solidFill>
                <a:latin typeface="Comic Sans MS" pitchFamily="66" charset="0"/>
                <a:ea typeface="宋体" pitchFamily="2" charset="-122"/>
              </a:rPr>
              <a:t>[KDD12]</a:t>
            </a:r>
            <a:endParaRPr lang="en-US" altLang="zh-CN" dirty="0">
              <a:ea typeface="宋体" pitchFamily="2" charset="-122"/>
            </a:endParaRPr>
          </a:p>
          <a:p>
            <a:pPr lvl="1" eaLnBrk="1" hangingPunct="1"/>
            <a:r>
              <a:rPr lang="en-US" altLang="zh-CN" dirty="0">
                <a:ea typeface="宋体" pitchFamily="2" charset="-122"/>
              </a:rPr>
              <a:t>Recommendation system </a:t>
            </a:r>
            <a:r>
              <a:rPr lang="en-US" altLang="zh-CN" dirty="0">
                <a:solidFill>
                  <a:srgbClr val="009900"/>
                </a:solidFill>
                <a:latin typeface="Comic Sans MS" pitchFamily="66" charset="0"/>
                <a:ea typeface="宋体" pitchFamily="2" charset="-122"/>
              </a:rPr>
              <a:t>[WWW15]</a:t>
            </a:r>
            <a:endParaRPr lang="en-US" altLang="zh-CN" dirty="0">
              <a:ea typeface="宋体" pitchFamily="2" charset="-122"/>
            </a:endParaRPr>
          </a:p>
          <a:p>
            <a:pPr lvl="1" eaLnBrk="1" hangingPunct="1"/>
            <a:r>
              <a:rPr lang="en-US" altLang="zh-CN" dirty="0">
                <a:ea typeface="宋体" pitchFamily="2" charset="-122"/>
              </a:rPr>
              <a:t>Clustering via semantic links </a:t>
            </a:r>
            <a:r>
              <a:rPr lang="en-US" altLang="zh-CN" dirty="0">
                <a:solidFill>
                  <a:srgbClr val="009900"/>
                </a:solidFill>
                <a:latin typeface="Comic Sans MS" pitchFamily="66" charset="0"/>
                <a:ea typeface="宋体" pitchFamily="2" charset="-122"/>
              </a:rPr>
              <a:t>[VLDB06]</a:t>
            </a:r>
          </a:p>
        </p:txBody>
      </p:sp>
      <p:cxnSp>
        <p:nvCxnSpPr>
          <p:cNvPr id="6150" name="AutoShape 5"/>
          <p:cNvCxnSpPr>
            <a:cxnSpLocks noChangeShapeType="1"/>
            <a:stCxn id="6149" idx="0"/>
            <a:endCxn id="6149" idx="0"/>
          </p:cNvCxnSpPr>
          <p:nvPr/>
        </p:nvCxnSpPr>
        <p:spPr bwMode="auto">
          <a:xfrm>
            <a:off x="4510336" y="145070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lg"/>
          </a:ln>
        </p:spPr>
      </p:cxnSp>
      <p:pic>
        <p:nvPicPr>
          <p:cNvPr id="51" name="Picture 2">
            <a:extLst>
              <a:ext uri="{FF2B5EF4-FFF2-40B4-BE49-F238E27FC236}">
                <a16:creationId xmlns:a16="http://schemas.microsoft.com/office/drawing/2014/main" id="{CCD348ED-7BC5-493B-ABC3-8380430A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861" y="4443413"/>
            <a:ext cx="4181475" cy="1866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57C319E5-5677-495E-8CAC-C6C8EE7E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0868" y="3860799"/>
            <a:ext cx="3124200" cy="288131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7AC66245-53F8-49CB-9780-5C607CA75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4190" y="2996952"/>
            <a:ext cx="6099810" cy="303276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2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Taxonomy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179357" y="4106843"/>
            <a:ext cx="5500726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3251191" y="4106843"/>
            <a:ext cx="5500726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3980" y="1166138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Iterative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8624" y="1166138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Non-iterative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1896" y="1166138"/>
            <a:ext cx="2405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Random Walk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785926"/>
            <a:ext cx="1720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err="1"/>
              <a:t>PartialSum</a:t>
            </a:r>
            <a:endParaRPr lang="en-US" altLang="zh-CN" sz="1500" dirty="0"/>
          </a:p>
          <a:p>
            <a:r>
              <a:rPr lang="en-US" altLang="zh-CN" sz="1500" dirty="0" err="1"/>
              <a:t>Lizorkin</a:t>
            </a:r>
            <a:r>
              <a:rPr lang="en-US" altLang="zh-CN" sz="1500" dirty="0"/>
              <a:t>, VLDB08</a:t>
            </a:r>
            <a:endParaRPr lang="zh-CN" alt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643182"/>
            <a:ext cx="12779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FS-SR</a:t>
            </a:r>
          </a:p>
          <a:p>
            <a:r>
              <a:rPr lang="en-US" altLang="zh-CN" sz="1500" dirty="0"/>
              <a:t>P. Li, SDM10</a:t>
            </a:r>
            <a:endParaRPr lang="zh-CN" alt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3571876"/>
            <a:ext cx="1414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OIP</a:t>
            </a:r>
          </a:p>
          <a:p>
            <a:r>
              <a:rPr lang="en-US" altLang="zh-CN" sz="1500" dirty="0"/>
              <a:t>W Yu, ICDE13</a:t>
            </a:r>
            <a:endParaRPr lang="zh-CN" alt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3108" y="4500570"/>
            <a:ext cx="14642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Par-SR</a:t>
            </a:r>
          </a:p>
          <a:p>
            <a:r>
              <a:rPr lang="en-US" altLang="zh-CN" sz="1500" dirty="0"/>
              <a:t>W Yu, VLDB15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802" y="2071678"/>
            <a:ext cx="1414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NI-</a:t>
            </a:r>
            <a:r>
              <a:rPr lang="en-US" altLang="zh-CN" sz="1500" dirty="0" err="1"/>
              <a:t>Sim</a:t>
            </a:r>
            <a:endParaRPr lang="en-US" altLang="zh-CN" sz="1500" dirty="0"/>
          </a:p>
          <a:p>
            <a:r>
              <a:rPr lang="en-US" altLang="zh-CN" sz="1500" dirty="0"/>
              <a:t>C. Li, EDBT10</a:t>
            </a:r>
            <a:endParaRPr lang="zh-CN" alt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7286644" y="1857364"/>
            <a:ext cx="17633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Monte Carlo</a:t>
            </a:r>
          </a:p>
          <a:p>
            <a:r>
              <a:rPr lang="en-US" altLang="zh-CN" sz="1500" dirty="0"/>
              <a:t>EDBT04, WWW05</a:t>
            </a:r>
            <a:endParaRPr lang="zh-CN" alt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7286644" y="2571744"/>
            <a:ext cx="1801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err="1"/>
              <a:t>TopSim</a:t>
            </a:r>
            <a:endParaRPr lang="en-US" altLang="zh-CN" sz="1500" dirty="0"/>
          </a:p>
          <a:p>
            <a:r>
              <a:rPr lang="en-US" altLang="zh-CN" sz="1500" dirty="0"/>
              <a:t>Jeffery Yu, ICDE12</a:t>
            </a:r>
            <a:endParaRPr lang="zh-CN" alt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7286644" y="3357562"/>
            <a:ext cx="14315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SRK-Join</a:t>
            </a:r>
          </a:p>
          <a:p>
            <a:r>
              <a:rPr lang="en-US" altLang="zh-CN" sz="1500" dirty="0"/>
              <a:t>G. Li, VLDB14</a:t>
            </a:r>
            <a:endParaRPr lang="zh-CN" alt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7286644" y="4143380"/>
            <a:ext cx="1237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Information </a:t>
            </a:r>
          </a:p>
          <a:p>
            <a:r>
              <a:rPr lang="en-US" altLang="zh-CN" sz="1500" dirty="0"/>
              <a:t>Sciences17</a:t>
            </a:r>
            <a:endParaRPr lang="zh-CN" altLang="en-US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7286644" y="4929198"/>
            <a:ext cx="1641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Bin Cui, VLDB15</a:t>
            </a:r>
            <a:endParaRPr lang="zh-CN" alt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4714876" y="3286124"/>
            <a:ext cx="21307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Linearization</a:t>
            </a:r>
          </a:p>
          <a:p>
            <a:r>
              <a:rPr lang="en-US" altLang="zh-CN" sz="1500" dirty="0" err="1"/>
              <a:t>Kusumoto</a:t>
            </a:r>
            <a:r>
              <a:rPr lang="en-US" altLang="zh-CN" sz="1500" dirty="0"/>
              <a:t>, SIGMOD14</a:t>
            </a:r>
          </a:p>
          <a:p>
            <a:r>
              <a:rPr lang="en-US" altLang="zh-CN" sz="1500" dirty="0"/>
              <a:t>KDD14, ICDE15</a:t>
            </a:r>
            <a:endParaRPr lang="zh-CN" altLang="en-US" sz="1500" dirty="0"/>
          </a:p>
        </p:txBody>
      </p:sp>
      <p:sp>
        <p:nvSpPr>
          <p:cNvPr id="21" name="TextBox 20"/>
          <p:cNvSpPr txBox="1"/>
          <p:nvPr/>
        </p:nvSpPr>
        <p:spPr>
          <a:xfrm>
            <a:off x="4702672" y="4429132"/>
            <a:ext cx="12961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err="1"/>
              <a:t>CloudWalker</a:t>
            </a:r>
            <a:endParaRPr lang="en-US" altLang="zh-CN" sz="1500" dirty="0"/>
          </a:p>
          <a:p>
            <a:r>
              <a:rPr lang="en-US" altLang="zh-CN" sz="1500" dirty="0"/>
              <a:t>VLDB15</a:t>
            </a:r>
            <a:endParaRPr lang="zh-CN" altLang="en-US" sz="1500" dirty="0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F89315B6-A626-4D2D-ABEB-FB21AA7047E7}"/>
              </a:ext>
            </a:extLst>
          </p:cNvPr>
          <p:cNvSpPr txBox="1"/>
          <p:nvPr/>
        </p:nvSpPr>
        <p:spPr>
          <a:xfrm>
            <a:off x="7380312" y="5715016"/>
            <a:ext cx="14642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READS</a:t>
            </a:r>
          </a:p>
          <a:p>
            <a:r>
              <a:rPr lang="en-US" altLang="zh-CN" sz="1500" dirty="0"/>
              <a:t>W Yu, VLDB17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S">
  <a:themeElements>
    <a:clrScheme name="CA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A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65861</TotalTime>
  <Words>1137</Words>
  <Application>Microsoft Office PowerPoint</Application>
  <PresentationFormat>全屏显示(4:3)</PresentationFormat>
  <Paragraphs>411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宋体</vt:lpstr>
      <vt:lpstr>Arial</vt:lpstr>
      <vt:lpstr>Arial Black</vt:lpstr>
      <vt:lpstr>Calibri</vt:lpstr>
      <vt:lpstr>Cambria Math</vt:lpstr>
      <vt:lpstr>Comic Sans MS</vt:lpstr>
      <vt:lpstr>Corbel</vt:lpstr>
      <vt:lpstr>Times New Roman</vt:lpstr>
      <vt:lpstr>Wingdings</vt:lpstr>
      <vt:lpstr>CAS</vt:lpstr>
      <vt:lpstr>PRSim: Sublinear Time SimRank Computation on Large Power-Law Graphs. </vt:lpstr>
      <vt:lpstr>Problems and Motivations</vt:lpstr>
      <vt:lpstr>SimRank [KDD 02]</vt:lpstr>
      <vt:lpstr>√c-walk</vt:lpstr>
      <vt:lpstr>SimRank and √c-walk</vt:lpstr>
      <vt:lpstr>SimRank and √c-walk</vt:lpstr>
      <vt:lpstr>Single-Source and top-k SimRank Queries</vt:lpstr>
      <vt:lpstr>Applications</vt:lpstr>
      <vt:lpstr>Taxonomy</vt:lpstr>
      <vt:lpstr>Drawback 1: Linear Query Time</vt:lpstr>
      <vt:lpstr>Drawback 2: SimRank v.s. Graph Structure</vt:lpstr>
      <vt:lpstr>Our Results</vt:lpstr>
      <vt:lpstr>1. Achieving Sub-Linear Time</vt:lpstr>
      <vt:lpstr>The end?</vt:lpstr>
      <vt:lpstr>1. Achieving Sub-Linear Time</vt:lpstr>
      <vt:lpstr>PRSim: Query time</vt:lpstr>
      <vt:lpstr>2. γ v.s. Query time</vt:lpstr>
      <vt:lpstr>High Level Ideas</vt:lpstr>
      <vt:lpstr>PRSim: High level ideas</vt:lpstr>
      <vt:lpstr>Indexing Probability Trees </vt:lpstr>
      <vt:lpstr>Indexing</vt:lpstr>
      <vt:lpstr>Probe Algorithm [VLDB18]</vt:lpstr>
      <vt:lpstr>Backward Walk Algorithm</vt:lpstr>
      <vt:lpstr>Backward Walk Algorithm</vt:lpstr>
      <vt:lpstr>Experiments</vt:lpstr>
      <vt:lpstr>Experiments</vt:lpstr>
      <vt:lpstr>Experiments</vt:lpstr>
      <vt:lpstr>Experiments</vt:lpstr>
      <vt:lpstr>Experiments</vt:lpstr>
      <vt:lpstr>Conclusion</vt:lpstr>
      <vt:lpstr>Thank you!</vt:lpstr>
    </vt:vector>
  </TitlesOfParts>
  <Company>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L.Su</dc:creator>
  <cp:lastModifiedBy>Wei Zhewei</cp:lastModifiedBy>
  <cp:revision>5483</cp:revision>
  <cp:lastPrinted>2014-06-10T00:11:33Z</cp:lastPrinted>
  <dcterms:created xsi:type="dcterms:W3CDTF">2009-06-29T05:49:26Z</dcterms:created>
  <dcterms:modified xsi:type="dcterms:W3CDTF">2019-07-02T14:29:14Z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