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27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27363738" cy="40233600"/>
  <p:notesSz cx="26974800" cy="36118800"/>
  <p:defaultTextStyle>
    <a:defPPr>
      <a:defRPr lang="en-US"/>
    </a:defPPr>
    <a:lvl1pPr marL="0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0799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41598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62397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283196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03995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24794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745593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566392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673">
          <p15:clr>
            <a:srgbClr val="A4A3A4"/>
          </p15:clr>
        </p15:guide>
        <p15:guide id="2" pos="86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B5998"/>
    <a:srgbClr val="CC0000"/>
    <a:srgbClr val="CC6600"/>
    <a:srgbClr val="CC3300"/>
    <a:srgbClr val="663300"/>
    <a:srgbClr val="9900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2686" autoAdjust="0"/>
    <p:restoredTop sz="99632" autoAdjust="0"/>
  </p:normalViewPr>
  <p:slideViewPr>
    <p:cSldViewPr>
      <p:cViewPr>
        <p:scale>
          <a:sx n="50" d="100"/>
          <a:sy n="50" d="100"/>
        </p:scale>
        <p:origin x="5826" y="-5388"/>
      </p:cViewPr>
      <p:guideLst>
        <p:guide orient="horz" pos="12673"/>
        <p:guide pos="861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4E2A6B-3EDD-47B4-9E6F-5FF1FC113A4A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mc:AlternateContent xmlns:mc="http://schemas.openxmlformats.org/markup-compatibility/2006" xmlns:a14="http://schemas.microsoft.com/office/drawing/2010/main">
      <mc:Choice Requires="a14">
        <dgm:pt modelId="{ACF23D58-B550-4BC6-A7AE-4EBCC4B30CEB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AU" altLang="zh-CN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AU" altLang="zh-CN" b="0" i="1" smtClean="0">
                        <a:latin typeface="Cambria Math" panose="02040503050406030204" pitchFamily="18" charset="0"/>
                      </a:rPr>
                      <m:t>=1/</m:t>
                    </m:r>
                    <m:r>
                      <a:rPr lang="en-AU" altLang="zh-C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m:oMathPara>
              </a14:m>
              <a:endParaRPr lang="en-US" dirty="0"/>
            </a:p>
          </dgm:t>
        </dgm:pt>
      </mc:Choice>
      <mc:Fallback xmlns="">
        <dgm:pt modelId="{ACF23D58-B550-4BC6-A7AE-4EBCC4B30CEB}">
          <dgm:prSet phldrT="[Text]"/>
          <dgm:spPr/>
          <dgm:t>
            <a:bodyPr/>
            <a:lstStyle/>
            <a:p>
              <a:r>
                <a:rPr lang="en-AU" altLang="zh-CN" b="0" i="0" smtClean="0">
                  <a:latin typeface="Cambria Math" panose="02040503050406030204" pitchFamily="18" charset="0"/>
                </a:rPr>
                <a:t>𝛿=1/𝑘</a:t>
              </a:r>
              <a:endParaRPr lang="en-US" dirty="0"/>
            </a:p>
          </dgm:t>
        </dgm:pt>
      </mc:Fallback>
    </mc:AlternateContent>
    <dgm:pt modelId="{72E88D79-0A3A-4340-890D-DBA1CC6ED8E3}" type="parTrans" cxnId="{F106C02B-1745-46DB-A93C-679C066652AD}">
      <dgm:prSet/>
      <dgm:spPr/>
      <dgm:t>
        <a:bodyPr/>
        <a:lstStyle/>
        <a:p>
          <a:endParaRPr lang="en-US"/>
        </a:p>
      </dgm:t>
    </dgm:pt>
    <dgm:pt modelId="{AE1BBCD4-1AEC-43FC-BDE3-FBD9F8ADD65A}" type="sibTrans" cxnId="{F106C02B-1745-46DB-A93C-679C066652AD}">
      <dgm:prSet/>
      <dgm:spPr/>
      <dgm:t>
        <a:bodyPr/>
        <a:lstStyle/>
        <a:p>
          <a:endParaRPr lang="en-US"/>
        </a:p>
      </dgm:t>
    </dgm:pt>
    <dgm:pt modelId="{3D766FF3-16BF-438F-BCEB-A3FED00E047E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Run FORA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F3D98D-2E00-47B5-BAD5-725E1311A493}" type="parTrans" cxnId="{2151276F-B9D2-4BC3-BF0F-A03E1772A2B7}">
      <dgm:prSet/>
      <dgm:spPr/>
      <dgm:t>
        <a:bodyPr/>
        <a:lstStyle/>
        <a:p>
          <a:endParaRPr lang="en-US"/>
        </a:p>
      </dgm:t>
    </dgm:pt>
    <dgm:pt modelId="{80E123E7-0BEE-4331-8B02-F7A8DE115B56}" type="sibTrans" cxnId="{2151276F-B9D2-4BC3-BF0F-A03E1772A2B7}">
      <dgm:prSet/>
      <dgm:spPr/>
      <dgm:t>
        <a:bodyPr/>
        <a:lstStyle/>
        <a:p>
          <a:endParaRPr lang="en-US"/>
        </a:p>
      </dgm:t>
    </dgm:pt>
    <dgm:pt modelId="{FF516F6C-A7D2-4040-8EA4-ADCC1EC8FF75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Stopping condition test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C9C28C-10A3-41FC-9D38-532F56C38336}" type="parTrans" cxnId="{9C5D0580-A700-4C6C-865F-85A5561AF81D}">
      <dgm:prSet/>
      <dgm:spPr/>
      <dgm:t>
        <a:bodyPr/>
        <a:lstStyle/>
        <a:p>
          <a:endParaRPr lang="en-US"/>
        </a:p>
      </dgm:t>
    </dgm:pt>
    <dgm:pt modelId="{9E543790-F4B3-4393-A438-FF219B7292D2}" type="sibTrans" cxnId="{9C5D0580-A700-4C6C-865F-85A5561AF81D}">
      <dgm:prSet/>
      <dgm:spPr/>
      <dgm:t>
        <a:bodyPr/>
        <a:lstStyle/>
        <a:p>
          <a:endParaRPr lang="en-US"/>
        </a:p>
      </dgm:t>
    </dgm:pt>
    <dgm:pt modelId="{2D707525-B804-4999-AF16-D6B14E24B56F}">
      <dgm:prSet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Return the top-k answer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68CCB2-2BF2-4A41-B54D-F9103EBC479E}" type="parTrans" cxnId="{A4D9397B-1138-40E3-A060-09A9936C5EC1}">
      <dgm:prSet/>
      <dgm:spPr/>
      <dgm:t>
        <a:bodyPr/>
        <a:lstStyle/>
        <a:p>
          <a:endParaRPr lang="en-US"/>
        </a:p>
      </dgm:t>
    </dgm:pt>
    <dgm:pt modelId="{C1294EEE-A956-4180-88E9-68ACC49A73F2}" type="sibTrans" cxnId="{A4D9397B-1138-40E3-A060-09A9936C5EC1}">
      <dgm:prSet/>
      <dgm:spPr/>
      <dgm:t>
        <a:bodyPr/>
        <a:lstStyle/>
        <a:p>
          <a:endParaRPr lang="en-US"/>
        </a:p>
      </dgm:t>
    </dgm:pt>
    <dgm:pt modelId="{83997F88-1ED1-4A49-80EA-FB221BCB8ACC}" type="pres">
      <dgm:prSet presAssocID="{DE4E2A6B-3EDD-47B4-9E6F-5FF1FC113A4A}" presName="Name0" presStyleCnt="0">
        <dgm:presLayoutVars>
          <dgm:dir/>
          <dgm:resizeHandles val="exact"/>
        </dgm:presLayoutVars>
      </dgm:prSet>
      <dgm:spPr/>
    </dgm:pt>
    <dgm:pt modelId="{8A0F38D9-F8CA-4F47-AE1D-45EF49DC68DA}" type="pres">
      <dgm:prSet presAssocID="{ACF23D58-B550-4BC6-A7AE-4EBCC4B30CE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FAF9C-B6EA-4374-8F9A-E858EFD99EE9}" type="pres">
      <dgm:prSet presAssocID="{AE1BBCD4-1AEC-43FC-BDE3-FBD9F8ADD65A}" presName="sibTrans" presStyleLbl="sibTrans2D1" presStyleIdx="0" presStyleCnt="3" custScaleX="150666"/>
      <dgm:spPr/>
      <dgm:t>
        <a:bodyPr/>
        <a:lstStyle/>
        <a:p>
          <a:endParaRPr lang="en-US"/>
        </a:p>
      </dgm:t>
    </dgm:pt>
    <dgm:pt modelId="{82D3E176-1BDA-454A-B295-8A1C07F596B3}" type="pres">
      <dgm:prSet presAssocID="{AE1BBCD4-1AEC-43FC-BDE3-FBD9F8ADD65A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1AD0EBD-D4EF-4E41-9BD4-BE0F7A4414DA}" type="pres">
      <dgm:prSet presAssocID="{3D766FF3-16BF-438F-BCEB-A3FED00E047E}" presName="node" presStyleLbl="node1" presStyleIdx="1" presStyleCnt="4" custLinFactNeighborX="-466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22F2C5-7909-40E0-86DF-FD10C04D1E80}" type="pres">
      <dgm:prSet presAssocID="{80E123E7-0BEE-4331-8B02-F7A8DE115B56}" presName="sibTrans" presStyleLbl="sibTrans2D1" presStyleIdx="1" presStyleCnt="3" custScaleX="134153"/>
      <dgm:spPr/>
      <dgm:t>
        <a:bodyPr/>
        <a:lstStyle/>
        <a:p>
          <a:endParaRPr lang="en-US"/>
        </a:p>
      </dgm:t>
    </dgm:pt>
    <dgm:pt modelId="{C48A542A-F8DD-46FE-9189-853BD61184F1}" type="pres">
      <dgm:prSet presAssocID="{80E123E7-0BEE-4331-8B02-F7A8DE115B56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13A5AAA7-347A-4ACE-B26F-216FB6737749}" type="pres">
      <dgm:prSet presAssocID="{FF516F6C-A7D2-4040-8EA4-ADCC1EC8FF75}" presName="node" presStyleLbl="node1" presStyleIdx="2" presStyleCnt="4" custScaleX="88718" custLinFactNeighborX="-86003" custLinFactNeighborY="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1EB684-F55D-4AA4-8A1A-106921AEBD92}" type="pres">
      <dgm:prSet presAssocID="{9E543790-F4B3-4393-A438-FF219B7292D2}" presName="sibTrans" presStyleLbl="sibTrans2D1" presStyleIdx="2" presStyleCnt="3" custScaleX="187925" custScaleY="125172"/>
      <dgm:spPr/>
      <dgm:t>
        <a:bodyPr/>
        <a:lstStyle/>
        <a:p>
          <a:endParaRPr lang="en-US"/>
        </a:p>
      </dgm:t>
    </dgm:pt>
    <dgm:pt modelId="{792125F3-422E-48E2-9ABA-A82B0517DB91}" type="pres">
      <dgm:prSet presAssocID="{9E543790-F4B3-4393-A438-FF219B7292D2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42BAC560-FF53-4959-8DBA-9EA21471983C}" type="pres">
      <dgm:prSet presAssocID="{2D707525-B804-4999-AF16-D6B14E24B56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E84A96-E3D7-42A3-9229-19593346AA95}" type="presOf" srcId="{3D766FF3-16BF-438F-BCEB-A3FED00E047E}" destId="{91AD0EBD-D4EF-4E41-9BD4-BE0F7A4414DA}" srcOrd="0" destOrd="0" presId="urn:microsoft.com/office/officeart/2005/8/layout/process1"/>
    <dgm:cxn modelId="{2151276F-B9D2-4BC3-BF0F-A03E1772A2B7}" srcId="{DE4E2A6B-3EDD-47B4-9E6F-5FF1FC113A4A}" destId="{3D766FF3-16BF-438F-BCEB-A3FED00E047E}" srcOrd="1" destOrd="0" parTransId="{BAF3D98D-2E00-47B5-BAD5-725E1311A493}" sibTransId="{80E123E7-0BEE-4331-8B02-F7A8DE115B56}"/>
    <dgm:cxn modelId="{D5CB11F7-D859-45B4-8372-A9E0E5A45044}" type="presOf" srcId="{AE1BBCD4-1AEC-43FC-BDE3-FBD9F8ADD65A}" destId="{2EDFAF9C-B6EA-4374-8F9A-E858EFD99EE9}" srcOrd="0" destOrd="0" presId="urn:microsoft.com/office/officeart/2005/8/layout/process1"/>
    <dgm:cxn modelId="{C204893A-D618-4007-A4B4-FE367B3A3124}" type="presOf" srcId="{80E123E7-0BEE-4331-8B02-F7A8DE115B56}" destId="{C48A542A-F8DD-46FE-9189-853BD61184F1}" srcOrd="1" destOrd="0" presId="urn:microsoft.com/office/officeart/2005/8/layout/process1"/>
    <dgm:cxn modelId="{9C5D0580-A700-4C6C-865F-85A5561AF81D}" srcId="{DE4E2A6B-3EDD-47B4-9E6F-5FF1FC113A4A}" destId="{FF516F6C-A7D2-4040-8EA4-ADCC1EC8FF75}" srcOrd="2" destOrd="0" parTransId="{36C9C28C-10A3-41FC-9D38-532F56C38336}" sibTransId="{9E543790-F4B3-4393-A438-FF219B7292D2}"/>
    <dgm:cxn modelId="{93BA2BBE-D4C8-4235-9FBA-15EA890E62DB}" type="presOf" srcId="{FF516F6C-A7D2-4040-8EA4-ADCC1EC8FF75}" destId="{13A5AAA7-347A-4ACE-B26F-216FB6737749}" srcOrd="0" destOrd="0" presId="urn:microsoft.com/office/officeart/2005/8/layout/process1"/>
    <dgm:cxn modelId="{A7FE3893-99AD-4409-8D4E-40055002B1AD}" type="presOf" srcId="{9E543790-F4B3-4393-A438-FF219B7292D2}" destId="{792125F3-422E-48E2-9ABA-A82B0517DB91}" srcOrd="1" destOrd="0" presId="urn:microsoft.com/office/officeart/2005/8/layout/process1"/>
    <dgm:cxn modelId="{B409E4C9-CBDC-4910-A77A-88342DFEE52D}" type="presOf" srcId="{80E123E7-0BEE-4331-8B02-F7A8DE115B56}" destId="{6822F2C5-7909-40E0-86DF-FD10C04D1E80}" srcOrd="0" destOrd="0" presId="urn:microsoft.com/office/officeart/2005/8/layout/process1"/>
    <dgm:cxn modelId="{8AE384DD-BE45-4333-ABE6-BC9BF6A4203A}" type="presOf" srcId="{2D707525-B804-4999-AF16-D6B14E24B56F}" destId="{42BAC560-FF53-4959-8DBA-9EA21471983C}" srcOrd="0" destOrd="0" presId="urn:microsoft.com/office/officeart/2005/8/layout/process1"/>
    <dgm:cxn modelId="{C6D47BC0-4FE8-4AD6-BD11-EB3BDE61B937}" type="presOf" srcId="{9E543790-F4B3-4393-A438-FF219B7292D2}" destId="{1A1EB684-F55D-4AA4-8A1A-106921AEBD92}" srcOrd="0" destOrd="0" presId="urn:microsoft.com/office/officeart/2005/8/layout/process1"/>
    <dgm:cxn modelId="{A4D5C820-9BFA-4FFC-A658-83AA82562019}" type="presOf" srcId="{AE1BBCD4-1AEC-43FC-BDE3-FBD9F8ADD65A}" destId="{82D3E176-1BDA-454A-B295-8A1C07F596B3}" srcOrd="1" destOrd="0" presId="urn:microsoft.com/office/officeart/2005/8/layout/process1"/>
    <dgm:cxn modelId="{F106C02B-1745-46DB-A93C-679C066652AD}" srcId="{DE4E2A6B-3EDD-47B4-9E6F-5FF1FC113A4A}" destId="{ACF23D58-B550-4BC6-A7AE-4EBCC4B30CEB}" srcOrd="0" destOrd="0" parTransId="{72E88D79-0A3A-4340-890D-DBA1CC6ED8E3}" sibTransId="{AE1BBCD4-1AEC-43FC-BDE3-FBD9F8ADD65A}"/>
    <dgm:cxn modelId="{B1DBE0FB-93E0-44C0-A523-ACFF0154B68B}" type="presOf" srcId="{ACF23D58-B550-4BC6-A7AE-4EBCC4B30CEB}" destId="{8A0F38D9-F8CA-4F47-AE1D-45EF49DC68DA}" srcOrd="0" destOrd="0" presId="urn:microsoft.com/office/officeart/2005/8/layout/process1"/>
    <dgm:cxn modelId="{A4D9397B-1138-40E3-A060-09A9936C5EC1}" srcId="{DE4E2A6B-3EDD-47B4-9E6F-5FF1FC113A4A}" destId="{2D707525-B804-4999-AF16-D6B14E24B56F}" srcOrd="3" destOrd="0" parTransId="{0868CCB2-2BF2-4A41-B54D-F9103EBC479E}" sibTransId="{C1294EEE-A956-4180-88E9-68ACC49A73F2}"/>
    <dgm:cxn modelId="{2095DFE7-6468-413D-A278-F4DEF1C3B1B7}" type="presOf" srcId="{DE4E2A6B-3EDD-47B4-9E6F-5FF1FC113A4A}" destId="{83997F88-1ED1-4A49-80EA-FB221BCB8ACC}" srcOrd="0" destOrd="0" presId="urn:microsoft.com/office/officeart/2005/8/layout/process1"/>
    <dgm:cxn modelId="{5147F0BA-C32E-4240-AFF5-9617EB07E8DB}" type="presParOf" srcId="{83997F88-1ED1-4A49-80EA-FB221BCB8ACC}" destId="{8A0F38D9-F8CA-4F47-AE1D-45EF49DC68DA}" srcOrd="0" destOrd="0" presId="urn:microsoft.com/office/officeart/2005/8/layout/process1"/>
    <dgm:cxn modelId="{66D4A947-C987-41EC-95A5-181028795D87}" type="presParOf" srcId="{83997F88-1ED1-4A49-80EA-FB221BCB8ACC}" destId="{2EDFAF9C-B6EA-4374-8F9A-E858EFD99EE9}" srcOrd="1" destOrd="0" presId="urn:microsoft.com/office/officeart/2005/8/layout/process1"/>
    <dgm:cxn modelId="{781F483E-EEBC-4A8E-9A89-B54429E278A2}" type="presParOf" srcId="{2EDFAF9C-B6EA-4374-8F9A-E858EFD99EE9}" destId="{82D3E176-1BDA-454A-B295-8A1C07F596B3}" srcOrd="0" destOrd="0" presId="urn:microsoft.com/office/officeart/2005/8/layout/process1"/>
    <dgm:cxn modelId="{453D3324-0A36-406C-9900-C7C21E014E7E}" type="presParOf" srcId="{83997F88-1ED1-4A49-80EA-FB221BCB8ACC}" destId="{91AD0EBD-D4EF-4E41-9BD4-BE0F7A4414DA}" srcOrd="2" destOrd="0" presId="urn:microsoft.com/office/officeart/2005/8/layout/process1"/>
    <dgm:cxn modelId="{6B7729A6-D78E-479D-9B71-CCFCE55B9165}" type="presParOf" srcId="{83997F88-1ED1-4A49-80EA-FB221BCB8ACC}" destId="{6822F2C5-7909-40E0-86DF-FD10C04D1E80}" srcOrd="3" destOrd="0" presId="urn:microsoft.com/office/officeart/2005/8/layout/process1"/>
    <dgm:cxn modelId="{CF3FDE42-DA84-44C6-8D2E-0C455479FB17}" type="presParOf" srcId="{6822F2C5-7909-40E0-86DF-FD10C04D1E80}" destId="{C48A542A-F8DD-46FE-9189-853BD61184F1}" srcOrd="0" destOrd="0" presId="urn:microsoft.com/office/officeart/2005/8/layout/process1"/>
    <dgm:cxn modelId="{F1B4F720-81D4-4934-9FD9-1D4AE0664505}" type="presParOf" srcId="{83997F88-1ED1-4A49-80EA-FB221BCB8ACC}" destId="{13A5AAA7-347A-4ACE-B26F-216FB6737749}" srcOrd="4" destOrd="0" presId="urn:microsoft.com/office/officeart/2005/8/layout/process1"/>
    <dgm:cxn modelId="{660E3650-E578-4F11-B162-D5BEB765EEB6}" type="presParOf" srcId="{83997F88-1ED1-4A49-80EA-FB221BCB8ACC}" destId="{1A1EB684-F55D-4AA4-8A1A-106921AEBD92}" srcOrd="5" destOrd="0" presId="urn:microsoft.com/office/officeart/2005/8/layout/process1"/>
    <dgm:cxn modelId="{C0133DBA-88A4-4982-9A97-5F353F4A6E6F}" type="presParOf" srcId="{1A1EB684-F55D-4AA4-8A1A-106921AEBD92}" destId="{792125F3-422E-48E2-9ABA-A82B0517DB91}" srcOrd="0" destOrd="0" presId="urn:microsoft.com/office/officeart/2005/8/layout/process1"/>
    <dgm:cxn modelId="{9B303686-D91C-46D1-A42E-F4391081B240}" type="presParOf" srcId="{83997F88-1ED1-4A49-80EA-FB221BCB8ACC}" destId="{42BAC560-FF53-4959-8DBA-9EA21471983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5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4E2A6B-3EDD-47B4-9E6F-5FF1FC113A4A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ACF23D58-B550-4BC6-A7AE-4EBCC4B30CEB}">
      <dgm:prSet phldrT="[Text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AU">
              <a:noFill/>
            </a:rPr>
            <a:t> </a:t>
          </a:r>
        </a:p>
      </dgm:t>
    </dgm:pt>
    <dgm:pt modelId="{72E88D79-0A3A-4340-890D-DBA1CC6ED8E3}" type="parTrans" cxnId="{F106C02B-1745-46DB-A93C-679C066652AD}">
      <dgm:prSet/>
      <dgm:spPr/>
      <dgm:t>
        <a:bodyPr/>
        <a:lstStyle/>
        <a:p>
          <a:endParaRPr lang="en-US"/>
        </a:p>
      </dgm:t>
    </dgm:pt>
    <dgm:pt modelId="{AE1BBCD4-1AEC-43FC-BDE3-FBD9F8ADD65A}" type="sibTrans" cxnId="{F106C02B-1745-46DB-A93C-679C066652AD}">
      <dgm:prSet/>
      <dgm:spPr/>
      <dgm:t>
        <a:bodyPr/>
        <a:lstStyle/>
        <a:p>
          <a:endParaRPr lang="en-US"/>
        </a:p>
      </dgm:t>
    </dgm:pt>
    <dgm:pt modelId="{3D766FF3-16BF-438F-BCEB-A3FED00E047E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Run FORA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F3D98D-2E00-47B5-BAD5-725E1311A493}" type="parTrans" cxnId="{2151276F-B9D2-4BC3-BF0F-A03E1772A2B7}">
      <dgm:prSet/>
      <dgm:spPr/>
      <dgm:t>
        <a:bodyPr/>
        <a:lstStyle/>
        <a:p>
          <a:endParaRPr lang="en-US"/>
        </a:p>
      </dgm:t>
    </dgm:pt>
    <dgm:pt modelId="{80E123E7-0BEE-4331-8B02-F7A8DE115B56}" type="sibTrans" cxnId="{2151276F-B9D2-4BC3-BF0F-A03E1772A2B7}">
      <dgm:prSet/>
      <dgm:spPr/>
      <dgm:t>
        <a:bodyPr/>
        <a:lstStyle/>
        <a:p>
          <a:endParaRPr lang="en-US"/>
        </a:p>
      </dgm:t>
    </dgm:pt>
    <dgm:pt modelId="{FF516F6C-A7D2-4040-8EA4-ADCC1EC8FF75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Stopping condition test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C9C28C-10A3-41FC-9D38-532F56C38336}" type="parTrans" cxnId="{9C5D0580-A700-4C6C-865F-85A5561AF81D}">
      <dgm:prSet/>
      <dgm:spPr/>
      <dgm:t>
        <a:bodyPr/>
        <a:lstStyle/>
        <a:p>
          <a:endParaRPr lang="en-US"/>
        </a:p>
      </dgm:t>
    </dgm:pt>
    <dgm:pt modelId="{9E543790-F4B3-4393-A438-FF219B7292D2}" type="sibTrans" cxnId="{9C5D0580-A700-4C6C-865F-85A5561AF81D}">
      <dgm:prSet/>
      <dgm:spPr/>
      <dgm:t>
        <a:bodyPr/>
        <a:lstStyle/>
        <a:p>
          <a:endParaRPr lang="en-US"/>
        </a:p>
      </dgm:t>
    </dgm:pt>
    <dgm:pt modelId="{2D707525-B804-4999-AF16-D6B14E24B56F}">
      <dgm:prSet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Return the top-k answer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68CCB2-2BF2-4A41-B54D-F9103EBC479E}" type="parTrans" cxnId="{A4D9397B-1138-40E3-A060-09A9936C5EC1}">
      <dgm:prSet/>
      <dgm:spPr/>
      <dgm:t>
        <a:bodyPr/>
        <a:lstStyle/>
        <a:p>
          <a:endParaRPr lang="en-US"/>
        </a:p>
      </dgm:t>
    </dgm:pt>
    <dgm:pt modelId="{C1294EEE-A956-4180-88E9-68ACC49A73F2}" type="sibTrans" cxnId="{A4D9397B-1138-40E3-A060-09A9936C5EC1}">
      <dgm:prSet/>
      <dgm:spPr/>
      <dgm:t>
        <a:bodyPr/>
        <a:lstStyle/>
        <a:p>
          <a:endParaRPr lang="en-US"/>
        </a:p>
      </dgm:t>
    </dgm:pt>
    <dgm:pt modelId="{83997F88-1ED1-4A49-80EA-FB221BCB8ACC}" type="pres">
      <dgm:prSet presAssocID="{DE4E2A6B-3EDD-47B4-9E6F-5FF1FC113A4A}" presName="Name0" presStyleCnt="0">
        <dgm:presLayoutVars>
          <dgm:dir/>
          <dgm:resizeHandles val="exact"/>
        </dgm:presLayoutVars>
      </dgm:prSet>
      <dgm:spPr/>
    </dgm:pt>
    <dgm:pt modelId="{8A0F38D9-F8CA-4F47-AE1D-45EF49DC68DA}" type="pres">
      <dgm:prSet presAssocID="{ACF23D58-B550-4BC6-A7AE-4EBCC4B30CE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FAF9C-B6EA-4374-8F9A-E858EFD99EE9}" type="pres">
      <dgm:prSet presAssocID="{AE1BBCD4-1AEC-43FC-BDE3-FBD9F8ADD65A}" presName="sibTrans" presStyleLbl="sibTrans2D1" presStyleIdx="0" presStyleCnt="3" custScaleX="150666"/>
      <dgm:spPr/>
    </dgm:pt>
    <dgm:pt modelId="{82D3E176-1BDA-454A-B295-8A1C07F596B3}" type="pres">
      <dgm:prSet presAssocID="{AE1BBCD4-1AEC-43FC-BDE3-FBD9F8ADD65A}" presName="connectorText" presStyleLbl="sibTrans2D1" presStyleIdx="0" presStyleCnt="3"/>
      <dgm:spPr/>
    </dgm:pt>
    <dgm:pt modelId="{91AD0EBD-D4EF-4E41-9BD4-BE0F7A4414DA}" type="pres">
      <dgm:prSet presAssocID="{3D766FF3-16BF-438F-BCEB-A3FED00E047E}" presName="node" presStyleLbl="node1" presStyleIdx="1" presStyleCnt="4" custLinFactNeighborX="-466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22F2C5-7909-40E0-86DF-FD10C04D1E80}" type="pres">
      <dgm:prSet presAssocID="{80E123E7-0BEE-4331-8B02-F7A8DE115B56}" presName="sibTrans" presStyleLbl="sibTrans2D1" presStyleIdx="1" presStyleCnt="3" custScaleX="134153"/>
      <dgm:spPr/>
    </dgm:pt>
    <dgm:pt modelId="{C48A542A-F8DD-46FE-9189-853BD61184F1}" type="pres">
      <dgm:prSet presAssocID="{80E123E7-0BEE-4331-8B02-F7A8DE115B56}" presName="connectorText" presStyleLbl="sibTrans2D1" presStyleIdx="1" presStyleCnt="3"/>
      <dgm:spPr/>
    </dgm:pt>
    <dgm:pt modelId="{13A5AAA7-347A-4ACE-B26F-216FB6737749}" type="pres">
      <dgm:prSet presAssocID="{FF516F6C-A7D2-4040-8EA4-ADCC1EC8FF75}" presName="node" presStyleLbl="node1" presStyleIdx="2" presStyleCnt="4" custScaleX="88718" custLinFactNeighborX="-86003" custLinFactNeighborY="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1EB684-F55D-4AA4-8A1A-106921AEBD92}" type="pres">
      <dgm:prSet presAssocID="{9E543790-F4B3-4393-A438-FF219B7292D2}" presName="sibTrans" presStyleLbl="sibTrans2D1" presStyleIdx="2" presStyleCnt="3" custScaleX="187925" custScaleY="125172"/>
      <dgm:spPr/>
    </dgm:pt>
    <dgm:pt modelId="{792125F3-422E-48E2-9ABA-A82B0517DB91}" type="pres">
      <dgm:prSet presAssocID="{9E543790-F4B3-4393-A438-FF219B7292D2}" presName="connectorText" presStyleLbl="sibTrans2D1" presStyleIdx="2" presStyleCnt="3"/>
      <dgm:spPr/>
    </dgm:pt>
    <dgm:pt modelId="{42BAC560-FF53-4959-8DBA-9EA21471983C}" type="pres">
      <dgm:prSet presAssocID="{2D707525-B804-4999-AF16-D6B14E24B56F}" presName="node" presStyleLbl="node1" presStyleIdx="3" presStyleCnt="4">
        <dgm:presLayoutVars>
          <dgm:bulletEnabled val="1"/>
        </dgm:presLayoutVars>
      </dgm:prSet>
      <dgm:spPr/>
    </dgm:pt>
  </dgm:ptLst>
  <dgm:cxnLst>
    <dgm:cxn modelId="{A4E84A96-E3D7-42A3-9229-19593346AA95}" type="presOf" srcId="{3D766FF3-16BF-438F-BCEB-A3FED00E047E}" destId="{91AD0EBD-D4EF-4E41-9BD4-BE0F7A4414DA}" srcOrd="0" destOrd="0" presId="urn:microsoft.com/office/officeart/2005/8/layout/process1"/>
    <dgm:cxn modelId="{2151276F-B9D2-4BC3-BF0F-A03E1772A2B7}" srcId="{DE4E2A6B-3EDD-47B4-9E6F-5FF1FC113A4A}" destId="{3D766FF3-16BF-438F-BCEB-A3FED00E047E}" srcOrd="1" destOrd="0" parTransId="{BAF3D98D-2E00-47B5-BAD5-725E1311A493}" sibTransId="{80E123E7-0BEE-4331-8B02-F7A8DE115B56}"/>
    <dgm:cxn modelId="{D5CB11F7-D859-45B4-8372-A9E0E5A45044}" type="presOf" srcId="{AE1BBCD4-1AEC-43FC-BDE3-FBD9F8ADD65A}" destId="{2EDFAF9C-B6EA-4374-8F9A-E858EFD99EE9}" srcOrd="0" destOrd="0" presId="urn:microsoft.com/office/officeart/2005/8/layout/process1"/>
    <dgm:cxn modelId="{C204893A-D618-4007-A4B4-FE367B3A3124}" type="presOf" srcId="{80E123E7-0BEE-4331-8B02-F7A8DE115B56}" destId="{C48A542A-F8DD-46FE-9189-853BD61184F1}" srcOrd="1" destOrd="0" presId="urn:microsoft.com/office/officeart/2005/8/layout/process1"/>
    <dgm:cxn modelId="{9C5D0580-A700-4C6C-865F-85A5561AF81D}" srcId="{DE4E2A6B-3EDD-47B4-9E6F-5FF1FC113A4A}" destId="{FF516F6C-A7D2-4040-8EA4-ADCC1EC8FF75}" srcOrd="2" destOrd="0" parTransId="{36C9C28C-10A3-41FC-9D38-532F56C38336}" sibTransId="{9E543790-F4B3-4393-A438-FF219B7292D2}"/>
    <dgm:cxn modelId="{A7FE3893-99AD-4409-8D4E-40055002B1AD}" type="presOf" srcId="{9E543790-F4B3-4393-A438-FF219B7292D2}" destId="{792125F3-422E-48E2-9ABA-A82B0517DB91}" srcOrd="1" destOrd="0" presId="urn:microsoft.com/office/officeart/2005/8/layout/process1"/>
    <dgm:cxn modelId="{93BA2BBE-D4C8-4235-9FBA-15EA890E62DB}" type="presOf" srcId="{FF516F6C-A7D2-4040-8EA4-ADCC1EC8FF75}" destId="{13A5AAA7-347A-4ACE-B26F-216FB6737749}" srcOrd="0" destOrd="0" presId="urn:microsoft.com/office/officeart/2005/8/layout/process1"/>
    <dgm:cxn modelId="{B409E4C9-CBDC-4910-A77A-88342DFEE52D}" type="presOf" srcId="{80E123E7-0BEE-4331-8B02-F7A8DE115B56}" destId="{6822F2C5-7909-40E0-86DF-FD10C04D1E80}" srcOrd="0" destOrd="0" presId="urn:microsoft.com/office/officeart/2005/8/layout/process1"/>
    <dgm:cxn modelId="{8AE384DD-BE45-4333-ABE6-BC9BF6A4203A}" type="presOf" srcId="{2D707525-B804-4999-AF16-D6B14E24B56F}" destId="{42BAC560-FF53-4959-8DBA-9EA21471983C}" srcOrd="0" destOrd="0" presId="urn:microsoft.com/office/officeart/2005/8/layout/process1"/>
    <dgm:cxn modelId="{C6D47BC0-4FE8-4AD6-BD11-EB3BDE61B937}" type="presOf" srcId="{9E543790-F4B3-4393-A438-FF219B7292D2}" destId="{1A1EB684-F55D-4AA4-8A1A-106921AEBD92}" srcOrd="0" destOrd="0" presId="urn:microsoft.com/office/officeart/2005/8/layout/process1"/>
    <dgm:cxn modelId="{A4D5C820-9BFA-4FFC-A658-83AA82562019}" type="presOf" srcId="{AE1BBCD4-1AEC-43FC-BDE3-FBD9F8ADD65A}" destId="{82D3E176-1BDA-454A-B295-8A1C07F596B3}" srcOrd="1" destOrd="0" presId="urn:microsoft.com/office/officeart/2005/8/layout/process1"/>
    <dgm:cxn modelId="{F106C02B-1745-46DB-A93C-679C066652AD}" srcId="{DE4E2A6B-3EDD-47B4-9E6F-5FF1FC113A4A}" destId="{ACF23D58-B550-4BC6-A7AE-4EBCC4B30CEB}" srcOrd="0" destOrd="0" parTransId="{72E88D79-0A3A-4340-890D-DBA1CC6ED8E3}" sibTransId="{AE1BBCD4-1AEC-43FC-BDE3-FBD9F8ADD65A}"/>
    <dgm:cxn modelId="{B1DBE0FB-93E0-44C0-A523-ACFF0154B68B}" type="presOf" srcId="{ACF23D58-B550-4BC6-A7AE-4EBCC4B30CEB}" destId="{8A0F38D9-F8CA-4F47-AE1D-45EF49DC68DA}" srcOrd="0" destOrd="0" presId="urn:microsoft.com/office/officeart/2005/8/layout/process1"/>
    <dgm:cxn modelId="{A4D9397B-1138-40E3-A060-09A9936C5EC1}" srcId="{DE4E2A6B-3EDD-47B4-9E6F-5FF1FC113A4A}" destId="{2D707525-B804-4999-AF16-D6B14E24B56F}" srcOrd="3" destOrd="0" parTransId="{0868CCB2-2BF2-4A41-B54D-F9103EBC479E}" sibTransId="{C1294EEE-A956-4180-88E9-68ACC49A73F2}"/>
    <dgm:cxn modelId="{2095DFE7-6468-413D-A278-F4DEF1C3B1B7}" type="presOf" srcId="{DE4E2A6B-3EDD-47B4-9E6F-5FF1FC113A4A}" destId="{83997F88-1ED1-4A49-80EA-FB221BCB8ACC}" srcOrd="0" destOrd="0" presId="urn:microsoft.com/office/officeart/2005/8/layout/process1"/>
    <dgm:cxn modelId="{5147F0BA-C32E-4240-AFF5-9617EB07E8DB}" type="presParOf" srcId="{83997F88-1ED1-4A49-80EA-FB221BCB8ACC}" destId="{8A0F38D9-F8CA-4F47-AE1D-45EF49DC68DA}" srcOrd="0" destOrd="0" presId="urn:microsoft.com/office/officeart/2005/8/layout/process1"/>
    <dgm:cxn modelId="{66D4A947-C987-41EC-95A5-181028795D87}" type="presParOf" srcId="{83997F88-1ED1-4A49-80EA-FB221BCB8ACC}" destId="{2EDFAF9C-B6EA-4374-8F9A-E858EFD99EE9}" srcOrd="1" destOrd="0" presId="urn:microsoft.com/office/officeart/2005/8/layout/process1"/>
    <dgm:cxn modelId="{781F483E-EEBC-4A8E-9A89-B54429E278A2}" type="presParOf" srcId="{2EDFAF9C-B6EA-4374-8F9A-E858EFD99EE9}" destId="{82D3E176-1BDA-454A-B295-8A1C07F596B3}" srcOrd="0" destOrd="0" presId="urn:microsoft.com/office/officeart/2005/8/layout/process1"/>
    <dgm:cxn modelId="{453D3324-0A36-406C-9900-C7C21E014E7E}" type="presParOf" srcId="{83997F88-1ED1-4A49-80EA-FB221BCB8ACC}" destId="{91AD0EBD-D4EF-4E41-9BD4-BE0F7A4414DA}" srcOrd="2" destOrd="0" presId="urn:microsoft.com/office/officeart/2005/8/layout/process1"/>
    <dgm:cxn modelId="{6B7729A6-D78E-479D-9B71-CCFCE55B9165}" type="presParOf" srcId="{83997F88-1ED1-4A49-80EA-FB221BCB8ACC}" destId="{6822F2C5-7909-40E0-86DF-FD10C04D1E80}" srcOrd="3" destOrd="0" presId="urn:microsoft.com/office/officeart/2005/8/layout/process1"/>
    <dgm:cxn modelId="{CF3FDE42-DA84-44C6-8D2E-0C455479FB17}" type="presParOf" srcId="{6822F2C5-7909-40E0-86DF-FD10C04D1E80}" destId="{C48A542A-F8DD-46FE-9189-853BD61184F1}" srcOrd="0" destOrd="0" presId="urn:microsoft.com/office/officeart/2005/8/layout/process1"/>
    <dgm:cxn modelId="{F1B4F720-81D4-4934-9FD9-1D4AE0664505}" type="presParOf" srcId="{83997F88-1ED1-4A49-80EA-FB221BCB8ACC}" destId="{13A5AAA7-347A-4ACE-B26F-216FB6737749}" srcOrd="4" destOrd="0" presId="urn:microsoft.com/office/officeart/2005/8/layout/process1"/>
    <dgm:cxn modelId="{660E3650-E578-4F11-B162-D5BEB765EEB6}" type="presParOf" srcId="{83997F88-1ED1-4A49-80EA-FB221BCB8ACC}" destId="{1A1EB684-F55D-4AA4-8A1A-106921AEBD92}" srcOrd="5" destOrd="0" presId="urn:microsoft.com/office/officeart/2005/8/layout/process1"/>
    <dgm:cxn modelId="{C0133DBA-88A4-4982-9A97-5F353F4A6E6F}" type="presParOf" srcId="{1A1EB684-F55D-4AA4-8A1A-106921AEBD92}" destId="{792125F3-422E-48E2-9ABA-A82B0517DB91}" srcOrd="0" destOrd="0" presId="urn:microsoft.com/office/officeart/2005/8/layout/process1"/>
    <dgm:cxn modelId="{9B303686-D91C-46D1-A42E-F4391081B240}" type="presParOf" srcId="{83997F88-1ED1-4A49-80EA-FB221BCB8ACC}" destId="{42BAC560-FF53-4959-8DBA-9EA21471983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5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0F38D9-F8CA-4F47-AE1D-45EF49DC68DA}">
      <dsp:nvSpPr>
        <dsp:cNvPr id="0" name=""/>
        <dsp:cNvSpPr/>
      </dsp:nvSpPr>
      <dsp:spPr>
        <a:xfrm>
          <a:off x="1217" y="127211"/>
          <a:ext cx="2389824" cy="14338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AU" altLang="zh-CN" sz="2800" b="0" i="1" kern="1200" smtClean="0">
                    <a:latin typeface="Cambria Math" panose="02040503050406030204" pitchFamily="18" charset="0"/>
                  </a:rPr>
                  <m:t>𝛿</m:t>
                </m:r>
                <m:r>
                  <a:rPr lang="en-AU" altLang="zh-CN" sz="2800" b="0" i="1" kern="1200" smtClean="0">
                    <a:latin typeface="Cambria Math" panose="02040503050406030204" pitchFamily="18" charset="0"/>
                  </a:rPr>
                  <m:t>=1/</m:t>
                </m:r>
                <m:r>
                  <a:rPr lang="en-AU" altLang="zh-CN" sz="2800" b="0" i="1" kern="1200" smtClean="0">
                    <a:latin typeface="Cambria Math" panose="02040503050406030204" pitchFamily="18" charset="0"/>
                  </a:rPr>
                  <m:t>𝑘</m:t>
                </m:r>
              </m:oMath>
            </m:oMathPara>
          </a14:m>
          <a:endParaRPr lang="en-US" sz="2800" kern="1200" dirty="0"/>
        </a:p>
      </dsp:txBody>
      <dsp:txXfrm>
        <a:off x="43214" y="169208"/>
        <a:ext cx="2305830" cy="1349900"/>
      </dsp:txXfrm>
    </dsp:sp>
    <dsp:sp modelId="{2EDFAF9C-B6EA-4374-8F9A-E858EFD99EE9}">
      <dsp:nvSpPr>
        <dsp:cNvPr id="0" name=""/>
        <dsp:cNvSpPr/>
      </dsp:nvSpPr>
      <dsp:spPr>
        <a:xfrm>
          <a:off x="2463242" y="547820"/>
          <a:ext cx="498158" cy="5926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2463242" y="666355"/>
        <a:ext cx="348711" cy="355606"/>
      </dsp:txXfrm>
    </dsp:sp>
    <dsp:sp modelId="{91AD0EBD-D4EF-4E41-9BD4-BE0F7A4414DA}">
      <dsp:nvSpPr>
        <dsp:cNvPr id="0" name=""/>
        <dsp:cNvSpPr/>
      </dsp:nvSpPr>
      <dsp:spPr>
        <a:xfrm>
          <a:off x="3014887" y="127211"/>
          <a:ext cx="2389824" cy="1433894"/>
        </a:xfrm>
        <a:prstGeom prst="roundRect">
          <a:avLst>
            <a:gd name="adj" fmla="val 1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Run FORA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56884" y="169208"/>
        <a:ext cx="2305830" cy="1349900"/>
      </dsp:txXfrm>
    </dsp:sp>
    <dsp:sp modelId="{6822F2C5-7909-40E0-86DF-FD10C04D1E80}">
      <dsp:nvSpPr>
        <dsp:cNvPr id="0" name=""/>
        <dsp:cNvSpPr/>
      </dsp:nvSpPr>
      <dsp:spPr>
        <a:xfrm rot="12524">
          <a:off x="5540366" y="553768"/>
          <a:ext cx="604745" cy="5926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540367" y="671979"/>
        <a:ext cx="426942" cy="355606"/>
      </dsp:txXfrm>
    </dsp:sp>
    <dsp:sp modelId="{13A5AAA7-347A-4ACE-B26F-216FB6737749}">
      <dsp:nvSpPr>
        <dsp:cNvPr id="0" name=""/>
        <dsp:cNvSpPr/>
      </dsp:nvSpPr>
      <dsp:spPr>
        <a:xfrm>
          <a:off x="6255249" y="138524"/>
          <a:ext cx="2120204" cy="1433894"/>
        </a:xfrm>
        <a:prstGeom prst="roundRect">
          <a:avLst>
            <a:gd name="adj" fmla="val 1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Stopping condition test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97246" y="180521"/>
        <a:ext cx="2036210" cy="1349900"/>
      </dsp:txXfrm>
    </dsp:sp>
    <dsp:sp modelId="{1A1EB684-F55D-4AA4-8A1A-106921AEBD92}">
      <dsp:nvSpPr>
        <dsp:cNvPr id="0" name=""/>
        <dsp:cNvSpPr/>
      </dsp:nvSpPr>
      <dsp:spPr>
        <a:xfrm rot="21589340">
          <a:off x="8399137" y="479026"/>
          <a:ext cx="1387843" cy="7418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8399138" y="627744"/>
        <a:ext cx="1165284" cy="445119"/>
      </dsp:txXfrm>
    </dsp:sp>
    <dsp:sp modelId="{42BAC560-FF53-4959-8DBA-9EA21471983C}">
      <dsp:nvSpPr>
        <dsp:cNvPr id="0" name=""/>
        <dsp:cNvSpPr/>
      </dsp:nvSpPr>
      <dsp:spPr>
        <a:xfrm>
          <a:off x="9768860" y="127211"/>
          <a:ext cx="2389824" cy="1433894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Return the top-k answer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10857" y="169208"/>
        <a:ext cx="2305830" cy="1349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2284" y="12498496"/>
            <a:ext cx="23259177" cy="86241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4564" y="22799041"/>
            <a:ext cx="19154617" cy="10281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41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62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28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03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24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74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566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31CD-79A1-4D68-BD9F-70166988CF49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C2C9-5C5C-407C-9F54-FEA3B276E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31CD-79A1-4D68-BD9F-70166988CF49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C2C9-5C5C-407C-9F54-FEA3B276E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38714" y="1611212"/>
            <a:ext cx="6156841" cy="343289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68189" y="1611212"/>
            <a:ext cx="18014461" cy="343289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31CD-79A1-4D68-BD9F-70166988CF49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C2C9-5C5C-407C-9F54-FEA3B276E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31CD-79A1-4D68-BD9F-70166988CF49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C2C9-5C5C-407C-9F54-FEA3B276E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549" y="25853816"/>
            <a:ext cx="23259177" cy="7990840"/>
          </a:xfrm>
        </p:spPr>
        <p:txBody>
          <a:bodyPr anchor="t"/>
          <a:lstStyle>
            <a:lvl1pPr algn="l">
              <a:defRPr sz="15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1549" y="17052719"/>
            <a:ext cx="23259177" cy="8801097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0799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4159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62397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283196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03995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24794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745593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56639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31CD-79A1-4D68-BD9F-70166988CF49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C2C9-5C5C-407C-9F54-FEA3B276E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8191" y="9387843"/>
            <a:ext cx="12085651" cy="26552316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09904" y="9387843"/>
            <a:ext cx="12085651" cy="26552316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31CD-79A1-4D68-BD9F-70166988CF49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C2C9-5C5C-407C-9F54-FEA3B276E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187" y="9005996"/>
            <a:ext cx="12090403" cy="375327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799" indent="0">
              <a:buNone/>
              <a:defRPr sz="8000" b="1"/>
            </a:lvl2pPr>
            <a:lvl3pPr marL="3641598" indent="0">
              <a:buNone/>
              <a:defRPr sz="7200" b="1"/>
            </a:lvl3pPr>
            <a:lvl4pPr marL="5462397" indent="0">
              <a:buNone/>
              <a:defRPr sz="6400" b="1"/>
            </a:lvl4pPr>
            <a:lvl5pPr marL="7283196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794" indent="0">
              <a:buNone/>
              <a:defRPr sz="6400" b="1"/>
            </a:lvl7pPr>
            <a:lvl8pPr marL="12745593" indent="0">
              <a:buNone/>
              <a:defRPr sz="6400" b="1"/>
            </a:lvl8pPr>
            <a:lvl9pPr marL="14566392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8187" y="12759265"/>
            <a:ext cx="12090403" cy="23180890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00400" y="9005996"/>
            <a:ext cx="12095152" cy="375327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799" indent="0">
              <a:buNone/>
              <a:defRPr sz="8000" b="1"/>
            </a:lvl2pPr>
            <a:lvl3pPr marL="3641598" indent="0">
              <a:buNone/>
              <a:defRPr sz="7200" b="1"/>
            </a:lvl3pPr>
            <a:lvl4pPr marL="5462397" indent="0">
              <a:buNone/>
              <a:defRPr sz="6400" b="1"/>
            </a:lvl4pPr>
            <a:lvl5pPr marL="7283196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794" indent="0">
              <a:buNone/>
              <a:defRPr sz="6400" b="1"/>
            </a:lvl7pPr>
            <a:lvl8pPr marL="12745593" indent="0">
              <a:buNone/>
              <a:defRPr sz="6400" b="1"/>
            </a:lvl8pPr>
            <a:lvl9pPr marL="14566392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00400" y="12759265"/>
            <a:ext cx="12095152" cy="23180890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31CD-79A1-4D68-BD9F-70166988CF49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C2C9-5C5C-407C-9F54-FEA3B276E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31CD-79A1-4D68-BD9F-70166988CF49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C2C9-5C5C-407C-9F54-FEA3B276E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31CD-79A1-4D68-BD9F-70166988CF49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C2C9-5C5C-407C-9F54-FEA3B276E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193" y="1601893"/>
            <a:ext cx="9002481" cy="6817360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61" y="1601898"/>
            <a:ext cx="15297090" cy="34338263"/>
          </a:xfrm>
        </p:spPr>
        <p:txBody>
          <a:bodyPr/>
          <a:lstStyle>
            <a:lvl1pPr>
              <a:defRPr sz="127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8193" y="8419258"/>
            <a:ext cx="9002481" cy="27520903"/>
          </a:xfrm>
        </p:spPr>
        <p:txBody>
          <a:bodyPr/>
          <a:lstStyle>
            <a:lvl1pPr marL="0" indent="0">
              <a:buNone/>
              <a:defRPr sz="5600"/>
            </a:lvl1pPr>
            <a:lvl2pPr marL="1820799" indent="0">
              <a:buNone/>
              <a:defRPr sz="4800"/>
            </a:lvl2pPr>
            <a:lvl3pPr marL="3641598" indent="0">
              <a:buNone/>
              <a:defRPr sz="4000"/>
            </a:lvl3pPr>
            <a:lvl4pPr marL="5462397" indent="0">
              <a:buNone/>
              <a:defRPr sz="3600"/>
            </a:lvl4pPr>
            <a:lvl5pPr marL="7283196" indent="0">
              <a:buNone/>
              <a:defRPr sz="3600"/>
            </a:lvl5pPr>
            <a:lvl6pPr marL="9103995" indent="0">
              <a:buNone/>
              <a:defRPr sz="3600"/>
            </a:lvl6pPr>
            <a:lvl7pPr marL="10924794" indent="0">
              <a:buNone/>
              <a:defRPr sz="3600"/>
            </a:lvl7pPr>
            <a:lvl8pPr marL="12745593" indent="0">
              <a:buNone/>
              <a:defRPr sz="3600"/>
            </a:lvl8pPr>
            <a:lvl9pPr marL="14566392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31CD-79A1-4D68-BD9F-70166988CF49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C2C9-5C5C-407C-9F54-FEA3B276E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3488" y="28163521"/>
            <a:ext cx="16418243" cy="3324864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63488" y="3594947"/>
            <a:ext cx="16418243" cy="24140160"/>
          </a:xfrm>
        </p:spPr>
        <p:txBody>
          <a:bodyPr/>
          <a:lstStyle>
            <a:lvl1pPr marL="0" indent="0">
              <a:buNone/>
              <a:defRPr sz="12700"/>
            </a:lvl1pPr>
            <a:lvl2pPr marL="1820799" indent="0">
              <a:buNone/>
              <a:defRPr sz="11200"/>
            </a:lvl2pPr>
            <a:lvl3pPr marL="3641598" indent="0">
              <a:buNone/>
              <a:defRPr sz="9600"/>
            </a:lvl3pPr>
            <a:lvl4pPr marL="5462397" indent="0">
              <a:buNone/>
              <a:defRPr sz="8000"/>
            </a:lvl4pPr>
            <a:lvl5pPr marL="7283196" indent="0">
              <a:buNone/>
              <a:defRPr sz="8000"/>
            </a:lvl5pPr>
            <a:lvl6pPr marL="9103995" indent="0">
              <a:buNone/>
              <a:defRPr sz="8000"/>
            </a:lvl6pPr>
            <a:lvl7pPr marL="10924794" indent="0">
              <a:buNone/>
              <a:defRPr sz="8000"/>
            </a:lvl7pPr>
            <a:lvl8pPr marL="12745593" indent="0">
              <a:buNone/>
              <a:defRPr sz="8000"/>
            </a:lvl8pPr>
            <a:lvl9pPr marL="14566392" indent="0">
              <a:buNone/>
              <a:defRPr sz="8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63488" y="31488383"/>
            <a:ext cx="16418243" cy="4721857"/>
          </a:xfrm>
        </p:spPr>
        <p:txBody>
          <a:bodyPr/>
          <a:lstStyle>
            <a:lvl1pPr marL="0" indent="0">
              <a:buNone/>
              <a:defRPr sz="5600"/>
            </a:lvl1pPr>
            <a:lvl2pPr marL="1820799" indent="0">
              <a:buNone/>
              <a:defRPr sz="4800"/>
            </a:lvl2pPr>
            <a:lvl3pPr marL="3641598" indent="0">
              <a:buNone/>
              <a:defRPr sz="4000"/>
            </a:lvl3pPr>
            <a:lvl4pPr marL="5462397" indent="0">
              <a:buNone/>
              <a:defRPr sz="3600"/>
            </a:lvl4pPr>
            <a:lvl5pPr marL="7283196" indent="0">
              <a:buNone/>
              <a:defRPr sz="3600"/>
            </a:lvl5pPr>
            <a:lvl6pPr marL="9103995" indent="0">
              <a:buNone/>
              <a:defRPr sz="3600"/>
            </a:lvl6pPr>
            <a:lvl7pPr marL="10924794" indent="0">
              <a:buNone/>
              <a:defRPr sz="3600"/>
            </a:lvl7pPr>
            <a:lvl8pPr marL="12745593" indent="0">
              <a:buNone/>
              <a:defRPr sz="3600"/>
            </a:lvl8pPr>
            <a:lvl9pPr marL="14566392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31CD-79A1-4D68-BD9F-70166988CF49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C2C9-5C5C-407C-9F54-FEA3B276E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8187" y="1611211"/>
            <a:ext cx="24627364" cy="6705601"/>
          </a:xfrm>
          <a:prstGeom prst="rect">
            <a:avLst/>
          </a:prstGeom>
        </p:spPr>
        <p:txBody>
          <a:bodyPr vert="horz" lIns="364160" tIns="182080" rIns="364160" bIns="1820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187" y="9387843"/>
            <a:ext cx="24627364" cy="26552316"/>
          </a:xfrm>
          <a:prstGeom prst="rect">
            <a:avLst/>
          </a:prstGeom>
        </p:spPr>
        <p:txBody>
          <a:bodyPr vert="horz" lIns="364160" tIns="182080" rIns="364160" bIns="1820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68187" y="37290589"/>
            <a:ext cx="6384872" cy="2142067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E31CD-79A1-4D68-BD9F-70166988CF49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49277" y="37290589"/>
            <a:ext cx="8665184" cy="2142067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10679" y="37290589"/>
            <a:ext cx="6384872" cy="2142067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5C2C9-5C5C-407C-9F54-FEA3B276E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41598" rtl="0" eaLnBrk="1" latinLnBrk="0" hangingPunct="1">
        <a:spcBef>
          <a:spcPct val="0"/>
        </a:spcBef>
        <a:buNone/>
        <a:defRPr sz="1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65599" indent="-1365599" algn="l" defTabSz="3641598" rtl="0" eaLnBrk="1" latinLnBrk="0" hangingPunct="1">
        <a:spcBef>
          <a:spcPct val="20000"/>
        </a:spcBef>
        <a:buFont typeface="Arial" pitchFamily="34" charset="0"/>
        <a:buChar char="•"/>
        <a:defRPr sz="12700" kern="1200">
          <a:solidFill>
            <a:schemeClr val="tx1"/>
          </a:solidFill>
          <a:latin typeface="+mn-lt"/>
          <a:ea typeface="+mn-ea"/>
          <a:cs typeface="+mn-cs"/>
        </a:defRPr>
      </a:lvl1pPr>
      <a:lvl2pPr marL="2958798" indent="-1137999" algn="l" defTabSz="3641598" rtl="0" eaLnBrk="1" latinLnBrk="0" hangingPunct="1">
        <a:spcBef>
          <a:spcPct val="20000"/>
        </a:spcBef>
        <a:buFont typeface="Arial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51998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372797" indent="-910400" algn="l" defTabSz="3641598" rtl="0" eaLnBrk="1" latinLnBrk="0" hangingPunct="1">
        <a:spcBef>
          <a:spcPct val="20000"/>
        </a:spcBef>
        <a:buFont typeface="Arial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193596" indent="-910400" algn="l" defTabSz="3641598" rtl="0" eaLnBrk="1" latinLnBrk="0" hangingPunct="1">
        <a:spcBef>
          <a:spcPct val="20000"/>
        </a:spcBef>
        <a:buFont typeface="Arial" pitchFamily="34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14395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35194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655993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476792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0799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41598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62397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283196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03995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24794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745593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566392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2.png"/><Relationship Id="rId39" Type="http://schemas.openxmlformats.org/officeDocument/2006/relationships/image" Target="../media/image36.png"/><Relationship Id="rId21" Type="http://schemas.openxmlformats.org/officeDocument/2006/relationships/image" Target="../media/image17.png"/><Relationship Id="rId34" Type="http://schemas.openxmlformats.org/officeDocument/2006/relationships/image" Target="../media/image31.png"/><Relationship Id="rId42" Type="http://schemas.openxmlformats.org/officeDocument/2006/relationships/image" Target="../media/image37.png"/><Relationship Id="rId47" Type="http://schemas.openxmlformats.org/officeDocument/2006/relationships/diagramData" Target="../diagrams/data1.xml"/><Relationship Id="rId50" Type="http://schemas.openxmlformats.org/officeDocument/2006/relationships/diagramColors" Target="../diagrams/colors1.xml"/><Relationship Id="rId55" Type="http://schemas.openxmlformats.org/officeDocument/2006/relationships/diagramColors" Target="../diagrams/colors1.xml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1.png"/><Relationship Id="rId33" Type="http://schemas.openxmlformats.org/officeDocument/2006/relationships/image" Target="../media/image30.png"/><Relationship Id="rId38" Type="http://schemas.openxmlformats.org/officeDocument/2006/relationships/image" Target="../media/image35.png"/><Relationship Id="rId46" Type="http://schemas.openxmlformats.org/officeDocument/2006/relationships/image" Target="../media/image41.png"/><Relationship Id="rId2" Type="http://schemas.openxmlformats.org/officeDocument/2006/relationships/image" Target="../media/image1.jpeg"/><Relationship Id="rId16" Type="http://schemas.openxmlformats.org/officeDocument/2006/relationships/image" Target="../media/image13.png"/><Relationship Id="rId20" Type="http://schemas.openxmlformats.org/officeDocument/2006/relationships/image" Target="../media/image7.png"/><Relationship Id="rId29" Type="http://schemas.openxmlformats.org/officeDocument/2006/relationships/image" Target="../media/image26.png"/><Relationship Id="rId41" Type="http://schemas.openxmlformats.org/officeDocument/2006/relationships/image" Target="../media/image25.jpeg"/><Relationship Id="rId54" Type="http://schemas.openxmlformats.org/officeDocument/2006/relationships/diagramQuickStyle" Target="../diagrams/quickStyl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20.png"/><Relationship Id="rId32" Type="http://schemas.openxmlformats.org/officeDocument/2006/relationships/image" Target="../media/image29.png"/><Relationship Id="rId37" Type="http://schemas.openxmlformats.org/officeDocument/2006/relationships/image" Target="../media/image24.png"/><Relationship Id="rId40" Type="http://schemas.openxmlformats.org/officeDocument/2006/relationships/image" Target="../media/image340.png"/><Relationship Id="rId45" Type="http://schemas.openxmlformats.org/officeDocument/2006/relationships/image" Target="../media/image38.png"/><Relationship Id="rId53" Type="http://schemas.openxmlformats.org/officeDocument/2006/relationships/diagramLayout" Target="../diagrams/layout1.xml"/><Relationship Id="rId58" Type="http://schemas.openxmlformats.org/officeDocument/2006/relationships/image" Target="../media/image28.jpe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19.png"/><Relationship Id="rId28" Type="http://schemas.openxmlformats.org/officeDocument/2006/relationships/image" Target="../media/image25.png"/><Relationship Id="rId36" Type="http://schemas.openxmlformats.org/officeDocument/2006/relationships/image" Target="../media/image33.png"/><Relationship Id="rId49" Type="http://schemas.openxmlformats.org/officeDocument/2006/relationships/diagramQuickStyle" Target="../diagrams/quickStyle1.xml"/><Relationship Id="rId57" Type="http://schemas.openxmlformats.org/officeDocument/2006/relationships/image" Target="../media/image27.jpg"/><Relationship Id="rId10" Type="http://schemas.openxmlformats.org/officeDocument/2006/relationships/image" Target="../media/image70.pn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4" Type="http://schemas.openxmlformats.org/officeDocument/2006/relationships/image" Target="../media/image39.png"/><Relationship Id="rId52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8.png"/><Relationship Id="rId27" Type="http://schemas.openxmlformats.org/officeDocument/2006/relationships/image" Target="../media/image23.png"/><Relationship Id="rId30" Type="http://schemas.openxmlformats.org/officeDocument/2006/relationships/image" Target="../media/image27.png"/><Relationship Id="rId35" Type="http://schemas.openxmlformats.org/officeDocument/2006/relationships/image" Target="../media/image32.png"/><Relationship Id="rId43" Type="http://schemas.openxmlformats.org/officeDocument/2006/relationships/image" Target="../media/image26.jpg"/><Relationship Id="rId48" Type="http://schemas.openxmlformats.org/officeDocument/2006/relationships/diagramLayout" Target="../diagrams/layout1.xml"/><Relationship Id="rId56" Type="http://schemas.openxmlformats.org/officeDocument/2006/relationships/image" Target="../media/image42.png"/><Relationship Id="rId8" Type="http://schemas.openxmlformats.org/officeDocument/2006/relationships/image" Target="../media/image2.jpeg"/><Relationship Id="rId51" Type="http://schemas.microsoft.com/office/2007/relationships/diagramDrawing" Target="../diagrams/drawing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2" descr="Image result for renmin university of china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1862" y="1898776"/>
            <a:ext cx="4544537" cy="130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125" y="-435357"/>
            <a:ext cx="26196843" cy="4206341"/>
          </a:xfrm>
        </p:spPr>
        <p:txBody>
          <a:bodyPr>
            <a:normAutofit/>
          </a:bodyPr>
          <a:lstStyle/>
          <a:p>
            <a:pPr algn="l"/>
            <a:r>
              <a:rPr lang="en-A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FORA: </a:t>
            </a:r>
            <a:r>
              <a:rPr lang="en-A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 and </a:t>
            </a:r>
            <a:r>
              <a:rPr lang="en-A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Approximate </a:t>
            </a:r>
            <a:r>
              <a:rPr lang="en-A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A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Single­-Source Personalized PageRank </a:t>
            </a:r>
            <a:br>
              <a:rPr lang="en-A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Sibo Wang, </a:t>
            </a:r>
            <a:r>
              <a:rPr lang="en-A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Renchi</a:t>
            </a:r>
            <a:r>
              <a:rPr lang="en-A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Yang, </a:t>
            </a:r>
            <a:r>
              <a:rPr lang="en-A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Xiaokui</a:t>
            </a:r>
            <a:r>
              <a:rPr lang="en-A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Xiao, </a:t>
            </a:r>
            <a:r>
              <a:rPr lang="en-A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Zhewei</a:t>
            </a:r>
            <a:r>
              <a:rPr lang="en-A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Wei, </a:t>
            </a:r>
            <a:r>
              <a:rPr lang="en-A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Yin </a:t>
            </a:r>
            <a:r>
              <a:rPr lang="en-A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endParaRPr lang="en-A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Round Diagonal Corner Rectangle 91"/>
          <p:cNvSpPr/>
          <p:nvPr/>
        </p:nvSpPr>
        <p:spPr>
          <a:xfrm>
            <a:off x="648421" y="3203516"/>
            <a:ext cx="12817424" cy="13350990"/>
          </a:xfrm>
          <a:prstGeom prst="round2DiagRect">
            <a:avLst>
              <a:gd name="adj1" fmla="val 0"/>
              <a:gd name="adj2" fmla="val 4732"/>
            </a:avLst>
          </a:prstGeom>
          <a:noFill/>
          <a:ln w="63500">
            <a:solidFill>
              <a:srgbClr val="3B59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Content Placeholder 2"/>
              <p:cNvSpPr txBox="1">
                <a:spLocks/>
              </p:cNvSpPr>
              <p:nvPr/>
            </p:nvSpPr>
            <p:spPr bwMode="auto">
              <a:xfrm>
                <a:off x="648421" y="4067611"/>
                <a:ext cx="12724935" cy="12429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itchFamily="2" charset="2"/>
                  <a:buChar char="q"/>
                  <a:defRPr sz="26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22350" indent="-3508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339850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681163" indent="-3397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1383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5955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0527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5099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buClrTx/>
                </a:pPr>
                <a:r>
                  <a:rPr lang="en-A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A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Personalized PageRank (PPR) from </a:t>
                </a:r>
                <a:r>
                  <a:rPr lang="en-AU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𝑠</a:t>
                </a:r>
                <a:r>
                  <a:rPr lang="en-A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:r>
                  <a:rPr lang="en-AU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𝑡</a:t>
                </a:r>
                <a:r>
                  <a:rPr lang="en-A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</a:p>
              <a:p>
                <a:pPr lvl="1">
                  <a:buClrTx/>
                </a:pPr>
                <a:r>
                  <a:rPr lang="en-A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𝜋(</a:t>
                </a:r>
                <a:r>
                  <a:rPr lang="en-AU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𝑠</a:t>
                </a:r>
                <a:r>
                  <a:rPr lang="en-A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AU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𝑡</a:t>
                </a:r>
                <a:r>
                  <a:rPr lang="en-A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)=ℙ[Random walk from </a:t>
                </a:r>
                <a:r>
                  <a:rPr lang="en-AU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𝑠</a:t>
                </a:r>
                <a:r>
                  <a:rPr lang="en-A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stops at </a:t>
                </a:r>
                <a:r>
                  <a:rPr lang="en-AU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𝑡</a:t>
                </a:r>
                <a:r>
                  <a:rPr lang="en-A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  <a:p>
                <a:pPr lvl="1">
                  <a:buClrTx/>
                </a:pPr>
                <a:r>
                  <a:rPr lang="en-A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Random walk: With probability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A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terminates, otherwise randomly jumps to one of the out-neighbour</a:t>
                </a:r>
                <a:endParaRPr lang="en-A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ClrTx/>
                </a:pPr>
                <a:r>
                  <a:rPr lang="en-US" altLang="zh-CN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A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 queries</a:t>
                </a:r>
              </a:p>
              <a:p>
                <a:pPr lvl="2">
                  <a:buClrTx/>
                </a:pPr>
                <a:r>
                  <a:rPr lang="en-US" altLang="zh-C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Approximate </a:t>
                </a:r>
                <a:r>
                  <a:rPr lang="en-A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whole graph single-source PPR query: </a:t>
                </a:r>
                <a14:m>
                  <m:oMath xmlns:m="http://schemas.openxmlformats.org/officeDocument/2006/math">
                    <m:r>
                      <a:rPr lang="en-AU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AU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en-AU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AU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𝜖</m:t>
                    </m:r>
                    <m:r>
                      <a:rPr lang="en-AU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AU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AU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AU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𝑓𝑎𝑖𝑙</m:t>
                        </m:r>
                      </m:sub>
                    </m:sSub>
                    <m:r>
                      <a:rPr lang="en-AU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A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2">
                  <a:buClrTx/>
                </a:pPr>
                <a:r>
                  <a:rPr lang="en-A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Approximate Top-</a:t>
                </a:r>
                <a:r>
                  <a:rPr lang="en-A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𝑘 single-source PPR: return the top-k nodes with the largest PPR value with respect to </a:t>
                </a:r>
                <a:r>
                  <a:rPr lang="en-A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𝑠: </a:t>
                </a:r>
                <a14:m>
                  <m:oMath xmlns:m="http://schemas.openxmlformats.org/officeDocument/2006/math">
                    <m:r>
                      <a:rPr lang="en-AU" sz="3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AU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en-AU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AU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𝜖</m:t>
                    </m:r>
                    <m:r>
                      <a:rPr lang="en-AU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AU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AU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AU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𝑓𝑎𝑖𝑙</m:t>
                        </m:r>
                      </m:sub>
                    </m:sSub>
                    <m:r>
                      <a:rPr lang="en-AU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A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ClrTx/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Approximate top-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single-source PPR (SSPPR)</a:t>
                </a:r>
              </a:p>
              <a:p>
                <a:pPr lvl="1">
                  <a:buClrTx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𝛿=0.01, 𝜖=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altLang="zh-CN" sz="32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AU" altLang="zh-CN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)=0.3,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)=0. 2,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)=0.18,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)=0.17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ClrTx/>
                </a:pPr>
                <a:r>
                  <a:rPr lang="en-US" altLang="zh-CN" sz="3200" dirty="0" smtClean="0">
                    <a:cs typeface="Times New Roman" panose="02020603050405020304" pitchFamily="18" charset="0"/>
                  </a:rPr>
                  <a:t>Top-3: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acc>
                    <m:d>
                      <m:dPr>
                        <m:ctrlPr>
                          <a:rPr lang="en-US" altLang="zh-CN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=0.3,</m:t>
                    </m:r>
                    <m:acc>
                      <m:accPr>
                        <m:chr m:val="̃"/>
                        <m:ctrlPr>
                          <a:rPr lang="en-US" altLang="zh-CN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acc>
                    <m:d>
                      <m:dPr>
                        <m:ctrlPr>
                          <a:rPr lang="en-US" altLang="zh-CN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=0.2, </m:t>
                    </m:r>
                    <m:acc>
                      <m:accPr>
                        <m:chr m:val="̃"/>
                        <m:ctrlPr>
                          <a:rPr lang="en-US" altLang="zh-CN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acc>
                    <m:d>
                      <m:dPr>
                        <m:ctrlPr>
                          <a:rPr lang="en-US" altLang="zh-CN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a:rPr lang="en-US" altLang="zh-CN" sz="3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altLang="zh-CN" sz="32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altLang="zh-CN" sz="3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=0.18</m:t>
                    </m:r>
                  </m:oMath>
                </a14:m>
                <a:endParaRPr lang="zh-CN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ClrTx/>
                  <a:buNone/>
                </a:pPr>
                <a:endPara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ClrTx/>
                </a:pP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Existing solutions</a:t>
                </a:r>
                <a:endParaRPr lang="en-US" sz="3200" dirty="0" smtClean="0"/>
              </a:p>
              <a:p>
                <a:pPr lvl="2">
                  <a:buClrTx/>
                </a:pPr>
                <a:endParaRPr lang="en-US" sz="3200" dirty="0" smtClean="0"/>
              </a:p>
              <a:p>
                <a:pPr lvl="2">
                  <a:buClrTx/>
                </a:pPr>
                <a:endParaRPr lang="en-US" sz="3200" dirty="0"/>
              </a:p>
              <a:p>
                <a:pPr lvl="2">
                  <a:buClrTx/>
                </a:pPr>
                <a:endParaRPr lang="en-US" sz="3200" dirty="0" smtClean="0"/>
              </a:p>
              <a:p>
                <a:pPr lvl="2">
                  <a:buClrTx/>
                </a:pPr>
                <a:endParaRPr lang="en-US" sz="3200" dirty="0"/>
              </a:p>
              <a:p>
                <a:pPr marL="671512" lvl="2" indent="0">
                  <a:buClrTx/>
                  <a:buNone/>
                </a:pPr>
                <a:endParaRPr lang="en-US" sz="3200" dirty="0"/>
              </a:p>
              <a:p>
                <a:pPr lvl="1">
                  <a:buClrTx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Problems of existing solutions: Monte-Carlo approach</a:t>
                </a:r>
                <a:r>
                  <a:rPr lang="en-A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still too expensive;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BiPPR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needs backward phase from each target node</a:t>
                </a:r>
                <a:endParaRPr lang="en-US" sz="3200" dirty="0"/>
              </a:p>
            </p:txBody>
          </p:sp>
        </mc:Choice>
        <mc:Fallback xmlns="">
          <p:sp>
            <p:nvSpPr>
              <p:cNvPr id="10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8421" y="4067611"/>
                <a:ext cx="12724935" cy="12429256"/>
              </a:xfrm>
              <a:prstGeom prst="rect">
                <a:avLst/>
              </a:prstGeom>
              <a:blipFill>
                <a:blip r:embed="rId3"/>
                <a:stretch>
                  <a:fillRect l="-718" t="-736" r="-1868" b="-250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2" name="Round Single Corner Rectangle 201"/>
          <p:cNvSpPr/>
          <p:nvPr/>
        </p:nvSpPr>
        <p:spPr>
          <a:xfrm>
            <a:off x="634520" y="16732424"/>
            <a:ext cx="12951966" cy="864094"/>
          </a:xfrm>
          <a:prstGeom prst="round1Rect">
            <a:avLst>
              <a:gd name="adj" fmla="val 38929"/>
            </a:avLst>
          </a:prstGeom>
          <a:solidFill>
            <a:srgbClr val="3B59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/>
              <a:t>3. FORA: Analysis &amp; Extensions</a:t>
            </a:r>
            <a:endParaRPr lang="en-US" sz="4400" b="1" dirty="0"/>
          </a:p>
        </p:txBody>
      </p:sp>
      <p:sp>
        <p:nvSpPr>
          <p:cNvPr id="273" name="Round Diagonal Corner Rectangle 272"/>
          <p:cNvSpPr/>
          <p:nvPr/>
        </p:nvSpPr>
        <p:spPr>
          <a:xfrm>
            <a:off x="650808" y="16804430"/>
            <a:ext cx="12897577" cy="12153120"/>
          </a:xfrm>
          <a:prstGeom prst="round2DiagRect">
            <a:avLst>
              <a:gd name="adj1" fmla="val 0"/>
              <a:gd name="adj2" fmla="val 4732"/>
            </a:avLst>
          </a:prstGeom>
          <a:noFill/>
          <a:ln w="63500">
            <a:solidFill>
              <a:srgbClr val="3B59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0" name="Round Single Corner Rectangle 319"/>
          <p:cNvSpPr/>
          <p:nvPr/>
        </p:nvSpPr>
        <p:spPr>
          <a:xfrm>
            <a:off x="14052620" y="3151863"/>
            <a:ext cx="12865971" cy="869417"/>
          </a:xfrm>
          <a:prstGeom prst="round1Rect">
            <a:avLst>
              <a:gd name="adj" fmla="val 38929"/>
            </a:avLst>
          </a:prstGeom>
          <a:solidFill>
            <a:srgbClr val="3B59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latin typeface="+mj-lt"/>
              </a:rPr>
              <a:t>2</a:t>
            </a:r>
            <a:r>
              <a:rPr lang="en-US" sz="4400" b="1" dirty="0" smtClean="0">
                <a:latin typeface="+mj-lt"/>
              </a:rPr>
              <a:t>. Solution Overview</a:t>
            </a:r>
            <a:endParaRPr lang="en-US" sz="4400" b="1" dirty="0"/>
          </a:p>
        </p:txBody>
      </p:sp>
      <p:sp>
        <p:nvSpPr>
          <p:cNvPr id="321" name="Round Diagonal Corner Rectangle 320"/>
          <p:cNvSpPr/>
          <p:nvPr/>
        </p:nvSpPr>
        <p:spPr>
          <a:xfrm>
            <a:off x="14052620" y="3170913"/>
            <a:ext cx="12817424" cy="13325954"/>
          </a:xfrm>
          <a:prstGeom prst="round2DiagRect">
            <a:avLst>
              <a:gd name="adj1" fmla="val 0"/>
              <a:gd name="adj2" fmla="val 4732"/>
            </a:avLst>
          </a:prstGeom>
          <a:noFill/>
          <a:ln w="63500">
            <a:solidFill>
              <a:srgbClr val="3B59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2" name="Content Placeholder 2"/>
              <p:cNvSpPr txBox="1">
                <a:spLocks/>
              </p:cNvSpPr>
              <p:nvPr/>
            </p:nvSpPr>
            <p:spPr bwMode="auto">
              <a:xfrm>
                <a:off x="14082117" y="4039105"/>
                <a:ext cx="12787927" cy="12410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itchFamily="2" charset="2"/>
                  <a:buChar char="q"/>
                  <a:defRPr sz="26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22350" indent="-3508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339850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681163" indent="-3397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1383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5955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0527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5099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buClrTx/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Basic idea of FORA: 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FOrward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push +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RAndom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Walk</a:t>
                </a:r>
              </a:p>
              <a:p>
                <a:pPr>
                  <a:buClrTx/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Intuition</a:t>
                </a:r>
              </a:p>
              <a:p>
                <a:pPr lvl="1">
                  <a:buClrTx/>
                </a:pPr>
                <a:r>
                  <a:rPr lang="en-US" sz="2800" dirty="0" smtClean="0"/>
                  <a:t>If we sample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800" dirty="0" smtClean="0"/>
                  <a:t> random walks from s, how many will reach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? </a:t>
                </a:r>
              </a:p>
              <a:p>
                <a:pPr lvl="1">
                  <a:buClrTx/>
                </a:pPr>
                <a:endParaRPr lang="en-US" sz="2800" dirty="0"/>
              </a:p>
              <a:p>
                <a:pPr lvl="1">
                  <a:buClrTx/>
                </a:pPr>
                <a:endParaRPr lang="en-US" sz="2800" dirty="0" smtClean="0"/>
              </a:p>
              <a:p>
                <a:pPr lvl="1">
                  <a:buClrTx/>
                </a:pPr>
                <a:endParaRPr lang="en-US" sz="2800" dirty="0"/>
              </a:p>
              <a:p>
                <a:pPr lvl="1">
                  <a:buClrTx/>
                </a:pPr>
                <a:endParaRPr lang="en-US" sz="2800" dirty="0" smtClean="0"/>
              </a:p>
              <a:p>
                <a:pPr lvl="1">
                  <a:buClrTx/>
                </a:pPr>
                <a:endParaRPr lang="en-US" sz="2800" dirty="0"/>
              </a:p>
              <a:p>
                <a:pPr>
                  <a:buClrTx/>
                </a:pPr>
                <a:r>
                  <a:rPr lang="en-A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Forward Push</a:t>
                </a:r>
              </a:p>
              <a:p>
                <a:pPr lvl="1">
                  <a:buClrTx/>
                </a:pPr>
                <a:endParaRPr lang="en-AU" sz="2800" dirty="0"/>
              </a:p>
              <a:p>
                <a:pPr lvl="1">
                  <a:buClrTx/>
                </a:pPr>
                <a:endParaRPr lang="en-AU" sz="2800" dirty="0" smtClean="0"/>
              </a:p>
              <a:p>
                <a:pPr lvl="1">
                  <a:buClrTx/>
                </a:pPr>
                <a:endParaRPr lang="en-AU" sz="2800" dirty="0"/>
              </a:p>
              <a:p>
                <a:pPr lvl="1">
                  <a:buClrTx/>
                </a:pPr>
                <a:endParaRPr lang="en-AU" sz="2800" dirty="0" smtClean="0"/>
              </a:p>
              <a:p>
                <a:pPr lvl="1">
                  <a:buClrTx/>
                </a:pPr>
                <a:endParaRPr lang="en-AU" sz="2800" dirty="0"/>
              </a:p>
              <a:p>
                <a:pPr lvl="1">
                  <a:buClrTx/>
                </a:pPr>
                <a:endParaRPr lang="en-AU" sz="2800" dirty="0" smtClean="0"/>
              </a:p>
              <a:p>
                <a:pPr lvl="1">
                  <a:buClrTx/>
                </a:pPr>
                <a:endParaRPr lang="en-AU" sz="2800" dirty="0"/>
              </a:p>
              <a:p>
                <a:pPr lvl="1">
                  <a:buClrTx/>
                </a:pPr>
                <a:endParaRPr lang="en-AU" sz="2800" dirty="0" smtClean="0"/>
              </a:p>
              <a:p>
                <a:pPr marL="344487" lvl="1" indent="0">
                  <a:buClrTx/>
                  <a:buNone/>
                </a:pPr>
                <a:endParaRPr lang="en-AU" sz="2800" dirty="0"/>
              </a:p>
              <a:p>
                <a:pPr lvl="1">
                  <a:buClrTx/>
                </a:pPr>
                <a:r>
                  <a:rPr lang="en-AU" sz="3200" dirty="0" smtClean="0"/>
                  <a:t>Time </a:t>
                </a:r>
                <a:r>
                  <a:rPr lang="en-A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complexity</a:t>
                </a:r>
                <a:r>
                  <a:rPr lang="en-A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AU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ClrTx/>
                </a:pPr>
                <a14:m>
                  <m:oMath xmlns:m="http://schemas.openxmlformats.org/officeDocument/2006/math">
                    <m:r>
                      <a:rPr lang="zh-CN" altLang="en-AU" sz="2800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AU" altLang="zh-CN" sz="2800" i="1" dirty="0">
                        <a:latin typeface="Cambria Math" panose="02040503050406030204" pitchFamily="18" charset="0"/>
                      </a:rPr>
                      <m:t>(1/</m:t>
                    </m:r>
                    <m:sSub>
                      <m:sSubPr>
                        <m:ctrlPr>
                          <a:rPr lang="en-AU" altLang="zh-CN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AU" sz="28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zh-CN" altLang="en-AU" sz="2800" dirty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AU" altLang="zh-CN" sz="2800" i="1" dirty="0">
                            <a:latin typeface="Cambria Math" panose="02040503050406030204" pitchFamily="18" charset="0"/>
                          </a:rPr>
                          <m:t>𝑎𝑥</m:t>
                        </m:r>
                      </m:sub>
                    </m:sSub>
                    <m:r>
                      <a:rPr lang="zh-CN" altLang="en-AU" sz="2800" dirty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AU" altLang="zh-CN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 smtClean="0"/>
              </a:p>
              <a:p>
                <a:pPr>
                  <a:buClrTx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Random Walk</a:t>
                </a:r>
              </a:p>
              <a:p>
                <a:pPr lvl="1">
                  <a:buClrTx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the number of random walks required by Monte-Carlo</a:t>
                </a:r>
              </a:p>
              <a:p>
                <a:pPr lvl="2">
                  <a:buClrTx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each node, sample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AU" altLang="zh-CN" sz="2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AU" altLang="zh-CN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AU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altLang="zh-CN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AU" altLang="zh-CN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altLang="zh-CN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AU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random walks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82117" y="4039105"/>
                <a:ext cx="12787927" cy="12410353"/>
              </a:xfrm>
              <a:prstGeom prst="rect">
                <a:avLst/>
              </a:prstGeom>
              <a:blipFill>
                <a:blip r:embed="rId4"/>
                <a:stretch>
                  <a:fillRect l="-572" t="-835" b="-29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ound Single Corner Rectangle 60"/>
          <p:cNvSpPr/>
          <p:nvPr/>
        </p:nvSpPr>
        <p:spPr>
          <a:xfrm>
            <a:off x="669690" y="29117800"/>
            <a:ext cx="26269674" cy="1292793"/>
          </a:xfrm>
          <a:prstGeom prst="round1Rect">
            <a:avLst>
              <a:gd name="adj" fmla="val 38929"/>
            </a:avLst>
          </a:prstGeom>
          <a:solidFill>
            <a:srgbClr val="3B59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latin typeface="+mj-lt"/>
              </a:rPr>
              <a:t>5</a:t>
            </a:r>
            <a:r>
              <a:rPr lang="en-US" sz="4400" b="1" dirty="0" smtClean="0">
                <a:latin typeface="+mj-lt"/>
              </a:rPr>
              <a:t>. </a:t>
            </a:r>
            <a:r>
              <a:rPr lang="en-US" sz="4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Experimental Results</a:t>
            </a:r>
            <a:endParaRPr lang="en-US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2" name="Content Placeholder 2"/>
              <p:cNvSpPr txBox="1">
                <a:spLocks/>
              </p:cNvSpPr>
              <p:nvPr/>
            </p:nvSpPr>
            <p:spPr bwMode="auto">
              <a:xfrm>
                <a:off x="639398" y="17673847"/>
                <a:ext cx="12908987" cy="11283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itchFamily="2" charset="2"/>
                  <a:buChar char="q"/>
                  <a:defRPr sz="26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22350" indent="-3508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339850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681163" indent="-3397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1383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5955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0527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5099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ClrTx/>
                  <a:buNone/>
                </a:pPr>
                <a:r>
                  <a:rPr lang="en-US" altLang="zh-CN" sz="3400" b="1" dirty="0" smtClean="0">
                    <a:latin typeface="Cambria Math" panose="02040503050406030204" pitchFamily="18" charset="0"/>
                  </a:rPr>
                  <a:t>Analysis</a:t>
                </a:r>
              </a:p>
              <a:p>
                <a:pPr>
                  <a:buClrTx/>
                </a:pPr>
                <a14:m>
                  <m:oMath xmlns:m="http://schemas.openxmlformats.org/officeDocument/2006/math">
                    <m:r>
                      <a:rPr lang="en-US" altLang="zh-CN" sz="360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altLang="zh-CN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6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3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3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36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⃖"/>
                        <m:ctrlPr>
                          <a:rPr lang="en-US" altLang="zh-CN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36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  <m:d>
                      <m:dPr>
                        <m:ctrlPr>
                          <a:rPr lang="en-US" altLang="zh-CN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6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3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3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3600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36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sz="36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360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a:rPr lang="en-US" altLang="zh-CN" sz="3600" i="1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altLang="zh-CN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CN" sz="3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3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altLang="zh-CN" sz="36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zh-CN" sz="36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zh-CN" sz="3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36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sz="3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3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36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3600" dirty="0" smtClean="0"/>
              </a:p>
              <a:p>
                <a:pPr>
                  <a:buClrTx/>
                </a:pPr>
                <a14:m>
                  <m:oMath xmlns:m="http://schemas.openxmlformats.org/officeDocument/2006/math">
                    <m:r>
                      <a:rPr lang="en-AU" sz="3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AU" sz="36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3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36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sz="36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360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a:rPr lang="en-US" altLang="zh-CN" sz="3600" i="1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altLang="zh-CN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CN" sz="3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3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altLang="zh-CN" sz="36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zh-CN" sz="3600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altLang="zh-CN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zh-CN" sz="3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3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AU" altLang="zh-CN" sz="3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AU" altLang="zh-CN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altLang="zh-CN" sz="3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AU" altLang="zh-CN" sz="3600" b="0" i="1" smtClean="0">
                                <a:latin typeface="Cambria Math" panose="02040503050406030204" pitchFamily="18" charset="0"/>
                              </a:rPr>
                              <m:t>𝑠𝑢𝑚</m:t>
                            </m:r>
                          </m:sub>
                        </m:sSub>
                        <m:r>
                          <a:rPr lang="en-AU" altLang="zh-CN" sz="3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sz="3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AU" altLang="zh-CN" sz="3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AU" altLang="zh-CN" sz="36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AU" altLang="zh-CN" sz="3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a:rPr lang="en-AU" altLang="zh-CN" sz="3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AU" altLang="zh-CN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altLang="zh-CN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AU" altLang="zh-CN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U" altLang="zh-CN" sz="3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AU" altLang="zh-CN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3600" dirty="0"/>
              </a:p>
              <a:p>
                <a:pPr>
                  <a:buClrTx/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Random variable </a:t>
                </a:r>
                <a14:m>
                  <m:oMath xmlns:m="http://schemas.openxmlformats.org/officeDocument/2006/math">
                    <m:r>
                      <a:rPr lang="en-AU" sz="36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3200" dirty="0"/>
              </a:p>
              <a:p>
                <a:pPr marL="671512" lvl="2" indent="0">
                  <a:buClrTx/>
                  <a:buNone/>
                </a:pPr>
                <a:endParaRPr lang="en-US" altLang="zh-CN" sz="3200" dirty="0"/>
              </a:p>
              <a:p>
                <a:pPr lvl="2">
                  <a:buClrTx/>
                </a:pPr>
                <a:endParaRPr lang="en-US" altLang="zh-CN" sz="3200" dirty="0" smtClean="0"/>
              </a:p>
              <a:p>
                <a:pPr marL="671512" lvl="2" indent="0">
                  <a:buClrTx/>
                  <a:buNone/>
                </a:pPr>
                <a:endParaRPr lang="en-US" altLang="zh-CN" sz="3200" dirty="0" smtClean="0"/>
              </a:p>
              <a:p>
                <a:pPr lvl="2">
                  <a:buClrTx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𝑠𝑢𝑚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32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ClrTx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Random walk needed: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𝑠𝑢𝑚</m:t>
                            </m:r>
                          </m:sub>
                        </m:s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ClrTx/>
                </a:pPr>
                <a:endParaRPr lang="en-US" altLang="zh-CN" sz="3200" dirty="0"/>
              </a:p>
              <a:p>
                <a:pPr lvl="2">
                  <a:buClrTx/>
                </a:pPr>
                <a:endParaRPr lang="en-AU" altLang="zh-CN" sz="3200" dirty="0" smtClean="0"/>
              </a:p>
              <a:p>
                <a:pPr lvl="1">
                  <a:buClrTx/>
                </a:pPr>
                <a:r>
                  <a:rPr lang="en-US" altLang="zh-CN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Optimal: </a:t>
                </a:r>
                <a14:m>
                  <m:oMath xmlns:m="http://schemas.openxmlformats.org/officeDocument/2006/math">
                    <m:r>
                      <a:rPr lang="en-US" altLang="zh-CN" sz="3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3000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zh-CN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3000" i="1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altLang="zh-CN" sz="3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30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sz="30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zh-CN" sz="3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3000" i="1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altLang="zh-CN" sz="3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300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altLang="zh-CN" sz="3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rad>
                    <m:r>
                      <a:rPr lang="en-US" altLang="zh-CN" sz="3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 general graph, </a:t>
                </a:r>
                <a14:m>
                  <m:oMath xmlns:m="http://schemas.openxmlformats.org/officeDocument/2006/math">
                    <m:r>
                      <a:rPr lang="en-US" altLang="zh-CN" sz="30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3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3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30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  <m:r>
                          <a:rPr lang="en-US" altLang="zh-CN" sz="3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3000" i="1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altLang="zh-CN" sz="3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300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altLang="zh-CN" sz="3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CN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 scale graphs</a:t>
                </a:r>
              </a:p>
              <a:p>
                <a:pPr marL="0" indent="0">
                  <a:buClrTx/>
                  <a:buNone/>
                </a:pPr>
                <a:r>
                  <a:rPr lang="en-US" altLang="zh-CN" sz="3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Extensions</a:t>
                </a:r>
              </a:p>
              <a:p>
                <a:pPr>
                  <a:buClrTx/>
                </a:pPr>
                <a:r>
                  <a:rPr lang="en-US" altLang="zh-CN" sz="3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Indexing: pre-store random walks</a:t>
                </a:r>
              </a:p>
              <a:p>
                <a:pPr lvl="1">
                  <a:buClrTx/>
                </a:pPr>
                <a:r>
                  <a:rPr lang="en-US" altLang="zh-C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node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altLang="zh-C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𝑂𝑢𝑡</m:t>
                        </m:r>
                        <m:d>
                          <m:d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</m:oMath>
                </a14:m>
                <a:endParaRPr lang="en-US" altLang="zh-C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ClrTx/>
                </a:pPr>
                <a:r>
                  <a:rPr lang="en-US" altLang="zh-C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space complexity: identical to time complexity</a:t>
                </a:r>
                <a:endParaRPr lang="en-US" sz="3200" dirty="0" smtClean="0"/>
              </a:p>
              <a:p>
                <a:pPr>
                  <a:buClrTx/>
                </a:pPr>
                <a:r>
                  <a:rPr lang="en-US" altLang="zh-CN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Source as a distribution</a:t>
                </a:r>
              </a:p>
              <a:p>
                <a:pPr lvl="1">
                  <a:buClrTx/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Initialize residues according to the distribution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9398" y="17673847"/>
                <a:ext cx="12908987" cy="11283703"/>
              </a:xfrm>
              <a:prstGeom prst="rect">
                <a:avLst/>
              </a:prstGeom>
              <a:blipFill>
                <a:blip r:embed="rId5"/>
                <a:stretch>
                  <a:fillRect l="-1322" t="-756" b="-253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Round Single Corner Rectangle 319"/>
              <p:cNvSpPr/>
              <p:nvPr/>
            </p:nvSpPr>
            <p:spPr>
              <a:xfrm>
                <a:off x="13961759" y="16647346"/>
                <a:ext cx="12897574" cy="869417"/>
              </a:xfrm>
              <a:prstGeom prst="round1Rect">
                <a:avLst>
                  <a:gd name="adj" fmla="val 38929"/>
                </a:avLst>
              </a:prstGeom>
              <a:solidFill>
                <a:srgbClr val="3B59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400" b="1" dirty="0" smtClean="0">
                    <a:latin typeface="+mj-lt"/>
                  </a:rPr>
                  <a:t>4. </a:t>
                </a:r>
                <a:r>
                  <a:rPr lang="en-US" sz="4400" b="1" dirty="0" smtClean="0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>FORA: Top-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𝒌</m:t>
                    </m:r>
                  </m:oMath>
                </a14:m>
                <a:r>
                  <a:rPr lang="en-US" sz="4400" b="1" dirty="0" smtClean="0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> Processing</a:t>
                </a:r>
                <a:endParaRPr lang="en-US" sz="4400" b="1" dirty="0"/>
              </a:p>
            </p:txBody>
          </p:sp>
        </mc:Choice>
        <mc:Fallback xmlns="">
          <p:sp>
            <p:nvSpPr>
              <p:cNvPr id="147" name="Round Single Corner Rectangle 3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1759" y="16647346"/>
                <a:ext cx="12897574" cy="869417"/>
              </a:xfrm>
              <a:prstGeom prst="round1Rect">
                <a:avLst>
                  <a:gd name="adj" fmla="val 38929"/>
                </a:avLst>
              </a:prstGeom>
              <a:blipFill>
                <a:blip r:embed="rId6"/>
                <a:stretch>
                  <a:fillRect l="-1890" t="-8451" b="-281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" name="Round Diagonal Corner Rectangle 320"/>
          <p:cNvSpPr/>
          <p:nvPr/>
        </p:nvSpPr>
        <p:spPr>
          <a:xfrm>
            <a:off x="13969901" y="16684300"/>
            <a:ext cx="12877093" cy="12273250"/>
          </a:xfrm>
          <a:prstGeom prst="round2DiagRect">
            <a:avLst>
              <a:gd name="adj1" fmla="val 0"/>
              <a:gd name="adj2" fmla="val 4732"/>
            </a:avLst>
          </a:prstGeom>
          <a:noFill/>
          <a:ln w="63500">
            <a:solidFill>
              <a:srgbClr val="3B59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Content Placeholder 2"/>
              <p:cNvSpPr txBox="1">
                <a:spLocks/>
              </p:cNvSpPr>
              <p:nvPr/>
            </p:nvSpPr>
            <p:spPr bwMode="auto">
              <a:xfrm>
                <a:off x="14033524" y="17667242"/>
                <a:ext cx="12851571" cy="114136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itchFamily="2" charset="2"/>
                  <a:buChar char="q"/>
                  <a:defRPr sz="26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22350" indent="-3508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339850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681163" indent="-3397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1383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5955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0527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5099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buClrTx/>
                </a:pPr>
                <a:r>
                  <a:rPr lang="en-US" altLang="zh-CN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Setting </a:t>
                </a:r>
                <a14:m>
                  <m:oMath xmlns:m="http://schemas.openxmlformats.org/officeDocument/2006/math">
                    <m:r>
                      <a:rPr lang="en-AU" altLang="zh-CN" sz="36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AU" altLang="zh-CN" sz="3600" b="0" i="1" smtClean="0">
                        <a:latin typeface="Cambria Math" panose="02040503050406030204" pitchFamily="18" charset="0"/>
                      </a:rPr>
                      <m:t>=1/</m:t>
                    </m:r>
                    <m:r>
                      <a:rPr lang="en-AU" altLang="zh-CN" sz="3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too conservative, we only need to provide approximation for the </a:t>
                </a:r>
                <a14:m>
                  <m:oMath xmlns:m="http://schemas.openxmlformats.org/officeDocument/2006/math">
                    <m:r>
                      <a:rPr lang="en-AU" altLang="zh-CN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AU" altLang="zh-CN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CN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altLang="zh-CN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largest PPR</a:t>
                </a:r>
              </a:p>
              <a:p>
                <a:pPr>
                  <a:buClrTx/>
                </a:pPr>
                <a:r>
                  <a:rPr lang="en-US" altLang="zh-CN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Challenge: </a:t>
                </a:r>
              </a:p>
              <a:p>
                <a:pPr lvl="1">
                  <a:buClrTx/>
                </a:pPr>
                <a:r>
                  <a:rPr lang="en-AU" altLang="zh-C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zh-CN" altLang="en-A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𝑘</a:t>
                </a:r>
                <a:r>
                  <a:rPr lang="en-AU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AU" altLang="zh-C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AU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largest PPR value is unknown</a:t>
                </a:r>
              </a:p>
              <a:p>
                <a:pPr lvl="1">
                  <a:buClrTx/>
                </a:pPr>
                <a:r>
                  <a:rPr lang="en-AU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 we need to </a:t>
                </a:r>
                <a:r>
                  <a:rPr lang="en-AU" altLang="zh-C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guarantee approximation for </a:t>
                </a:r>
                <a:r>
                  <a:rPr lang="en-AU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zh-CN" altLang="en-A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𝑘</a:t>
                </a:r>
                <a:r>
                  <a:rPr lang="en-AU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AU" altLang="zh-C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AU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largest PPR value to </a:t>
                </a:r>
                <a:r>
                  <a:rPr lang="en-AU" altLang="zh-C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terminate</a:t>
                </a:r>
                <a:endParaRPr lang="en-US" altLang="zh-CN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ClrTx/>
                </a:pPr>
                <a:r>
                  <a:rPr lang="en-US" altLang="zh-CN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test-and-trial early termination mechanism</a:t>
                </a:r>
              </a:p>
              <a:p>
                <a:pPr>
                  <a:buClrTx/>
                </a:pPr>
                <a:endParaRPr lang="en-US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ClrTx/>
                </a:pPr>
                <a:endParaRPr lang="en-US" altLang="zh-CN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ClrTx/>
                </a:pPr>
                <a:endParaRPr lang="en-US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ClrTx/>
                </a:pPr>
                <a:endParaRPr lang="en-US" altLang="zh-CN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ClrTx/>
                </a:pPr>
                <a:r>
                  <a:rPr lang="en-US" altLang="zh-C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Stopping mechanism</a:t>
                </a:r>
              </a:p>
              <a:p>
                <a:pPr lvl="1">
                  <a:buClrTx/>
                </a:pPr>
                <a14:m>
                  <m:oMath xmlns:m="http://schemas.openxmlformats.org/officeDocument/2006/math">
                    <m:r>
                      <a:rPr lang="en-AU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𝑈𝐵</m:t>
                    </m:r>
                    <m:d>
                      <m:dPr>
                        <m:ctrlPr>
                          <a:rPr lang="en-AU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altLang="zh-CN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AU" altLang="zh-CN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AU" altLang="zh-CN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AU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d>
                      <m:dPr>
                        <m:ctrlPr>
                          <a:rPr lang="en-AU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AU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a:rPr lang="en-AU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</m:e>
                    </m:d>
                    <m:r>
                      <a:rPr lang="en-AU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AU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𝐿𝐵</m:t>
                    </m:r>
                    <m:d>
                      <m:dPr>
                        <m:ctrlPr>
                          <a:rPr lang="en-AU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altLang="zh-CN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AU" altLang="zh-CN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AU" altLang="zh-CN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AU" altLang="zh-CN" sz="28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ClrTx/>
                </a:pPr>
                <a14:m>
                  <m:oMath xmlns:m="http://schemas.openxmlformats.org/officeDocument/2006/math">
                    <m:r>
                      <a:rPr lang="en-AU" altLang="zh-CN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𝐿𝐵</m:t>
                    </m:r>
                    <m:d>
                      <m:dPr>
                        <m:ctrlPr>
                          <a:rPr lang="en-AU" altLang="zh-C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altLang="zh-CN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AU" altLang="zh-CN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AU" altLang="zh-CN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AU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AU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</m:oMath>
                </a14:m>
                <a:endParaRPr lang="en-US" altLang="zh-C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ClrTx/>
                </a:pPr>
                <a:r>
                  <a:rPr lang="en-US" altLang="zh-C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Any node 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altLang="zh-C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AU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AU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∖{</m:t>
                    </m:r>
                    <m:sSub>
                      <m:sSubPr>
                        <m:ctrlPr>
                          <a:rPr lang="en-AU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AU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AU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AU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,⋯,</m:t>
                    </m:r>
                    <m:sSub>
                      <m:sSubPr>
                        <m:ctrlPr>
                          <a:rPr lang="en-AU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AU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AU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AU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altLang="zh-C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whose </a:t>
                </a:r>
                <a14:m>
                  <m:oMath xmlns:m="http://schemas.openxmlformats.org/officeDocument/2006/math">
                    <m:r>
                      <a:rPr lang="en-AU" altLang="zh-CN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𝑈𝐵</m:t>
                    </m:r>
                    <m:d>
                      <m:dPr>
                        <m:ctrlPr>
                          <a:rPr lang="en-AU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AU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AU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d>
                      <m:dPr>
                        <m:ctrlPr>
                          <a:rPr lang="en-AU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AU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a:rPr lang="en-AU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</m:e>
                    </m:d>
                    <m:r>
                      <a:rPr lang="en-AU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AU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𝐿𝐵</m:t>
                    </m:r>
                    <m:r>
                      <a:rPr lang="en-AU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AU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AU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AU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AU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satisfy that </a:t>
                </a:r>
                <a14:m>
                  <m:oMath xmlns:m="http://schemas.openxmlformats.org/officeDocument/2006/math">
                    <m:r>
                      <a:rPr lang="en-AU" altLang="zh-CN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𝑈𝐵</m:t>
                    </m:r>
                    <m:d>
                      <m:dPr>
                        <m:ctrlPr>
                          <a:rPr lang="en-AU" altLang="zh-C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AU" altLang="zh-C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AU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&gt;(1+</m:t>
                    </m:r>
                    <m:r>
                      <a:rPr lang="en-AU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𝜖</m:t>
                    </m:r>
                    <m:r>
                      <a:rPr lang="en-AU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)/</m:t>
                    </m:r>
                    <m:d>
                      <m:dPr>
                        <m:ctrlPr>
                          <a:rPr lang="en-AU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AU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r>
                          <a:rPr lang="en-AU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</m:e>
                    </m:d>
                    <m:r>
                      <a:rPr lang="en-AU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𝐿𝐵</m:t>
                    </m:r>
                    <m:r>
                      <a:rPr lang="en-AU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AU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AU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C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ClrTx/>
                </a:pPr>
                <a:r>
                  <a:rPr lang="en-US" altLang="zh-C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Bound refinement</a:t>
                </a:r>
              </a:p>
              <a:p>
                <a:pPr lvl="1">
                  <a:buClrTx/>
                </a:pPr>
                <a:r>
                  <a:rPr lang="en-US" altLang="zh-C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each iteration, we can derive the upper and lower bound using concentration inequalities </a:t>
                </a:r>
              </a:p>
              <a:p>
                <a:pPr lvl="1">
                  <a:buClrTx/>
                </a:pPr>
                <a:r>
                  <a:rPr lang="en-US" altLang="zh-C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inequality requires to know the upper and lower bound of the PPR value</a:t>
                </a:r>
              </a:p>
              <a:p>
                <a:pPr lvl="1">
                  <a:buClrTx/>
                </a:pP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33524" y="17667242"/>
                <a:ext cx="12851571" cy="11413604"/>
              </a:xfrm>
              <a:prstGeom prst="rect">
                <a:avLst/>
              </a:prstGeom>
              <a:blipFill>
                <a:blip r:embed="rId7"/>
                <a:stretch>
                  <a:fillRect l="-569" t="-855" r="-170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ound Diagonal Corner Rectangle 61"/>
          <p:cNvSpPr/>
          <p:nvPr/>
        </p:nvSpPr>
        <p:spPr>
          <a:xfrm>
            <a:off x="737125" y="29333824"/>
            <a:ext cx="26205169" cy="9721078"/>
          </a:xfrm>
          <a:prstGeom prst="round2DiagRect">
            <a:avLst>
              <a:gd name="adj1" fmla="val 0"/>
              <a:gd name="adj2" fmla="val 4732"/>
            </a:avLst>
          </a:prstGeom>
          <a:noFill/>
          <a:ln w="63500">
            <a:solidFill>
              <a:srgbClr val="3B59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ound Single Corner Rectangle 90"/>
          <p:cNvSpPr/>
          <p:nvPr/>
        </p:nvSpPr>
        <p:spPr>
          <a:xfrm>
            <a:off x="648421" y="3158510"/>
            <a:ext cx="12801135" cy="770406"/>
          </a:xfrm>
          <a:prstGeom prst="round1Rect">
            <a:avLst>
              <a:gd name="adj" fmla="val 38929"/>
            </a:avLst>
          </a:prstGeom>
          <a:solidFill>
            <a:srgbClr val="3B5998"/>
          </a:solidFill>
          <a:ln>
            <a:solidFill>
              <a:srgbClr val="3B59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latin typeface="+mj-lt"/>
              </a:rPr>
              <a:t>1. </a:t>
            </a:r>
            <a:r>
              <a:rPr lang="en-US" sz="4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Personalized PageRank</a:t>
            </a:r>
            <a:endParaRPr lang="en-US" sz="4400" b="1" dirty="0"/>
          </a:p>
        </p:txBody>
      </p:sp>
      <p:pic>
        <p:nvPicPr>
          <p:cNvPr id="4" name="Picture 2" descr="Image result for university of queensland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8377" y="131867"/>
            <a:ext cx="3992324" cy="119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5" name="Picture 5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3038" y="12555960"/>
            <a:ext cx="4391327" cy="2080247"/>
          </a:xfrm>
          <a:prstGeom prst="rect">
            <a:avLst/>
          </a:prstGeom>
        </p:spPr>
      </p:pic>
      <p:grpSp>
        <p:nvGrpSpPr>
          <p:cNvPr id="536" name="Group 535"/>
          <p:cNvGrpSpPr/>
          <p:nvPr/>
        </p:nvGrpSpPr>
        <p:grpSpPr>
          <a:xfrm>
            <a:off x="2890978" y="13110308"/>
            <a:ext cx="460470" cy="578001"/>
            <a:chOff x="3311430" y="5459532"/>
            <a:chExt cx="460470" cy="578001"/>
          </a:xfrm>
        </p:grpSpPr>
        <p:sp>
          <p:nvSpPr>
            <p:cNvPr id="560" name="Freeform 139"/>
            <p:cNvSpPr>
              <a:spLocks noEditPoints="1"/>
            </p:cNvSpPr>
            <p:nvPr/>
          </p:nvSpPr>
          <p:spPr bwMode="auto">
            <a:xfrm>
              <a:off x="3354292" y="5596056"/>
              <a:ext cx="417608" cy="441477"/>
            </a:xfrm>
            <a:custGeom>
              <a:avLst/>
              <a:gdLst>
                <a:gd name="T0" fmla="*/ 203 w 219"/>
                <a:gd name="T1" fmla="*/ 213 h 220"/>
                <a:gd name="T2" fmla="*/ 205 w 219"/>
                <a:gd name="T3" fmla="*/ 207 h 220"/>
                <a:gd name="T4" fmla="*/ 217 w 219"/>
                <a:gd name="T5" fmla="*/ 211 h 220"/>
                <a:gd name="T6" fmla="*/ 218 w 219"/>
                <a:gd name="T7" fmla="*/ 217 h 220"/>
                <a:gd name="T8" fmla="*/ 214 w 219"/>
                <a:gd name="T9" fmla="*/ 220 h 220"/>
                <a:gd name="T10" fmla="*/ 180 w 219"/>
                <a:gd name="T11" fmla="*/ 205 h 220"/>
                <a:gd name="T12" fmla="*/ 182 w 219"/>
                <a:gd name="T13" fmla="*/ 198 h 220"/>
                <a:gd name="T14" fmla="*/ 194 w 219"/>
                <a:gd name="T15" fmla="*/ 201 h 220"/>
                <a:gd name="T16" fmla="*/ 196 w 219"/>
                <a:gd name="T17" fmla="*/ 207 h 220"/>
                <a:gd name="T18" fmla="*/ 191 w 219"/>
                <a:gd name="T19" fmla="*/ 211 h 220"/>
                <a:gd name="T20" fmla="*/ 159 w 219"/>
                <a:gd name="T21" fmla="*/ 195 h 220"/>
                <a:gd name="T22" fmla="*/ 158 w 219"/>
                <a:gd name="T23" fmla="*/ 187 h 220"/>
                <a:gd name="T24" fmla="*/ 163 w 219"/>
                <a:gd name="T25" fmla="*/ 186 h 220"/>
                <a:gd name="T26" fmla="*/ 173 w 219"/>
                <a:gd name="T27" fmla="*/ 194 h 220"/>
                <a:gd name="T28" fmla="*/ 171 w 219"/>
                <a:gd name="T29" fmla="*/ 200 h 220"/>
                <a:gd name="T30" fmla="*/ 138 w 219"/>
                <a:gd name="T31" fmla="*/ 182 h 220"/>
                <a:gd name="T32" fmla="*/ 136 w 219"/>
                <a:gd name="T33" fmla="*/ 176 h 220"/>
                <a:gd name="T34" fmla="*/ 140 w 219"/>
                <a:gd name="T35" fmla="*/ 172 h 220"/>
                <a:gd name="T36" fmla="*/ 151 w 219"/>
                <a:gd name="T37" fmla="*/ 180 h 220"/>
                <a:gd name="T38" fmla="*/ 149 w 219"/>
                <a:gd name="T39" fmla="*/ 187 h 220"/>
                <a:gd name="T40" fmla="*/ 123 w 219"/>
                <a:gd name="T41" fmla="*/ 173 h 220"/>
                <a:gd name="T42" fmla="*/ 114 w 219"/>
                <a:gd name="T43" fmla="*/ 163 h 220"/>
                <a:gd name="T44" fmla="*/ 117 w 219"/>
                <a:gd name="T45" fmla="*/ 158 h 220"/>
                <a:gd name="T46" fmla="*/ 128 w 219"/>
                <a:gd name="T47" fmla="*/ 164 h 220"/>
                <a:gd name="T48" fmla="*/ 129 w 219"/>
                <a:gd name="T49" fmla="*/ 171 h 220"/>
                <a:gd name="T50" fmla="*/ 124 w 219"/>
                <a:gd name="T51" fmla="*/ 173 h 220"/>
                <a:gd name="T52" fmla="*/ 94 w 219"/>
                <a:gd name="T53" fmla="*/ 149 h 220"/>
                <a:gd name="T54" fmla="*/ 95 w 219"/>
                <a:gd name="T55" fmla="*/ 142 h 220"/>
                <a:gd name="T56" fmla="*/ 106 w 219"/>
                <a:gd name="T57" fmla="*/ 148 h 220"/>
                <a:gd name="T58" fmla="*/ 108 w 219"/>
                <a:gd name="T59" fmla="*/ 154 h 220"/>
                <a:gd name="T60" fmla="*/ 104 w 219"/>
                <a:gd name="T61" fmla="*/ 157 h 220"/>
                <a:gd name="T62" fmla="*/ 75 w 219"/>
                <a:gd name="T63" fmla="*/ 131 h 220"/>
                <a:gd name="T64" fmla="*/ 75 w 219"/>
                <a:gd name="T65" fmla="*/ 124 h 220"/>
                <a:gd name="T66" fmla="*/ 80 w 219"/>
                <a:gd name="T67" fmla="*/ 123 h 220"/>
                <a:gd name="T68" fmla="*/ 89 w 219"/>
                <a:gd name="T69" fmla="*/ 134 h 220"/>
                <a:gd name="T70" fmla="*/ 86 w 219"/>
                <a:gd name="T71" fmla="*/ 139 h 220"/>
                <a:gd name="T72" fmla="*/ 63 w 219"/>
                <a:gd name="T73" fmla="*/ 118 h 220"/>
                <a:gd name="T74" fmla="*/ 56 w 219"/>
                <a:gd name="T75" fmla="*/ 106 h 220"/>
                <a:gd name="T76" fmla="*/ 60 w 219"/>
                <a:gd name="T77" fmla="*/ 102 h 220"/>
                <a:gd name="T78" fmla="*/ 69 w 219"/>
                <a:gd name="T79" fmla="*/ 111 h 220"/>
                <a:gd name="T80" fmla="*/ 69 w 219"/>
                <a:gd name="T81" fmla="*/ 117 h 220"/>
                <a:gd name="T82" fmla="*/ 64 w 219"/>
                <a:gd name="T83" fmla="*/ 119 h 220"/>
                <a:gd name="T84" fmla="*/ 39 w 219"/>
                <a:gd name="T85" fmla="*/ 85 h 220"/>
                <a:gd name="T86" fmla="*/ 41 w 219"/>
                <a:gd name="T87" fmla="*/ 79 h 220"/>
                <a:gd name="T88" fmla="*/ 51 w 219"/>
                <a:gd name="T89" fmla="*/ 88 h 220"/>
                <a:gd name="T90" fmla="*/ 52 w 219"/>
                <a:gd name="T91" fmla="*/ 95 h 220"/>
                <a:gd name="T92" fmla="*/ 47 w 219"/>
                <a:gd name="T93" fmla="*/ 97 h 220"/>
                <a:gd name="T94" fmla="*/ 24 w 219"/>
                <a:gd name="T95" fmla="*/ 61 h 220"/>
                <a:gd name="T96" fmla="*/ 26 w 219"/>
                <a:gd name="T97" fmla="*/ 54 h 220"/>
                <a:gd name="T98" fmla="*/ 31 w 219"/>
                <a:gd name="T99" fmla="*/ 55 h 220"/>
                <a:gd name="T100" fmla="*/ 37 w 219"/>
                <a:gd name="T101" fmla="*/ 68 h 220"/>
                <a:gd name="T102" fmla="*/ 33 w 219"/>
                <a:gd name="T103" fmla="*/ 73 h 220"/>
                <a:gd name="T104" fmla="*/ 16 w 219"/>
                <a:gd name="T105" fmla="*/ 44 h 220"/>
                <a:gd name="T106" fmla="*/ 11 w 219"/>
                <a:gd name="T107" fmla="*/ 30 h 220"/>
                <a:gd name="T108" fmla="*/ 16 w 219"/>
                <a:gd name="T109" fmla="*/ 27 h 220"/>
                <a:gd name="T110" fmla="*/ 23 w 219"/>
                <a:gd name="T111" fmla="*/ 39 h 220"/>
                <a:gd name="T112" fmla="*/ 21 w 219"/>
                <a:gd name="T113" fmla="*/ 46 h 220"/>
                <a:gd name="T114" fmla="*/ 16 w 219"/>
                <a:gd name="T115" fmla="*/ 45 h 220"/>
                <a:gd name="T116" fmla="*/ 0 w 219"/>
                <a:gd name="T117" fmla="*/ 4 h 220"/>
                <a:gd name="T118" fmla="*/ 4 w 219"/>
                <a:gd name="T119" fmla="*/ 0 h 220"/>
                <a:gd name="T120" fmla="*/ 11 w 219"/>
                <a:gd name="T121" fmla="*/ 11 h 220"/>
                <a:gd name="T122" fmla="*/ 10 w 219"/>
                <a:gd name="T123" fmla="*/ 17 h 220"/>
                <a:gd name="T124" fmla="*/ 5 w 219"/>
                <a:gd name="T125" fmla="*/ 1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9" h="220">
                  <a:moveTo>
                    <a:pt x="214" y="220"/>
                  </a:moveTo>
                  <a:lnTo>
                    <a:pt x="206" y="217"/>
                  </a:lnTo>
                  <a:lnTo>
                    <a:pt x="205" y="217"/>
                  </a:lnTo>
                  <a:lnTo>
                    <a:pt x="205" y="216"/>
                  </a:lnTo>
                  <a:lnTo>
                    <a:pt x="204" y="215"/>
                  </a:lnTo>
                  <a:lnTo>
                    <a:pt x="204" y="214"/>
                  </a:lnTo>
                  <a:lnTo>
                    <a:pt x="203" y="213"/>
                  </a:lnTo>
                  <a:lnTo>
                    <a:pt x="203" y="212"/>
                  </a:lnTo>
                  <a:lnTo>
                    <a:pt x="203" y="211"/>
                  </a:lnTo>
                  <a:lnTo>
                    <a:pt x="203" y="210"/>
                  </a:lnTo>
                  <a:lnTo>
                    <a:pt x="204" y="209"/>
                  </a:lnTo>
                  <a:lnTo>
                    <a:pt x="204" y="209"/>
                  </a:lnTo>
                  <a:lnTo>
                    <a:pt x="205" y="208"/>
                  </a:lnTo>
                  <a:lnTo>
                    <a:pt x="205" y="207"/>
                  </a:lnTo>
                  <a:lnTo>
                    <a:pt x="206" y="207"/>
                  </a:lnTo>
                  <a:lnTo>
                    <a:pt x="207" y="207"/>
                  </a:lnTo>
                  <a:lnTo>
                    <a:pt x="207" y="207"/>
                  </a:lnTo>
                  <a:lnTo>
                    <a:pt x="208" y="207"/>
                  </a:lnTo>
                  <a:lnTo>
                    <a:pt x="216" y="210"/>
                  </a:lnTo>
                  <a:lnTo>
                    <a:pt x="217" y="210"/>
                  </a:lnTo>
                  <a:lnTo>
                    <a:pt x="217" y="211"/>
                  </a:lnTo>
                  <a:lnTo>
                    <a:pt x="218" y="212"/>
                  </a:lnTo>
                  <a:lnTo>
                    <a:pt x="218" y="212"/>
                  </a:lnTo>
                  <a:lnTo>
                    <a:pt x="219" y="213"/>
                  </a:lnTo>
                  <a:lnTo>
                    <a:pt x="219" y="214"/>
                  </a:lnTo>
                  <a:lnTo>
                    <a:pt x="219" y="215"/>
                  </a:lnTo>
                  <a:lnTo>
                    <a:pt x="219" y="216"/>
                  </a:lnTo>
                  <a:lnTo>
                    <a:pt x="218" y="217"/>
                  </a:lnTo>
                  <a:lnTo>
                    <a:pt x="218" y="218"/>
                  </a:lnTo>
                  <a:lnTo>
                    <a:pt x="217" y="219"/>
                  </a:lnTo>
                  <a:lnTo>
                    <a:pt x="217" y="220"/>
                  </a:lnTo>
                  <a:lnTo>
                    <a:pt x="216" y="220"/>
                  </a:lnTo>
                  <a:lnTo>
                    <a:pt x="215" y="220"/>
                  </a:lnTo>
                  <a:lnTo>
                    <a:pt x="215" y="220"/>
                  </a:lnTo>
                  <a:lnTo>
                    <a:pt x="214" y="220"/>
                  </a:lnTo>
                  <a:lnTo>
                    <a:pt x="214" y="220"/>
                  </a:lnTo>
                  <a:close/>
                  <a:moveTo>
                    <a:pt x="191" y="211"/>
                  </a:moveTo>
                  <a:lnTo>
                    <a:pt x="183" y="207"/>
                  </a:lnTo>
                  <a:lnTo>
                    <a:pt x="182" y="207"/>
                  </a:lnTo>
                  <a:lnTo>
                    <a:pt x="182" y="206"/>
                  </a:lnTo>
                  <a:lnTo>
                    <a:pt x="181" y="205"/>
                  </a:lnTo>
                  <a:lnTo>
                    <a:pt x="180" y="205"/>
                  </a:lnTo>
                  <a:lnTo>
                    <a:pt x="180" y="204"/>
                  </a:lnTo>
                  <a:lnTo>
                    <a:pt x="180" y="203"/>
                  </a:lnTo>
                  <a:lnTo>
                    <a:pt x="180" y="202"/>
                  </a:lnTo>
                  <a:lnTo>
                    <a:pt x="180" y="200"/>
                  </a:lnTo>
                  <a:lnTo>
                    <a:pt x="181" y="199"/>
                  </a:lnTo>
                  <a:lnTo>
                    <a:pt x="181" y="199"/>
                  </a:lnTo>
                  <a:lnTo>
                    <a:pt x="182" y="198"/>
                  </a:lnTo>
                  <a:lnTo>
                    <a:pt x="182" y="197"/>
                  </a:lnTo>
                  <a:lnTo>
                    <a:pt x="183" y="197"/>
                  </a:lnTo>
                  <a:lnTo>
                    <a:pt x="184" y="197"/>
                  </a:lnTo>
                  <a:lnTo>
                    <a:pt x="185" y="197"/>
                  </a:lnTo>
                  <a:lnTo>
                    <a:pt x="185" y="197"/>
                  </a:lnTo>
                  <a:lnTo>
                    <a:pt x="193" y="201"/>
                  </a:lnTo>
                  <a:lnTo>
                    <a:pt x="194" y="201"/>
                  </a:lnTo>
                  <a:lnTo>
                    <a:pt x="194" y="202"/>
                  </a:lnTo>
                  <a:lnTo>
                    <a:pt x="195" y="202"/>
                  </a:lnTo>
                  <a:lnTo>
                    <a:pt x="195" y="203"/>
                  </a:lnTo>
                  <a:lnTo>
                    <a:pt x="196" y="204"/>
                  </a:lnTo>
                  <a:lnTo>
                    <a:pt x="196" y="205"/>
                  </a:lnTo>
                  <a:lnTo>
                    <a:pt x="196" y="206"/>
                  </a:lnTo>
                  <a:lnTo>
                    <a:pt x="196" y="207"/>
                  </a:lnTo>
                  <a:lnTo>
                    <a:pt x="195" y="208"/>
                  </a:lnTo>
                  <a:lnTo>
                    <a:pt x="195" y="209"/>
                  </a:lnTo>
                  <a:lnTo>
                    <a:pt x="194" y="210"/>
                  </a:lnTo>
                  <a:lnTo>
                    <a:pt x="194" y="210"/>
                  </a:lnTo>
                  <a:lnTo>
                    <a:pt x="193" y="211"/>
                  </a:lnTo>
                  <a:lnTo>
                    <a:pt x="192" y="211"/>
                  </a:lnTo>
                  <a:lnTo>
                    <a:pt x="191" y="211"/>
                  </a:lnTo>
                  <a:lnTo>
                    <a:pt x="191" y="211"/>
                  </a:lnTo>
                  <a:lnTo>
                    <a:pt x="191" y="211"/>
                  </a:lnTo>
                  <a:close/>
                  <a:moveTo>
                    <a:pt x="168" y="200"/>
                  </a:moveTo>
                  <a:lnTo>
                    <a:pt x="163" y="198"/>
                  </a:lnTo>
                  <a:lnTo>
                    <a:pt x="160" y="196"/>
                  </a:lnTo>
                  <a:lnTo>
                    <a:pt x="160" y="195"/>
                  </a:lnTo>
                  <a:lnTo>
                    <a:pt x="159" y="195"/>
                  </a:lnTo>
                  <a:lnTo>
                    <a:pt x="158" y="194"/>
                  </a:lnTo>
                  <a:lnTo>
                    <a:pt x="158" y="193"/>
                  </a:lnTo>
                  <a:lnTo>
                    <a:pt x="158" y="192"/>
                  </a:lnTo>
                  <a:lnTo>
                    <a:pt x="158" y="191"/>
                  </a:lnTo>
                  <a:lnTo>
                    <a:pt x="158" y="190"/>
                  </a:lnTo>
                  <a:lnTo>
                    <a:pt x="158" y="188"/>
                  </a:lnTo>
                  <a:lnTo>
                    <a:pt x="158" y="187"/>
                  </a:lnTo>
                  <a:lnTo>
                    <a:pt x="159" y="187"/>
                  </a:lnTo>
                  <a:lnTo>
                    <a:pt x="160" y="186"/>
                  </a:lnTo>
                  <a:lnTo>
                    <a:pt x="160" y="186"/>
                  </a:lnTo>
                  <a:lnTo>
                    <a:pt x="161" y="185"/>
                  </a:lnTo>
                  <a:lnTo>
                    <a:pt x="162" y="185"/>
                  </a:lnTo>
                  <a:lnTo>
                    <a:pt x="163" y="185"/>
                  </a:lnTo>
                  <a:lnTo>
                    <a:pt x="163" y="186"/>
                  </a:lnTo>
                  <a:lnTo>
                    <a:pt x="166" y="187"/>
                  </a:lnTo>
                  <a:lnTo>
                    <a:pt x="171" y="190"/>
                  </a:lnTo>
                  <a:lnTo>
                    <a:pt x="171" y="190"/>
                  </a:lnTo>
                  <a:lnTo>
                    <a:pt x="172" y="191"/>
                  </a:lnTo>
                  <a:lnTo>
                    <a:pt x="172" y="192"/>
                  </a:lnTo>
                  <a:lnTo>
                    <a:pt x="173" y="193"/>
                  </a:lnTo>
                  <a:lnTo>
                    <a:pt x="173" y="194"/>
                  </a:lnTo>
                  <a:lnTo>
                    <a:pt x="173" y="195"/>
                  </a:lnTo>
                  <a:lnTo>
                    <a:pt x="173" y="196"/>
                  </a:lnTo>
                  <a:lnTo>
                    <a:pt x="173" y="197"/>
                  </a:lnTo>
                  <a:lnTo>
                    <a:pt x="172" y="198"/>
                  </a:lnTo>
                  <a:lnTo>
                    <a:pt x="172" y="198"/>
                  </a:lnTo>
                  <a:lnTo>
                    <a:pt x="171" y="199"/>
                  </a:lnTo>
                  <a:lnTo>
                    <a:pt x="171" y="200"/>
                  </a:lnTo>
                  <a:lnTo>
                    <a:pt x="170" y="200"/>
                  </a:lnTo>
                  <a:lnTo>
                    <a:pt x="169" y="200"/>
                  </a:lnTo>
                  <a:lnTo>
                    <a:pt x="169" y="200"/>
                  </a:lnTo>
                  <a:lnTo>
                    <a:pt x="168" y="200"/>
                  </a:lnTo>
                  <a:lnTo>
                    <a:pt x="168" y="200"/>
                  </a:lnTo>
                  <a:close/>
                  <a:moveTo>
                    <a:pt x="145" y="187"/>
                  </a:moveTo>
                  <a:lnTo>
                    <a:pt x="138" y="182"/>
                  </a:lnTo>
                  <a:lnTo>
                    <a:pt x="137" y="182"/>
                  </a:lnTo>
                  <a:lnTo>
                    <a:pt x="137" y="181"/>
                  </a:lnTo>
                  <a:lnTo>
                    <a:pt x="136" y="180"/>
                  </a:lnTo>
                  <a:lnTo>
                    <a:pt x="136" y="179"/>
                  </a:lnTo>
                  <a:lnTo>
                    <a:pt x="136" y="178"/>
                  </a:lnTo>
                  <a:lnTo>
                    <a:pt x="136" y="177"/>
                  </a:lnTo>
                  <a:lnTo>
                    <a:pt x="136" y="176"/>
                  </a:lnTo>
                  <a:lnTo>
                    <a:pt x="136" y="175"/>
                  </a:lnTo>
                  <a:lnTo>
                    <a:pt x="136" y="174"/>
                  </a:lnTo>
                  <a:lnTo>
                    <a:pt x="137" y="174"/>
                  </a:lnTo>
                  <a:lnTo>
                    <a:pt x="138" y="173"/>
                  </a:lnTo>
                  <a:lnTo>
                    <a:pt x="138" y="173"/>
                  </a:lnTo>
                  <a:lnTo>
                    <a:pt x="139" y="172"/>
                  </a:lnTo>
                  <a:lnTo>
                    <a:pt x="140" y="172"/>
                  </a:lnTo>
                  <a:lnTo>
                    <a:pt x="141" y="172"/>
                  </a:lnTo>
                  <a:lnTo>
                    <a:pt x="141" y="173"/>
                  </a:lnTo>
                  <a:lnTo>
                    <a:pt x="149" y="177"/>
                  </a:lnTo>
                  <a:lnTo>
                    <a:pt x="149" y="178"/>
                  </a:lnTo>
                  <a:lnTo>
                    <a:pt x="150" y="179"/>
                  </a:lnTo>
                  <a:lnTo>
                    <a:pt x="150" y="179"/>
                  </a:lnTo>
                  <a:lnTo>
                    <a:pt x="151" y="180"/>
                  </a:lnTo>
                  <a:lnTo>
                    <a:pt x="151" y="181"/>
                  </a:lnTo>
                  <a:lnTo>
                    <a:pt x="151" y="182"/>
                  </a:lnTo>
                  <a:lnTo>
                    <a:pt x="151" y="183"/>
                  </a:lnTo>
                  <a:lnTo>
                    <a:pt x="150" y="184"/>
                  </a:lnTo>
                  <a:lnTo>
                    <a:pt x="150" y="185"/>
                  </a:lnTo>
                  <a:lnTo>
                    <a:pt x="150" y="186"/>
                  </a:lnTo>
                  <a:lnTo>
                    <a:pt x="149" y="187"/>
                  </a:lnTo>
                  <a:lnTo>
                    <a:pt x="148" y="187"/>
                  </a:lnTo>
                  <a:lnTo>
                    <a:pt x="147" y="187"/>
                  </a:lnTo>
                  <a:lnTo>
                    <a:pt x="147" y="187"/>
                  </a:lnTo>
                  <a:lnTo>
                    <a:pt x="146" y="187"/>
                  </a:lnTo>
                  <a:lnTo>
                    <a:pt x="145" y="187"/>
                  </a:lnTo>
                  <a:lnTo>
                    <a:pt x="145" y="187"/>
                  </a:lnTo>
                  <a:close/>
                  <a:moveTo>
                    <a:pt x="123" y="173"/>
                  </a:moveTo>
                  <a:lnTo>
                    <a:pt x="119" y="170"/>
                  </a:lnTo>
                  <a:lnTo>
                    <a:pt x="116" y="168"/>
                  </a:lnTo>
                  <a:lnTo>
                    <a:pt x="116" y="167"/>
                  </a:lnTo>
                  <a:lnTo>
                    <a:pt x="115" y="166"/>
                  </a:lnTo>
                  <a:lnTo>
                    <a:pt x="115" y="165"/>
                  </a:lnTo>
                  <a:lnTo>
                    <a:pt x="114" y="164"/>
                  </a:lnTo>
                  <a:lnTo>
                    <a:pt x="114" y="163"/>
                  </a:lnTo>
                  <a:lnTo>
                    <a:pt x="114" y="162"/>
                  </a:lnTo>
                  <a:lnTo>
                    <a:pt x="114" y="161"/>
                  </a:lnTo>
                  <a:lnTo>
                    <a:pt x="115" y="160"/>
                  </a:lnTo>
                  <a:lnTo>
                    <a:pt x="115" y="159"/>
                  </a:lnTo>
                  <a:lnTo>
                    <a:pt x="116" y="159"/>
                  </a:lnTo>
                  <a:lnTo>
                    <a:pt x="116" y="158"/>
                  </a:lnTo>
                  <a:lnTo>
                    <a:pt x="117" y="158"/>
                  </a:lnTo>
                  <a:lnTo>
                    <a:pt x="118" y="158"/>
                  </a:lnTo>
                  <a:lnTo>
                    <a:pt x="119" y="158"/>
                  </a:lnTo>
                  <a:lnTo>
                    <a:pt x="119" y="158"/>
                  </a:lnTo>
                  <a:lnTo>
                    <a:pt x="120" y="158"/>
                  </a:lnTo>
                  <a:lnTo>
                    <a:pt x="123" y="160"/>
                  </a:lnTo>
                  <a:lnTo>
                    <a:pt x="127" y="163"/>
                  </a:lnTo>
                  <a:lnTo>
                    <a:pt x="128" y="164"/>
                  </a:lnTo>
                  <a:lnTo>
                    <a:pt x="128" y="165"/>
                  </a:lnTo>
                  <a:lnTo>
                    <a:pt x="129" y="166"/>
                  </a:lnTo>
                  <a:lnTo>
                    <a:pt x="129" y="166"/>
                  </a:lnTo>
                  <a:lnTo>
                    <a:pt x="129" y="167"/>
                  </a:lnTo>
                  <a:lnTo>
                    <a:pt x="129" y="168"/>
                  </a:lnTo>
                  <a:lnTo>
                    <a:pt x="129" y="170"/>
                  </a:lnTo>
                  <a:lnTo>
                    <a:pt x="129" y="171"/>
                  </a:lnTo>
                  <a:lnTo>
                    <a:pt x="128" y="171"/>
                  </a:lnTo>
                  <a:lnTo>
                    <a:pt x="128" y="172"/>
                  </a:lnTo>
                  <a:lnTo>
                    <a:pt x="127" y="173"/>
                  </a:lnTo>
                  <a:lnTo>
                    <a:pt x="127" y="173"/>
                  </a:lnTo>
                  <a:lnTo>
                    <a:pt x="126" y="173"/>
                  </a:lnTo>
                  <a:lnTo>
                    <a:pt x="125" y="173"/>
                  </a:lnTo>
                  <a:lnTo>
                    <a:pt x="124" y="173"/>
                  </a:lnTo>
                  <a:lnTo>
                    <a:pt x="123" y="173"/>
                  </a:lnTo>
                  <a:lnTo>
                    <a:pt x="123" y="173"/>
                  </a:lnTo>
                  <a:close/>
                  <a:moveTo>
                    <a:pt x="102" y="157"/>
                  </a:moveTo>
                  <a:lnTo>
                    <a:pt x="95" y="151"/>
                  </a:lnTo>
                  <a:lnTo>
                    <a:pt x="95" y="150"/>
                  </a:lnTo>
                  <a:lnTo>
                    <a:pt x="94" y="149"/>
                  </a:lnTo>
                  <a:lnTo>
                    <a:pt x="94" y="149"/>
                  </a:lnTo>
                  <a:lnTo>
                    <a:pt x="94" y="148"/>
                  </a:lnTo>
                  <a:lnTo>
                    <a:pt x="93" y="147"/>
                  </a:lnTo>
                  <a:lnTo>
                    <a:pt x="93" y="146"/>
                  </a:lnTo>
                  <a:lnTo>
                    <a:pt x="94" y="145"/>
                  </a:lnTo>
                  <a:lnTo>
                    <a:pt x="94" y="144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7" y="141"/>
                  </a:lnTo>
                  <a:lnTo>
                    <a:pt x="98" y="141"/>
                  </a:lnTo>
                  <a:lnTo>
                    <a:pt x="98" y="141"/>
                  </a:lnTo>
                  <a:lnTo>
                    <a:pt x="99" y="142"/>
                  </a:lnTo>
                  <a:lnTo>
                    <a:pt x="100" y="142"/>
                  </a:lnTo>
                  <a:lnTo>
                    <a:pt x="106" y="148"/>
                  </a:lnTo>
                  <a:lnTo>
                    <a:pt x="107" y="148"/>
                  </a:lnTo>
                  <a:lnTo>
                    <a:pt x="108" y="149"/>
                  </a:lnTo>
                  <a:lnTo>
                    <a:pt x="108" y="150"/>
                  </a:lnTo>
                  <a:lnTo>
                    <a:pt x="108" y="151"/>
                  </a:lnTo>
                  <a:lnTo>
                    <a:pt x="108" y="152"/>
                  </a:lnTo>
                  <a:lnTo>
                    <a:pt x="108" y="153"/>
                  </a:lnTo>
                  <a:lnTo>
                    <a:pt x="108" y="154"/>
                  </a:lnTo>
                  <a:lnTo>
                    <a:pt x="108" y="155"/>
                  </a:lnTo>
                  <a:lnTo>
                    <a:pt x="107" y="156"/>
                  </a:lnTo>
                  <a:lnTo>
                    <a:pt x="107" y="157"/>
                  </a:lnTo>
                  <a:lnTo>
                    <a:pt x="106" y="157"/>
                  </a:lnTo>
                  <a:lnTo>
                    <a:pt x="105" y="157"/>
                  </a:lnTo>
                  <a:lnTo>
                    <a:pt x="104" y="158"/>
                  </a:lnTo>
                  <a:lnTo>
                    <a:pt x="104" y="157"/>
                  </a:lnTo>
                  <a:lnTo>
                    <a:pt x="103" y="157"/>
                  </a:lnTo>
                  <a:lnTo>
                    <a:pt x="102" y="157"/>
                  </a:lnTo>
                  <a:lnTo>
                    <a:pt x="102" y="157"/>
                  </a:lnTo>
                  <a:close/>
                  <a:moveTo>
                    <a:pt x="82" y="139"/>
                  </a:moveTo>
                  <a:lnTo>
                    <a:pt x="81" y="137"/>
                  </a:lnTo>
                  <a:lnTo>
                    <a:pt x="76" y="132"/>
                  </a:lnTo>
                  <a:lnTo>
                    <a:pt x="75" y="131"/>
                  </a:lnTo>
                  <a:lnTo>
                    <a:pt x="74" y="130"/>
                  </a:lnTo>
                  <a:lnTo>
                    <a:pt x="74" y="129"/>
                  </a:lnTo>
                  <a:lnTo>
                    <a:pt x="74" y="128"/>
                  </a:lnTo>
                  <a:lnTo>
                    <a:pt x="74" y="127"/>
                  </a:lnTo>
                  <a:lnTo>
                    <a:pt x="74" y="126"/>
                  </a:lnTo>
                  <a:lnTo>
                    <a:pt x="74" y="125"/>
                  </a:lnTo>
                  <a:lnTo>
                    <a:pt x="75" y="124"/>
                  </a:lnTo>
                  <a:lnTo>
                    <a:pt x="76" y="123"/>
                  </a:lnTo>
                  <a:lnTo>
                    <a:pt x="76" y="123"/>
                  </a:lnTo>
                  <a:lnTo>
                    <a:pt x="77" y="122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79" y="122"/>
                  </a:lnTo>
                  <a:lnTo>
                    <a:pt x="80" y="123"/>
                  </a:lnTo>
                  <a:lnTo>
                    <a:pt x="81" y="123"/>
                  </a:lnTo>
                  <a:lnTo>
                    <a:pt x="85" y="128"/>
                  </a:lnTo>
                  <a:lnTo>
                    <a:pt x="87" y="130"/>
                  </a:lnTo>
                  <a:lnTo>
                    <a:pt x="87" y="130"/>
                  </a:lnTo>
                  <a:lnTo>
                    <a:pt x="88" y="131"/>
                  </a:lnTo>
                  <a:lnTo>
                    <a:pt x="88" y="133"/>
                  </a:lnTo>
                  <a:lnTo>
                    <a:pt x="89" y="134"/>
                  </a:lnTo>
                  <a:lnTo>
                    <a:pt x="89" y="135"/>
                  </a:lnTo>
                  <a:lnTo>
                    <a:pt x="88" y="136"/>
                  </a:lnTo>
                  <a:lnTo>
                    <a:pt x="88" y="137"/>
                  </a:lnTo>
                  <a:lnTo>
                    <a:pt x="88" y="137"/>
                  </a:lnTo>
                  <a:lnTo>
                    <a:pt x="87" y="138"/>
                  </a:lnTo>
                  <a:lnTo>
                    <a:pt x="87" y="139"/>
                  </a:lnTo>
                  <a:lnTo>
                    <a:pt x="86" y="139"/>
                  </a:lnTo>
                  <a:lnTo>
                    <a:pt x="85" y="140"/>
                  </a:lnTo>
                  <a:lnTo>
                    <a:pt x="84" y="140"/>
                  </a:lnTo>
                  <a:lnTo>
                    <a:pt x="84" y="140"/>
                  </a:lnTo>
                  <a:lnTo>
                    <a:pt x="83" y="139"/>
                  </a:lnTo>
                  <a:lnTo>
                    <a:pt x="82" y="139"/>
                  </a:lnTo>
                  <a:lnTo>
                    <a:pt x="82" y="139"/>
                  </a:lnTo>
                  <a:close/>
                  <a:moveTo>
                    <a:pt x="63" y="118"/>
                  </a:moveTo>
                  <a:lnTo>
                    <a:pt x="58" y="112"/>
                  </a:lnTo>
                  <a:lnTo>
                    <a:pt x="57" y="111"/>
                  </a:lnTo>
                  <a:lnTo>
                    <a:pt x="56" y="110"/>
                  </a:lnTo>
                  <a:lnTo>
                    <a:pt x="56" y="109"/>
                  </a:lnTo>
                  <a:lnTo>
                    <a:pt x="56" y="108"/>
                  </a:lnTo>
                  <a:lnTo>
                    <a:pt x="56" y="107"/>
                  </a:lnTo>
                  <a:lnTo>
                    <a:pt x="56" y="106"/>
                  </a:lnTo>
                  <a:lnTo>
                    <a:pt x="56" y="105"/>
                  </a:lnTo>
                  <a:lnTo>
                    <a:pt x="56" y="104"/>
                  </a:lnTo>
                  <a:lnTo>
                    <a:pt x="57" y="103"/>
                  </a:lnTo>
                  <a:lnTo>
                    <a:pt x="57" y="102"/>
                  </a:lnTo>
                  <a:lnTo>
                    <a:pt x="58" y="102"/>
                  </a:lnTo>
                  <a:lnTo>
                    <a:pt x="59" y="102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61" y="102"/>
                  </a:lnTo>
                  <a:lnTo>
                    <a:pt x="62" y="102"/>
                  </a:lnTo>
                  <a:lnTo>
                    <a:pt x="62" y="103"/>
                  </a:lnTo>
                  <a:lnTo>
                    <a:pt x="63" y="104"/>
                  </a:lnTo>
                  <a:lnTo>
                    <a:pt x="68" y="110"/>
                  </a:lnTo>
                  <a:lnTo>
                    <a:pt x="69" y="111"/>
                  </a:lnTo>
                  <a:lnTo>
                    <a:pt x="69" y="112"/>
                  </a:lnTo>
                  <a:lnTo>
                    <a:pt x="70" y="113"/>
                  </a:lnTo>
                  <a:lnTo>
                    <a:pt x="70" y="114"/>
                  </a:lnTo>
                  <a:lnTo>
                    <a:pt x="70" y="115"/>
                  </a:lnTo>
                  <a:lnTo>
                    <a:pt x="70" y="116"/>
                  </a:lnTo>
                  <a:lnTo>
                    <a:pt x="69" y="117"/>
                  </a:lnTo>
                  <a:lnTo>
                    <a:pt x="69" y="117"/>
                  </a:lnTo>
                  <a:lnTo>
                    <a:pt x="68" y="118"/>
                  </a:lnTo>
                  <a:lnTo>
                    <a:pt x="67" y="119"/>
                  </a:lnTo>
                  <a:lnTo>
                    <a:pt x="67" y="119"/>
                  </a:lnTo>
                  <a:lnTo>
                    <a:pt x="66" y="119"/>
                  </a:lnTo>
                  <a:lnTo>
                    <a:pt x="65" y="119"/>
                  </a:lnTo>
                  <a:lnTo>
                    <a:pt x="64" y="119"/>
                  </a:lnTo>
                  <a:lnTo>
                    <a:pt x="64" y="119"/>
                  </a:lnTo>
                  <a:lnTo>
                    <a:pt x="63" y="118"/>
                  </a:lnTo>
                  <a:lnTo>
                    <a:pt x="63" y="118"/>
                  </a:lnTo>
                  <a:close/>
                  <a:moveTo>
                    <a:pt x="45" y="95"/>
                  </a:moveTo>
                  <a:lnTo>
                    <a:pt x="40" y="88"/>
                  </a:lnTo>
                  <a:lnTo>
                    <a:pt x="40" y="87"/>
                  </a:lnTo>
                  <a:lnTo>
                    <a:pt x="39" y="86"/>
                  </a:lnTo>
                  <a:lnTo>
                    <a:pt x="39" y="85"/>
                  </a:lnTo>
                  <a:lnTo>
                    <a:pt x="39" y="84"/>
                  </a:lnTo>
                  <a:lnTo>
                    <a:pt x="39" y="83"/>
                  </a:lnTo>
                  <a:lnTo>
                    <a:pt x="39" y="82"/>
                  </a:lnTo>
                  <a:lnTo>
                    <a:pt x="40" y="81"/>
                  </a:lnTo>
                  <a:lnTo>
                    <a:pt x="40" y="80"/>
                  </a:lnTo>
                  <a:lnTo>
                    <a:pt x="41" y="80"/>
                  </a:lnTo>
                  <a:lnTo>
                    <a:pt x="41" y="79"/>
                  </a:lnTo>
                  <a:lnTo>
                    <a:pt x="42" y="79"/>
                  </a:lnTo>
                  <a:lnTo>
                    <a:pt x="43" y="79"/>
                  </a:lnTo>
                  <a:lnTo>
                    <a:pt x="44" y="79"/>
                  </a:lnTo>
                  <a:lnTo>
                    <a:pt x="44" y="79"/>
                  </a:lnTo>
                  <a:lnTo>
                    <a:pt x="45" y="80"/>
                  </a:lnTo>
                  <a:lnTo>
                    <a:pt x="46" y="80"/>
                  </a:lnTo>
                  <a:lnTo>
                    <a:pt x="51" y="88"/>
                  </a:lnTo>
                  <a:lnTo>
                    <a:pt x="52" y="89"/>
                  </a:lnTo>
                  <a:lnTo>
                    <a:pt x="52" y="90"/>
                  </a:lnTo>
                  <a:lnTo>
                    <a:pt x="52" y="91"/>
                  </a:lnTo>
                  <a:lnTo>
                    <a:pt x="52" y="92"/>
                  </a:lnTo>
                  <a:lnTo>
                    <a:pt x="52" y="93"/>
                  </a:lnTo>
                  <a:lnTo>
                    <a:pt x="52" y="94"/>
                  </a:lnTo>
                  <a:lnTo>
                    <a:pt x="52" y="95"/>
                  </a:lnTo>
                  <a:lnTo>
                    <a:pt x="51" y="96"/>
                  </a:lnTo>
                  <a:lnTo>
                    <a:pt x="51" y="96"/>
                  </a:lnTo>
                  <a:lnTo>
                    <a:pt x="50" y="97"/>
                  </a:lnTo>
                  <a:lnTo>
                    <a:pt x="49" y="97"/>
                  </a:lnTo>
                  <a:lnTo>
                    <a:pt x="48" y="97"/>
                  </a:lnTo>
                  <a:lnTo>
                    <a:pt x="48" y="97"/>
                  </a:lnTo>
                  <a:lnTo>
                    <a:pt x="47" y="97"/>
                  </a:lnTo>
                  <a:lnTo>
                    <a:pt x="46" y="96"/>
                  </a:lnTo>
                  <a:lnTo>
                    <a:pt x="45" y="95"/>
                  </a:lnTo>
                  <a:lnTo>
                    <a:pt x="45" y="95"/>
                  </a:lnTo>
                  <a:close/>
                  <a:moveTo>
                    <a:pt x="30" y="71"/>
                  </a:moveTo>
                  <a:lnTo>
                    <a:pt x="30" y="71"/>
                  </a:lnTo>
                  <a:lnTo>
                    <a:pt x="25" y="62"/>
                  </a:lnTo>
                  <a:lnTo>
                    <a:pt x="24" y="61"/>
                  </a:lnTo>
                  <a:lnTo>
                    <a:pt x="24" y="60"/>
                  </a:lnTo>
                  <a:lnTo>
                    <a:pt x="24" y="59"/>
                  </a:lnTo>
                  <a:lnTo>
                    <a:pt x="24" y="58"/>
                  </a:lnTo>
                  <a:lnTo>
                    <a:pt x="24" y="57"/>
                  </a:lnTo>
                  <a:lnTo>
                    <a:pt x="24" y="56"/>
                  </a:lnTo>
                  <a:lnTo>
                    <a:pt x="25" y="55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7" y="54"/>
                  </a:lnTo>
                  <a:lnTo>
                    <a:pt x="28" y="53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0" y="54"/>
                  </a:lnTo>
                  <a:lnTo>
                    <a:pt x="31" y="55"/>
                  </a:lnTo>
                  <a:lnTo>
                    <a:pt x="31" y="56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6" y="65"/>
                  </a:lnTo>
                  <a:lnTo>
                    <a:pt x="37" y="66"/>
                  </a:lnTo>
                  <a:lnTo>
                    <a:pt x="37" y="67"/>
                  </a:lnTo>
                  <a:lnTo>
                    <a:pt x="37" y="68"/>
                  </a:lnTo>
                  <a:lnTo>
                    <a:pt x="37" y="69"/>
                  </a:lnTo>
                  <a:lnTo>
                    <a:pt x="36" y="70"/>
                  </a:lnTo>
                  <a:lnTo>
                    <a:pt x="36" y="71"/>
                  </a:lnTo>
                  <a:lnTo>
                    <a:pt x="35" y="71"/>
                  </a:lnTo>
                  <a:lnTo>
                    <a:pt x="35" y="72"/>
                  </a:lnTo>
                  <a:lnTo>
                    <a:pt x="34" y="72"/>
                  </a:lnTo>
                  <a:lnTo>
                    <a:pt x="33" y="73"/>
                  </a:lnTo>
                  <a:lnTo>
                    <a:pt x="32" y="73"/>
                  </a:lnTo>
                  <a:lnTo>
                    <a:pt x="32" y="72"/>
                  </a:lnTo>
                  <a:lnTo>
                    <a:pt x="31" y="72"/>
                  </a:lnTo>
                  <a:lnTo>
                    <a:pt x="30" y="71"/>
                  </a:lnTo>
                  <a:lnTo>
                    <a:pt x="30" y="71"/>
                  </a:lnTo>
                  <a:lnTo>
                    <a:pt x="30" y="71"/>
                  </a:lnTo>
                  <a:close/>
                  <a:moveTo>
                    <a:pt x="16" y="44"/>
                  </a:moveTo>
                  <a:lnTo>
                    <a:pt x="14" y="40"/>
                  </a:lnTo>
                  <a:lnTo>
                    <a:pt x="11" y="35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1" y="32"/>
                  </a:lnTo>
                  <a:lnTo>
                    <a:pt x="11" y="31"/>
                  </a:lnTo>
                  <a:lnTo>
                    <a:pt x="11" y="30"/>
                  </a:lnTo>
                  <a:lnTo>
                    <a:pt x="12" y="29"/>
                  </a:lnTo>
                  <a:lnTo>
                    <a:pt x="12" y="28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7" y="27"/>
                  </a:lnTo>
                  <a:lnTo>
                    <a:pt x="18" y="28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21" y="35"/>
                  </a:lnTo>
                  <a:lnTo>
                    <a:pt x="22" y="38"/>
                  </a:lnTo>
                  <a:lnTo>
                    <a:pt x="23" y="39"/>
                  </a:lnTo>
                  <a:lnTo>
                    <a:pt x="23" y="40"/>
                  </a:lnTo>
                  <a:lnTo>
                    <a:pt x="23" y="41"/>
                  </a:lnTo>
                  <a:lnTo>
                    <a:pt x="23" y="42"/>
                  </a:lnTo>
                  <a:lnTo>
                    <a:pt x="23" y="43"/>
                  </a:lnTo>
                  <a:lnTo>
                    <a:pt x="22" y="44"/>
                  </a:lnTo>
                  <a:lnTo>
                    <a:pt x="22" y="45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20" y="46"/>
                  </a:lnTo>
                  <a:lnTo>
                    <a:pt x="19" y="46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7" y="46"/>
                  </a:lnTo>
                  <a:lnTo>
                    <a:pt x="16" y="45"/>
                  </a:lnTo>
                  <a:lnTo>
                    <a:pt x="16" y="44"/>
                  </a:lnTo>
                  <a:lnTo>
                    <a:pt x="16" y="44"/>
                  </a:lnTo>
                  <a:close/>
                  <a:moveTo>
                    <a:pt x="4" y="15"/>
                  </a:moveTo>
                  <a:lnTo>
                    <a:pt x="1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11" y="13"/>
                  </a:lnTo>
                  <a:lnTo>
                    <a:pt x="11" y="14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rgbClr val="C00000"/>
            </a:solidFill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500"/>
            </a:p>
          </p:txBody>
        </p:sp>
        <p:sp>
          <p:nvSpPr>
            <p:cNvPr id="561" name="Freeform 140"/>
            <p:cNvSpPr>
              <a:spLocks/>
            </p:cNvSpPr>
            <p:nvPr/>
          </p:nvSpPr>
          <p:spPr bwMode="auto">
            <a:xfrm>
              <a:off x="3311430" y="5459532"/>
              <a:ext cx="106363" cy="169862"/>
            </a:xfrm>
            <a:custGeom>
              <a:avLst/>
              <a:gdLst>
                <a:gd name="T0" fmla="*/ 0 w 67"/>
                <a:gd name="T1" fmla="*/ 107 h 107"/>
                <a:gd name="T2" fmla="*/ 11 w 67"/>
                <a:gd name="T3" fmla="*/ 0 h 107"/>
                <a:gd name="T4" fmla="*/ 67 w 67"/>
                <a:gd name="T5" fmla="*/ 92 h 107"/>
                <a:gd name="T6" fmla="*/ 0 w 67"/>
                <a:gd name="T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107">
                  <a:moveTo>
                    <a:pt x="0" y="107"/>
                  </a:moveTo>
                  <a:lnTo>
                    <a:pt x="11" y="0"/>
                  </a:lnTo>
                  <a:lnTo>
                    <a:pt x="67" y="92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500"/>
            </a:p>
          </p:txBody>
        </p:sp>
      </p:grpSp>
      <p:grpSp>
        <p:nvGrpSpPr>
          <p:cNvPr id="562" name="Group 561"/>
          <p:cNvGrpSpPr/>
          <p:nvPr/>
        </p:nvGrpSpPr>
        <p:grpSpPr>
          <a:xfrm>
            <a:off x="3497720" y="13707360"/>
            <a:ext cx="1360583" cy="691145"/>
            <a:chOff x="1832197" y="5229595"/>
            <a:chExt cx="1360583" cy="691145"/>
          </a:xfrm>
        </p:grpSpPr>
        <p:sp>
          <p:nvSpPr>
            <p:cNvPr id="563" name="Freeform 141"/>
            <p:cNvSpPr>
              <a:spLocks noEditPoints="1"/>
            </p:cNvSpPr>
            <p:nvPr/>
          </p:nvSpPr>
          <p:spPr bwMode="auto">
            <a:xfrm>
              <a:off x="1922684" y="5366120"/>
              <a:ext cx="1270096" cy="554620"/>
            </a:xfrm>
            <a:custGeom>
              <a:avLst/>
              <a:gdLst>
                <a:gd name="T0" fmla="*/ 733 w 737"/>
                <a:gd name="T1" fmla="*/ 273 h 289"/>
                <a:gd name="T2" fmla="*/ 702 w 737"/>
                <a:gd name="T3" fmla="*/ 286 h 289"/>
                <a:gd name="T4" fmla="*/ 711 w 737"/>
                <a:gd name="T5" fmla="*/ 275 h 289"/>
                <a:gd name="T6" fmla="*/ 676 w 737"/>
                <a:gd name="T7" fmla="*/ 286 h 289"/>
                <a:gd name="T8" fmla="*/ 688 w 737"/>
                <a:gd name="T9" fmla="*/ 277 h 289"/>
                <a:gd name="T10" fmla="*/ 650 w 737"/>
                <a:gd name="T11" fmla="*/ 286 h 289"/>
                <a:gd name="T12" fmla="*/ 665 w 737"/>
                <a:gd name="T13" fmla="*/ 280 h 289"/>
                <a:gd name="T14" fmla="*/ 626 w 737"/>
                <a:gd name="T15" fmla="*/ 286 h 289"/>
                <a:gd name="T16" fmla="*/ 641 w 737"/>
                <a:gd name="T17" fmla="*/ 281 h 289"/>
                <a:gd name="T18" fmla="*/ 601 w 737"/>
                <a:gd name="T19" fmla="*/ 285 h 289"/>
                <a:gd name="T20" fmla="*/ 617 w 737"/>
                <a:gd name="T21" fmla="*/ 283 h 289"/>
                <a:gd name="T22" fmla="*/ 577 w 737"/>
                <a:gd name="T23" fmla="*/ 282 h 289"/>
                <a:gd name="T24" fmla="*/ 593 w 737"/>
                <a:gd name="T25" fmla="*/ 284 h 289"/>
                <a:gd name="T26" fmla="*/ 553 w 737"/>
                <a:gd name="T27" fmla="*/ 279 h 289"/>
                <a:gd name="T28" fmla="*/ 568 w 737"/>
                <a:gd name="T29" fmla="*/ 283 h 289"/>
                <a:gd name="T30" fmla="*/ 529 w 737"/>
                <a:gd name="T31" fmla="*/ 276 h 289"/>
                <a:gd name="T32" fmla="*/ 543 w 737"/>
                <a:gd name="T33" fmla="*/ 283 h 289"/>
                <a:gd name="T34" fmla="*/ 506 w 737"/>
                <a:gd name="T35" fmla="*/ 272 h 289"/>
                <a:gd name="T36" fmla="*/ 518 w 737"/>
                <a:gd name="T37" fmla="*/ 282 h 289"/>
                <a:gd name="T38" fmla="*/ 484 w 737"/>
                <a:gd name="T39" fmla="*/ 268 h 289"/>
                <a:gd name="T40" fmla="*/ 492 w 737"/>
                <a:gd name="T41" fmla="*/ 279 h 289"/>
                <a:gd name="T42" fmla="*/ 461 w 737"/>
                <a:gd name="T43" fmla="*/ 264 h 289"/>
                <a:gd name="T44" fmla="*/ 444 w 737"/>
                <a:gd name="T45" fmla="*/ 272 h 289"/>
                <a:gd name="T46" fmla="*/ 440 w 737"/>
                <a:gd name="T47" fmla="*/ 261 h 289"/>
                <a:gd name="T48" fmla="*/ 420 w 737"/>
                <a:gd name="T49" fmla="*/ 267 h 289"/>
                <a:gd name="T50" fmla="*/ 423 w 737"/>
                <a:gd name="T51" fmla="*/ 257 h 289"/>
                <a:gd name="T52" fmla="*/ 388 w 737"/>
                <a:gd name="T53" fmla="*/ 259 h 289"/>
                <a:gd name="T54" fmla="*/ 400 w 737"/>
                <a:gd name="T55" fmla="*/ 252 h 289"/>
                <a:gd name="T56" fmla="*/ 363 w 737"/>
                <a:gd name="T57" fmla="*/ 251 h 289"/>
                <a:gd name="T58" fmla="*/ 377 w 737"/>
                <a:gd name="T59" fmla="*/ 248 h 289"/>
                <a:gd name="T60" fmla="*/ 339 w 737"/>
                <a:gd name="T61" fmla="*/ 242 h 289"/>
                <a:gd name="T62" fmla="*/ 354 w 737"/>
                <a:gd name="T63" fmla="*/ 243 h 289"/>
                <a:gd name="T64" fmla="*/ 315 w 737"/>
                <a:gd name="T65" fmla="*/ 233 h 289"/>
                <a:gd name="T66" fmla="*/ 331 w 737"/>
                <a:gd name="T67" fmla="*/ 235 h 289"/>
                <a:gd name="T68" fmla="*/ 292 w 737"/>
                <a:gd name="T69" fmla="*/ 223 h 289"/>
                <a:gd name="T70" fmla="*/ 308 w 737"/>
                <a:gd name="T71" fmla="*/ 226 h 289"/>
                <a:gd name="T72" fmla="*/ 269 w 737"/>
                <a:gd name="T73" fmla="*/ 213 h 289"/>
                <a:gd name="T74" fmla="*/ 284 w 737"/>
                <a:gd name="T75" fmla="*/ 219 h 289"/>
                <a:gd name="T76" fmla="*/ 247 w 737"/>
                <a:gd name="T77" fmla="*/ 200 h 289"/>
                <a:gd name="T78" fmla="*/ 260 w 737"/>
                <a:gd name="T79" fmla="*/ 210 h 289"/>
                <a:gd name="T80" fmla="*/ 226 w 737"/>
                <a:gd name="T81" fmla="*/ 187 h 289"/>
                <a:gd name="T82" fmla="*/ 236 w 737"/>
                <a:gd name="T83" fmla="*/ 200 h 289"/>
                <a:gd name="T84" fmla="*/ 205 w 737"/>
                <a:gd name="T85" fmla="*/ 174 h 289"/>
                <a:gd name="T86" fmla="*/ 212 w 737"/>
                <a:gd name="T87" fmla="*/ 188 h 289"/>
                <a:gd name="T88" fmla="*/ 185 w 737"/>
                <a:gd name="T89" fmla="*/ 160 h 289"/>
                <a:gd name="T90" fmla="*/ 189 w 737"/>
                <a:gd name="T91" fmla="*/ 175 h 289"/>
                <a:gd name="T92" fmla="*/ 171 w 737"/>
                <a:gd name="T93" fmla="*/ 151 h 289"/>
                <a:gd name="T94" fmla="*/ 145 w 737"/>
                <a:gd name="T95" fmla="*/ 145 h 289"/>
                <a:gd name="T96" fmla="*/ 150 w 737"/>
                <a:gd name="T97" fmla="*/ 136 h 289"/>
                <a:gd name="T98" fmla="*/ 121 w 737"/>
                <a:gd name="T99" fmla="*/ 128 h 289"/>
                <a:gd name="T100" fmla="*/ 129 w 737"/>
                <a:gd name="T101" fmla="*/ 121 h 289"/>
                <a:gd name="T102" fmla="*/ 99 w 737"/>
                <a:gd name="T103" fmla="*/ 109 h 289"/>
                <a:gd name="T104" fmla="*/ 108 w 737"/>
                <a:gd name="T105" fmla="*/ 104 h 289"/>
                <a:gd name="T106" fmla="*/ 77 w 737"/>
                <a:gd name="T107" fmla="*/ 90 h 289"/>
                <a:gd name="T108" fmla="*/ 89 w 737"/>
                <a:gd name="T109" fmla="*/ 88 h 289"/>
                <a:gd name="T110" fmla="*/ 56 w 737"/>
                <a:gd name="T111" fmla="*/ 69 h 289"/>
                <a:gd name="T112" fmla="*/ 70 w 737"/>
                <a:gd name="T113" fmla="*/ 72 h 289"/>
                <a:gd name="T114" fmla="*/ 37 w 737"/>
                <a:gd name="T115" fmla="*/ 47 h 289"/>
                <a:gd name="T116" fmla="*/ 51 w 737"/>
                <a:gd name="T117" fmla="*/ 55 h 289"/>
                <a:gd name="T118" fmla="*/ 18 w 737"/>
                <a:gd name="T119" fmla="*/ 25 h 289"/>
                <a:gd name="T120" fmla="*/ 31 w 737"/>
                <a:gd name="T121" fmla="*/ 37 h 289"/>
                <a:gd name="T122" fmla="*/ 1 w 737"/>
                <a:gd name="T123" fmla="*/ 2 h 289"/>
                <a:gd name="T124" fmla="*/ 12 w 737"/>
                <a:gd name="T125" fmla="*/ 17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37" h="289">
                  <a:moveTo>
                    <a:pt x="734" y="283"/>
                  </a:moveTo>
                  <a:lnTo>
                    <a:pt x="726" y="284"/>
                  </a:lnTo>
                  <a:lnTo>
                    <a:pt x="725" y="284"/>
                  </a:lnTo>
                  <a:lnTo>
                    <a:pt x="724" y="283"/>
                  </a:lnTo>
                  <a:lnTo>
                    <a:pt x="723" y="283"/>
                  </a:lnTo>
                  <a:lnTo>
                    <a:pt x="723" y="282"/>
                  </a:lnTo>
                  <a:lnTo>
                    <a:pt x="722" y="282"/>
                  </a:lnTo>
                  <a:lnTo>
                    <a:pt x="722" y="281"/>
                  </a:lnTo>
                  <a:lnTo>
                    <a:pt x="721" y="280"/>
                  </a:lnTo>
                  <a:lnTo>
                    <a:pt x="721" y="279"/>
                  </a:lnTo>
                  <a:lnTo>
                    <a:pt x="721" y="278"/>
                  </a:lnTo>
                  <a:lnTo>
                    <a:pt x="722" y="277"/>
                  </a:lnTo>
                  <a:lnTo>
                    <a:pt x="722" y="276"/>
                  </a:lnTo>
                  <a:lnTo>
                    <a:pt x="723" y="275"/>
                  </a:lnTo>
                  <a:lnTo>
                    <a:pt x="723" y="274"/>
                  </a:lnTo>
                  <a:lnTo>
                    <a:pt x="724" y="274"/>
                  </a:lnTo>
                  <a:lnTo>
                    <a:pt x="724" y="273"/>
                  </a:lnTo>
                  <a:lnTo>
                    <a:pt x="725" y="273"/>
                  </a:lnTo>
                  <a:lnTo>
                    <a:pt x="733" y="273"/>
                  </a:lnTo>
                  <a:lnTo>
                    <a:pt x="734" y="273"/>
                  </a:lnTo>
                  <a:lnTo>
                    <a:pt x="735" y="273"/>
                  </a:lnTo>
                  <a:lnTo>
                    <a:pt x="735" y="273"/>
                  </a:lnTo>
                  <a:lnTo>
                    <a:pt x="736" y="274"/>
                  </a:lnTo>
                  <a:lnTo>
                    <a:pt x="737" y="275"/>
                  </a:lnTo>
                  <a:lnTo>
                    <a:pt x="737" y="275"/>
                  </a:lnTo>
                  <a:lnTo>
                    <a:pt x="737" y="276"/>
                  </a:lnTo>
                  <a:lnTo>
                    <a:pt x="737" y="278"/>
                  </a:lnTo>
                  <a:lnTo>
                    <a:pt x="737" y="279"/>
                  </a:lnTo>
                  <a:lnTo>
                    <a:pt x="737" y="280"/>
                  </a:lnTo>
                  <a:lnTo>
                    <a:pt x="737" y="281"/>
                  </a:lnTo>
                  <a:lnTo>
                    <a:pt x="737" y="281"/>
                  </a:lnTo>
                  <a:lnTo>
                    <a:pt x="736" y="282"/>
                  </a:lnTo>
                  <a:lnTo>
                    <a:pt x="735" y="283"/>
                  </a:lnTo>
                  <a:lnTo>
                    <a:pt x="735" y="283"/>
                  </a:lnTo>
                  <a:lnTo>
                    <a:pt x="734" y="283"/>
                  </a:lnTo>
                  <a:lnTo>
                    <a:pt x="734" y="283"/>
                  </a:lnTo>
                  <a:close/>
                  <a:moveTo>
                    <a:pt x="710" y="285"/>
                  </a:moveTo>
                  <a:lnTo>
                    <a:pt x="702" y="286"/>
                  </a:lnTo>
                  <a:lnTo>
                    <a:pt x="701" y="285"/>
                  </a:lnTo>
                  <a:lnTo>
                    <a:pt x="700" y="285"/>
                  </a:lnTo>
                  <a:lnTo>
                    <a:pt x="699" y="285"/>
                  </a:lnTo>
                  <a:lnTo>
                    <a:pt x="699" y="284"/>
                  </a:lnTo>
                  <a:lnTo>
                    <a:pt x="698" y="283"/>
                  </a:lnTo>
                  <a:lnTo>
                    <a:pt x="698" y="283"/>
                  </a:lnTo>
                  <a:lnTo>
                    <a:pt x="698" y="282"/>
                  </a:lnTo>
                  <a:lnTo>
                    <a:pt x="698" y="281"/>
                  </a:lnTo>
                  <a:lnTo>
                    <a:pt x="698" y="279"/>
                  </a:lnTo>
                  <a:lnTo>
                    <a:pt x="698" y="278"/>
                  </a:lnTo>
                  <a:lnTo>
                    <a:pt x="698" y="278"/>
                  </a:lnTo>
                  <a:lnTo>
                    <a:pt x="698" y="277"/>
                  </a:lnTo>
                  <a:lnTo>
                    <a:pt x="699" y="276"/>
                  </a:lnTo>
                  <a:lnTo>
                    <a:pt x="700" y="275"/>
                  </a:lnTo>
                  <a:lnTo>
                    <a:pt x="701" y="275"/>
                  </a:lnTo>
                  <a:lnTo>
                    <a:pt x="701" y="275"/>
                  </a:lnTo>
                  <a:lnTo>
                    <a:pt x="709" y="274"/>
                  </a:lnTo>
                  <a:lnTo>
                    <a:pt x="710" y="274"/>
                  </a:lnTo>
                  <a:lnTo>
                    <a:pt x="711" y="275"/>
                  </a:lnTo>
                  <a:lnTo>
                    <a:pt x="712" y="275"/>
                  </a:lnTo>
                  <a:lnTo>
                    <a:pt x="712" y="276"/>
                  </a:lnTo>
                  <a:lnTo>
                    <a:pt x="713" y="276"/>
                  </a:lnTo>
                  <a:lnTo>
                    <a:pt x="713" y="277"/>
                  </a:lnTo>
                  <a:lnTo>
                    <a:pt x="713" y="278"/>
                  </a:lnTo>
                  <a:lnTo>
                    <a:pt x="713" y="279"/>
                  </a:lnTo>
                  <a:lnTo>
                    <a:pt x="713" y="280"/>
                  </a:lnTo>
                  <a:lnTo>
                    <a:pt x="713" y="281"/>
                  </a:lnTo>
                  <a:lnTo>
                    <a:pt x="713" y="282"/>
                  </a:lnTo>
                  <a:lnTo>
                    <a:pt x="712" y="283"/>
                  </a:lnTo>
                  <a:lnTo>
                    <a:pt x="712" y="284"/>
                  </a:lnTo>
                  <a:lnTo>
                    <a:pt x="711" y="284"/>
                  </a:lnTo>
                  <a:lnTo>
                    <a:pt x="710" y="285"/>
                  </a:lnTo>
                  <a:lnTo>
                    <a:pt x="710" y="285"/>
                  </a:lnTo>
                  <a:lnTo>
                    <a:pt x="710" y="285"/>
                  </a:lnTo>
                  <a:close/>
                  <a:moveTo>
                    <a:pt x="685" y="286"/>
                  </a:moveTo>
                  <a:lnTo>
                    <a:pt x="677" y="287"/>
                  </a:lnTo>
                  <a:lnTo>
                    <a:pt x="677" y="287"/>
                  </a:lnTo>
                  <a:lnTo>
                    <a:pt x="676" y="286"/>
                  </a:lnTo>
                  <a:lnTo>
                    <a:pt x="675" y="286"/>
                  </a:lnTo>
                  <a:lnTo>
                    <a:pt x="675" y="285"/>
                  </a:lnTo>
                  <a:lnTo>
                    <a:pt x="674" y="285"/>
                  </a:lnTo>
                  <a:lnTo>
                    <a:pt x="674" y="284"/>
                  </a:lnTo>
                  <a:lnTo>
                    <a:pt x="674" y="283"/>
                  </a:lnTo>
                  <a:lnTo>
                    <a:pt x="673" y="282"/>
                  </a:lnTo>
                  <a:lnTo>
                    <a:pt x="673" y="281"/>
                  </a:lnTo>
                  <a:lnTo>
                    <a:pt x="674" y="280"/>
                  </a:lnTo>
                  <a:lnTo>
                    <a:pt x="674" y="279"/>
                  </a:lnTo>
                  <a:lnTo>
                    <a:pt x="674" y="278"/>
                  </a:lnTo>
                  <a:lnTo>
                    <a:pt x="675" y="277"/>
                  </a:lnTo>
                  <a:lnTo>
                    <a:pt x="675" y="277"/>
                  </a:lnTo>
                  <a:lnTo>
                    <a:pt x="676" y="276"/>
                  </a:lnTo>
                  <a:lnTo>
                    <a:pt x="677" y="276"/>
                  </a:lnTo>
                  <a:lnTo>
                    <a:pt x="685" y="276"/>
                  </a:lnTo>
                  <a:lnTo>
                    <a:pt x="686" y="276"/>
                  </a:lnTo>
                  <a:lnTo>
                    <a:pt x="687" y="276"/>
                  </a:lnTo>
                  <a:lnTo>
                    <a:pt x="688" y="277"/>
                  </a:lnTo>
                  <a:lnTo>
                    <a:pt x="688" y="277"/>
                  </a:lnTo>
                  <a:lnTo>
                    <a:pt x="689" y="278"/>
                  </a:lnTo>
                  <a:lnTo>
                    <a:pt x="689" y="279"/>
                  </a:lnTo>
                  <a:lnTo>
                    <a:pt x="689" y="280"/>
                  </a:lnTo>
                  <a:lnTo>
                    <a:pt x="690" y="281"/>
                  </a:lnTo>
                  <a:lnTo>
                    <a:pt x="690" y="282"/>
                  </a:lnTo>
                  <a:lnTo>
                    <a:pt x="689" y="283"/>
                  </a:lnTo>
                  <a:lnTo>
                    <a:pt x="689" y="284"/>
                  </a:lnTo>
                  <a:lnTo>
                    <a:pt x="688" y="285"/>
                  </a:lnTo>
                  <a:lnTo>
                    <a:pt x="688" y="285"/>
                  </a:lnTo>
                  <a:lnTo>
                    <a:pt x="687" y="286"/>
                  </a:lnTo>
                  <a:lnTo>
                    <a:pt x="686" y="286"/>
                  </a:lnTo>
                  <a:lnTo>
                    <a:pt x="685" y="286"/>
                  </a:lnTo>
                  <a:lnTo>
                    <a:pt x="685" y="286"/>
                  </a:lnTo>
                  <a:close/>
                  <a:moveTo>
                    <a:pt x="661" y="288"/>
                  </a:moveTo>
                  <a:lnTo>
                    <a:pt x="653" y="288"/>
                  </a:lnTo>
                  <a:lnTo>
                    <a:pt x="652" y="288"/>
                  </a:lnTo>
                  <a:lnTo>
                    <a:pt x="652" y="288"/>
                  </a:lnTo>
                  <a:lnTo>
                    <a:pt x="651" y="287"/>
                  </a:lnTo>
                  <a:lnTo>
                    <a:pt x="650" y="286"/>
                  </a:lnTo>
                  <a:lnTo>
                    <a:pt x="650" y="285"/>
                  </a:lnTo>
                  <a:lnTo>
                    <a:pt x="650" y="284"/>
                  </a:lnTo>
                  <a:lnTo>
                    <a:pt x="649" y="283"/>
                  </a:lnTo>
                  <a:lnTo>
                    <a:pt x="649" y="282"/>
                  </a:lnTo>
                  <a:lnTo>
                    <a:pt x="649" y="281"/>
                  </a:lnTo>
                  <a:lnTo>
                    <a:pt x="650" y="280"/>
                  </a:lnTo>
                  <a:lnTo>
                    <a:pt x="650" y="279"/>
                  </a:lnTo>
                  <a:lnTo>
                    <a:pt x="650" y="279"/>
                  </a:lnTo>
                  <a:lnTo>
                    <a:pt x="651" y="278"/>
                  </a:lnTo>
                  <a:lnTo>
                    <a:pt x="652" y="277"/>
                  </a:lnTo>
                  <a:lnTo>
                    <a:pt x="652" y="277"/>
                  </a:lnTo>
                  <a:lnTo>
                    <a:pt x="653" y="277"/>
                  </a:lnTo>
                  <a:lnTo>
                    <a:pt x="661" y="277"/>
                  </a:lnTo>
                  <a:lnTo>
                    <a:pt x="662" y="277"/>
                  </a:lnTo>
                  <a:lnTo>
                    <a:pt x="663" y="277"/>
                  </a:lnTo>
                  <a:lnTo>
                    <a:pt x="663" y="278"/>
                  </a:lnTo>
                  <a:lnTo>
                    <a:pt x="664" y="278"/>
                  </a:lnTo>
                  <a:lnTo>
                    <a:pt x="664" y="279"/>
                  </a:lnTo>
                  <a:lnTo>
                    <a:pt x="665" y="280"/>
                  </a:lnTo>
                  <a:lnTo>
                    <a:pt x="665" y="281"/>
                  </a:lnTo>
                  <a:lnTo>
                    <a:pt x="665" y="282"/>
                  </a:lnTo>
                  <a:lnTo>
                    <a:pt x="665" y="283"/>
                  </a:lnTo>
                  <a:lnTo>
                    <a:pt x="665" y="284"/>
                  </a:lnTo>
                  <a:lnTo>
                    <a:pt x="664" y="285"/>
                  </a:lnTo>
                  <a:lnTo>
                    <a:pt x="664" y="286"/>
                  </a:lnTo>
                  <a:lnTo>
                    <a:pt x="664" y="286"/>
                  </a:lnTo>
                  <a:lnTo>
                    <a:pt x="663" y="287"/>
                  </a:lnTo>
                  <a:lnTo>
                    <a:pt x="662" y="288"/>
                  </a:lnTo>
                  <a:lnTo>
                    <a:pt x="661" y="288"/>
                  </a:lnTo>
                  <a:lnTo>
                    <a:pt x="661" y="288"/>
                  </a:lnTo>
                  <a:close/>
                  <a:moveTo>
                    <a:pt x="637" y="288"/>
                  </a:moveTo>
                  <a:lnTo>
                    <a:pt x="630" y="289"/>
                  </a:lnTo>
                  <a:lnTo>
                    <a:pt x="629" y="289"/>
                  </a:lnTo>
                  <a:lnTo>
                    <a:pt x="628" y="288"/>
                  </a:lnTo>
                  <a:lnTo>
                    <a:pt x="628" y="288"/>
                  </a:lnTo>
                  <a:lnTo>
                    <a:pt x="627" y="288"/>
                  </a:lnTo>
                  <a:lnTo>
                    <a:pt x="626" y="286"/>
                  </a:lnTo>
                  <a:lnTo>
                    <a:pt x="626" y="286"/>
                  </a:lnTo>
                  <a:lnTo>
                    <a:pt x="625" y="285"/>
                  </a:lnTo>
                  <a:lnTo>
                    <a:pt x="625" y="284"/>
                  </a:lnTo>
                  <a:lnTo>
                    <a:pt x="625" y="283"/>
                  </a:lnTo>
                  <a:lnTo>
                    <a:pt x="625" y="282"/>
                  </a:lnTo>
                  <a:lnTo>
                    <a:pt x="625" y="281"/>
                  </a:lnTo>
                  <a:lnTo>
                    <a:pt x="626" y="280"/>
                  </a:lnTo>
                  <a:lnTo>
                    <a:pt x="627" y="279"/>
                  </a:lnTo>
                  <a:lnTo>
                    <a:pt x="627" y="278"/>
                  </a:lnTo>
                  <a:lnTo>
                    <a:pt x="628" y="278"/>
                  </a:lnTo>
                  <a:lnTo>
                    <a:pt x="628" y="278"/>
                  </a:lnTo>
                  <a:lnTo>
                    <a:pt x="629" y="277"/>
                  </a:lnTo>
                  <a:lnTo>
                    <a:pt x="630" y="277"/>
                  </a:lnTo>
                  <a:lnTo>
                    <a:pt x="637" y="277"/>
                  </a:lnTo>
                  <a:lnTo>
                    <a:pt x="638" y="277"/>
                  </a:lnTo>
                  <a:lnTo>
                    <a:pt x="639" y="278"/>
                  </a:lnTo>
                  <a:lnTo>
                    <a:pt x="639" y="278"/>
                  </a:lnTo>
                  <a:lnTo>
                    <a:pt x="640" y="279"/>
                  </a:lnTo>
                  <a:lnTo>
                    <a:pt x="641" y="280"/>
                  </a:lnTo>
                  <a:lnTo>
                    <a:pt x="641" y="281"/>
                  </a:lnTo>
                  <a:lnTo>
                    <a:pt x="641" y="282"/>
                  </a:lnTo>
                  <a:lnTo>
                    <a:pt x="641" y="283"/>
                  </a:lnTo>
                  <a:lnTo>
                    <a:pt x="641" y="284"/>
                  </a:lnTo>
                  <a:lnTo>
                    <a:pt x="641" y="285"/>
                  </a:lnTo>
                  <a:lnTo>
                    <a:pt x="641" y="286"/>
                  </a:lnTo>
                  <a:lnTo>
                    <a:pt x="640" y="286"/>
                  </a:lnTo>
                  <a:lnTo>
                    <a:pt x="639" y="287"/>
                  </a:lnTo>
                  <a:lnTo>
                    <a:pt x="639" y="288"/>
                  </a:lnTo>
                  <a:lnTo>
                    <a:pt x="638" y="288"/>
                  </a:lnTo>
                  <a:lnTo>
                    <a:pt x="637" y="288"/>
                  </a:lnTo>
                  <a:lnTo>
                    <a:pt x="637" y="288"/>
                  </a:lnTo>
                  <a:close/>
                  <a:moveTo>
                    <a:pt x="613" y="288"/>
                  </a:moveTo>
                  <a:lnTo>
                    <a:pt x="605" y="288"/>
                  </a:lnTo>
                  <a:lnTo>
                    <a:pt x="604" y="288"/>
                  </a:lnTo>
                  <a:lnTo>
                    <a:pt x="603" y="288"/>
                  </a:lnTo>
                  <a:lnTo>
                    <a:pt x="603" y="287"/>
                  </a:lnTo>
                  <a:lnTo>
                    <a:pt x="602" y="286"/>
                  </a:lnTo>
                  <a:lnTo>
                    <a:pt x="602" y="285"/>
                  </a:lnTo>
                  <a:lnTo>
                    <a:pt x="601" y="285"/>
                  </a:lnTo>
                  <a:lnTo>
                    <a:pt x="601" y="284"/>
                  </a:lnTo>
                  <a:lnTo>
                    <a:pt x="601" y="282"/>
                  </a:lnTo>
                  <a:lnTo>
                    <a:pt x="601" y="281"/>
                  </a:lnTo>
                  <a:lnTo>
                    <a:pt x="601" y="280"/>
                  </a:lnTo>
                  <a:lnTo>
                    <a:pt x="602" y="279"/>
                  </a:lnTo>
                  <a:lnTo>
                    <a:pt x="602" y="279"/>
                  </a:lnTo>
                  <a:lnTo>
                    <a:pt x="603" y="278"/>
                  </a:lnTo>
                  <a:lnTo>
                    <a:pt x="603" y="278"/>
                  </a:lnTo>
                  <a:lnTo>
                    <a:pt x="604" y="277"/>
                  </a:lnTo>
                  <a:lnTo>
                    <a:pt x="605" y="277"/>
                  </a:lnTo>
                  <a:lnTo>
                    <a:pt x="613" y="277"/>
                  </a:lnTo>
                  <a:lnTo>
                    <a:pt x="614" y="277"/>
                  </a:lnTo>
                  <a:lnTo>
                    <a:pt x="615" y="278"/>
                  </a:lnTo>
                  <a:lnTo>
                    <a:pt x="615" y="278"/>
                  </a:lnTo>
                  <a:lnTo>
                    <a:pt x="616" y="279"/>
                  </a:lnTo>
                  <a:lnTo>
                    <a:pt x="616" y="280"/>
                  </a:lnTo>
                  <a:lnTo>
                    <a:pt x="617" y="281"/>
                  </a:lnTo>
                  <a:lnTo>
                    <a:pt x="617" y="282"/>
                  </a:lnTo>
                  <a:lnTo>
                    <a:pt x="617" y="283"/>
                  </a:lnTo>
                  <a:lnTo>
                    <a:pt x="617" y="284"/>
                  </a:lnTo>
                  <a:lnTo>
                    <a:pt x="617" y="285"/>
                  </a:lnTo>
                  <a:lnTo>
                    <a:pt x="616" y="286"/>
                  </a:lnTo>
                  <a:lnTo>
                    <a:pt x="616" y="286"/>
                  </a:lnTo>
                  <a:lnTo>
                    <a:pt x="615" y="287"/>
                  </a:lnTo>
                  <a:lnTo>
                    <a:pt x="615" y="288"/>
                  </a:lnTo>
                  <a:lnTo>
                    <a:pt x="614" y="288"/>
                  </a:lnTo>
                  <a:lnTo>
                    <a:pt x="613" y="288"/>
                  </a:lnTo>
                  <a:lnTo>
                    <a:pt x="613" y="288"/>
                  </a:lnTo>
                  <a:close/>
                  <a:moveTo>
                    <a:pt x="589" y="288"/>
                  </a:moveTo>
                  <a:lnTo>
                    <a:pt x="581" y="288"/>
                  </a:lnTo>
                  <a:lnTo>
                    <a:pt x="580" y="287"/>
                  </a:lnTo>
                  <a:lnTo>
                    <a:pt x="579" y="287"/>
                  </a:lnTo>
                  <a:lnTo>
                    <a:pt x="579" y="286"/>
                  </a:lnTo>
                  <a:lnTo>
                    <a:pt x="578" y="285"/>
                  </a:lnTo>
                  <a:lnTo>
                    <a:pt x="578" y="285"/>
                  </a:lnTo>
                  <a:lnTo>
                    <a:pt x="577" y="284"/>
                  </a:lnTo>
                  <a:lnTo>
                    <a:pt x="577" y="283"/>
                  </a:lnTo>
                  <a:lnTo>
                    <a:pt x="577" y="282"/>
                  </a:lnTo>
                  <a:lnTo>
                    <a:pt x="577" y="281"/>
                  </a:lnTo>
                  <a:lnTo>
                    <a:pt x="577" y="280"/>
                  </a:lnTo>
                  <a:lnTo>
                    <a:pt x="578" y="279"/>
                  </a:lnTo>
                  <a:lnTo>
                    <a:pt x="578" y="278"/>
                  </a:lnTo>
                  <a:lnTo>
                    <a:pt x="579" y="277"/>
                  </a:lnTo>
                  <a:lnTo>
                    <a:pt x="579" y="277"/>
                  </a:lnTo>
                  <a:lnTo>
                    <a:pt x="580" y="277"/>
                  </a:lnTo>
                  <a:lnTo>
                    <a:pt x="581" y="276"/>
                  </a:lnTo>
                  <a:lnTo>
                    <a:pt x="589" y="277"/>
                  </a:lnTo>
                  <a:lnTo>
                    <a:pt x="590" y="277"/>
                  </a:lnTo>
                  <a:lnTo>
                    <a:pt x="591" y="277"/>
                  </a:lnTo>
                  <a:lnTo>
                    <a:pt x="591" y="278"/>
                  </a:lnTo>
                  <a:lnTo>
                    <a:pt x="592" y="278"/>
                  </a:lnTo>
                  <a:lnTo>
                    <a:pt x="592" y="279"/>
                  </a:lnTo>
                  <a:lnTo>
                    <a:pt x="593" y="280"/>
                  </a:lnTo>
                  <a:lnTo>
                    <a:pt x="593" y="281"/>
                  </a:lnTo>
                  <a:lnTo>
                    <a:pt x="593" y="282"/>
                  </a:lnTo>
                  <a:lnTo>
                    <a:pt x="593" y="283"/>
                  </a:lnTo>
                  <a:lnTo>
                    <a:pt x="593" y="284"/>
                  </a:lnTo>
                  <a:lnTo>
                    <a:pt x="592" y="285"/>
                  </a:lnTo>
                  <a:lnTo>
                    <a:pt x="592" y="286"/>
                  </a:lnTo>
                  <a:lnTo>
                    <a:pt x="591" y="287"/>
                  </a:lnTo>
                  <a:lnTo>
                    <a:pt x="590" y="288"/>
                  </a:lnTo>
                  <a:lnTo>
                    <a:pt x="590" y="288"/>
                  </a:lnTo>
                  <a:lnTo>
                    <a:pt x="589" y="288"/>
                  </a:lnTo>
                  <a:lnTo>
                    <a:pt x="589" y="288"/>
                  </a:lnTo>
                  <a:close/>
                  <a:moveTo>
                    <a:pt x="565" y="286"/>
                  </a:moveTo>
                  <a:lnTo>
                    <a:pt x="564" y="286"/>
                  </a:lnTo>
                  <a:lnTo>
                    <a:pt x="557" y="286"/>
                  </a:lnTo>
                  <a:lnTo>
                    <a:pt x="556" y="286"/>
                  </a:lnTo>
                  <a:lnTo>
                    <a:pt x="555" y="285"/>
                  </a:lnTo>
                  <a:lnTo>
                    <a:pt x="554" y="285"/>
                  </a:lnTo>
                  <a:lnTo>
                    <a:pt x="554" y="284"/>
                  </a:lnTo>
                  <a:lnTo>
                    <a:pt x="553" y="283"/>
                  </a:lnTo>
                  <a:lnTo>
                    <a:pt x="553" y="282"/>
                  </a:lnTo>
                  <a:lnTo>
                    <a:pt x="553" y="281"/>
                  </a:lnTo>
                  <a:lnTo>
                    <a:pt x="553" y="280"/>
                  </a:lnTo>
                  <a:lnTo>
                    <a:pt x="553" y="279"/>
                  </a:lnTo>
                  <a:lnTo>
                    <a:pt x="553" y="278"/>
                  </a:lnTo>
                  <a:lnTo>
                    <a:pt x="554" y="277"/>
                  </a:lnTo>
                  <a:lnTo>
                    <a:pt x="554" y="277"/>
                  </a:lnTo>
                  <a:lnTo>
                    <a:pt x="555" y="276"/>
                  </a:lnTo>
                  <a:lnTo>
                    <a:pt x="555" y="276"/>
                  </a:lnTo>
                  <a:lnTo>
                    <a:pt x="556" y="275"/>
                  </a:lnTo>
                  <a:lnTo>
                    <a:pt x="557" y="275"/>
                  </a:lnTo>
                  <a:lnTo>
                    <a:pt x="565" y="276"/>
                  </a:lnTo>
                  <a:lnTo>
                    <a:pt x="565" y="276"/>
                  </a:lnTo>
                  <a:lnTo>
                    <a:pt x="566" y="276"/>
                  </a:lnTo>
                  <a:lnTo>
                    <a:pt x="567" y="276"/>
                  </a:lnTo>
                  <a:lnTo>
                    <a:pt x="567" y="277"/>
                  </a:lnTo>
                  <a:lnTo>
                    <a:pt x="568" y="277"/>
                  </a:lnTo>
                  <a:lnTo>
                    <a:pt x="568" y="278"/>
                  </a:lnTo>
                  <a:lnTo>
                    <a:pt x="569" y="279"/>
                  </a:lnTo>
                  <a:lnTo>
                    <a:pt x="569" y="280"/>
                  </a:lnTo>
                  <a:lnTo>
                    <a:pt x="569" y="281"/>
                  </a:lnTo>
                  <a:lnTo>
                    <a:pt x="569" y="282"/>
                  </a:lnTo>
                  <a:lnTo>
                    <a:pt x="568" y="283"/>
                  </a:lnTo>
                  <a:lnTo>
                    <a:pt x="568" y="284"/>
                  </a:lnTo>
                  <a:lnTo>
                    <a:pt x="568" y="285"/>
                  </a:lnTo>
                  <a:lnTo>
                    <a:pt x="567" y="286"/>
                  </a:lnTo>
                  <a:lnTo>
                    <a:pt x="566" y="286"/>
                  </a:lnTo>
                  <a:lnTo>
                    <a:pt x="565" y="286"/>
                  </a:lnTo>
                  <a:lnTo>
                    <a:pt x="565" y="286"/>
                  </a:lnTo>
                  <a:lnTo>
                    <a:pt x="565" y="286"/>
                  </a:lnTo>
                  <a:close/>
                  <a:moveTo>
                    <a:pt x="541" y="285"/>
                  </a:moveTo>
                  <a:lnTo>
                    <a:pt x="533" y="284"/>
                  </a:lnTo>
                  <a:lnTo>
                    <a:pt x="532" y="284"/>
                  </a:lnTo>
                  <a:lnTo>
                    <a:pt x="531" y="284"/>
                  </a:lnTo>
                  <a:lnTo>
                    <a:pt x="530" y="283"/>
                  </a:lnTo>
                  <a:lnTo>
                    <a:pt x="530" y="282"/>
                  </a:lnTo>
                  <a:lnTo>
                    <a:pt x="529" y="281"/>
                  </a:lnTo>
                  <a:lnTo>
                    <a:pt x="529" y="281"/>
                  </a:lnTo>
                  <a:lnTo>
                    <a:pt x="529" y="280"/>
                  </a:lnTo>
                  <a:lnTo>
                    <a:pt x="529" y="278"/>
                  </a:lnTo>
                  <a:lnTo>
                    <a:pt x="529" y="277"/>
                  </a:lnTo>
                  <a:lnTo>
                    <a:pt x="529" y="276"/>
                  </a:lnTo>
                  <a:lnTo>
                    <a:pt x="530" y="276"/>
                  </a:lnTo>
                  <a:lnTo>
                    <a:pt x="530" y="275"/>
                  </a:lnTo>
                  <a:lnTo>
                    <a:pt x="531" y="274"/>
                  </a:lnTo>
                  <a:lnTo>
                    <a:pt x="532" y="274"/>
                  </a:lnTo>
                  <a:lnTo>
                    <a:pt x="532" y="274"/>
                  </a:lnTo>
                  <a:lnTo>
                    <a:pt x="533" y="273"/>
                  </a:lnTo>
                  <a:lnTo>
                    <a:pt x="541" y="274"/>
                  </a:lnTo>
                  <a:lnTo>
                    <a:pt x="542" y="274"/>
                  </a:lnTo>
                  <a:lnTo>
                    <a:pt x="543" y="275"/>
                  </a:lnTo>
                  <a:lnTo>
                    <a:pt x="543" y="275"/>
                  </a:lnTo>
                  <a:lnTo>
                    <a:pt x="544" y="276"/>
                  </a:lnTo>
                  <a:lnTo>
                    <a:pt x="544" y="277"/>
                  </a:lnTo>
                  <a:lnTo>
                    <a:pt x="544" y="278"/>
                  </a:lnTo>
                  <a:lnTo>
                    <a:pt x="545" y="279"/>
                  </a:lnTo>
                  <a:lnTo>
                    <a:pt x="545" y="280"/>
                  </a:lnTo>
                  <a:lnTo>
                    <a:pt x="544" y="281"/>
                  </a:lnTo>
                  <a:lnTo>
                    <a:pt x="544" y="282"/>
                  </a:lnTo>
                  <a:lnTo>
                    <a:pt x="544" y="283"/>
                  </a:lnTo>
                  <a:lnTo>
                    <a:pt x="543" y="283"/>
                  </a:lnTo>
                  <a:lnTo>
                    <a:pt x="543" y="284"/>
                  </a:lnTo>
                  <a:lnTo>
                    <a:pt x="542" y="284"/>
                  </a:lnTo>
                  <a:lnTo>
                    <a:pt x="541" y="285"/>
                  </a:lnTo>
                  <a:lnTo>
                    <a:pt x="541" y="285"/>
                  </a:lnTo>
                  <a:lnTo>
                    <a:pt x="541" y="285"/>
                  </a:lnTo>
                  <a:close/>
                  <a:moveTo>
                    <a:pt x="516" y="282"/>
                  </a:moveTo>
                  <a:lnTo>
                    <a:pt x="508" y="281"/>
                  </a:lnTo>
                  <a:lnTo>
                    <a:pt x="508" y="281"/>
                  </a:lnTo>
                  <a:lnTo>
                    <a:pt x="507" y="281"/>
                  </a:lnTo>
                  <a:lnTo>
                    <a:pt x="506" y="280"/>
                  </a:lnTo>
                  <a:lnTo>
                    <a:pt x="506" y="280"/>
                  </a:lnTo>
                  <a:lnTo>
                    <a:pt x="505" y="279"/>
                  </a:lnTo>
                  <a:lnTo>
                    <a:pt x="505" y="278"/>
                  </a:lnTo>
                  <a:lnTo>
                    <a:pt x="505" y="277"/>
                  </a:lnTo>
                  <a:lnTo>
                    <a:pt x="505" y="276"/>
                  </a:lnTo>
                  <a:lnTo>
                    <a:pt x="505" y="275"/>
                  </a:lnTo>
                  <a:lnTo>
                    <a:pt x="505" y="274"/>
                  </a:lnTo>
                  <a:lnTo>
                    <a:pt x="506" y="273"/>
                  </a:lnTo>
                  <a:lnTo>
                    <a:pt x="506" y="272"/>
                  </a:lnTo>
                  <a:lnTo>
                    <a:pt x="507" y="272"/>
                  </a:lnTo>
                  <a:lnTo>
                    <a:pt x="508" y="271"/>
                  </a:lnTo>
                  <a:lnTo>
                    <a:pt x="508" y="271"/>
                  </a:lnTo>
                  <a:lnTo>
                    <a:pt x="509" y="271"/>
                  </a:lnTo>
                  <a:lnTo>
                    <a:pt x="517" y="272"/>
                  </a:lnTo>
                  <a:lnTo>
                    <a:pt x="518" y="272"/>
                  </a:lnTo>
                  <a:lnTo>
                    <a:pt x="519" y="272"/>
                  </a:lnTo>
                  <a:lnTo>
                    <a:pt x="519" y="273"/>
                  </a:lnTo>
                  <a:lnTo>
                    <a:pt x="520" y="274"/>
                  </a:lnTo>
                  <a:lnTo>
                    <a:pt x="520" y="274"/>
                  </a:lnTo>
                  <a:lnTo>
                    <a:pt x="521" y="275"/>
                  </a:lnTo>
                  <a:lnTo>
                    <a:pt x="521" y="276"/>
                  </a:lnTo>
                  <a:lnTo>
                    <a:pt x="521" y="277"/>
                  </a:lnTo>
                  <a:lnTo>
                    <a:pt x="521" y="279"/>
                  </a:lnTo>
                  <a:lnTo>
                    <a:pt x="520" y="279"/>
                  </a:lnTo>
                  <a:lnTo>
                    <a:pt x="520" y="280"/>
                  </a:lnTo>
                  <a:lnTo>
                    <a:pt x="519" y="281"/>
                  </a:lnTo>
                  <a:lnTo>
                    <a:pt x="519" y="282"/>
                  </a:lnTo>
                  <a:lnTo>
                    <a:pt x="518" y="282"/>
                  </a:lnTo>
                  <a:lnTo>
                    <a:pt x="517" y="282"/>
                  </a:lnTo>
                  <a:lnTo>
                    <a:pt x="516" y="282"/>
                  </a:lnTo>
                  <a:lnTo>
                    <a:pt x="516" y="282"/>
                  </a:lnTo>
                  <a:close/>
                  <a:moveTo>
                    <a:pt x="492" y="279"/>
                  </a:moveTo>
                  <a:lnTo>
                    <a:pt x="484" y="278"/>
                  </a:lnTo>
                  <a:lnTo>
                    <a:pt x="483" y="278"/>
                  </a:lnTo>
                  <a:lnTo>
                    <a:pt x="483" y="278"/>
                  </a:lnTo>
                  <a:lnTo>
                    <a:pt x="482" y="277"/>
                  </a:lnTo>
                  <a:lnTo>
                    <a:pt x="481" y="276"/>
                  </a:lnTo>
                  <a:lnTo>
                    <a:pt x="481" y="276"/>
                  </a:lnTo>
                  <a:lnTo>
                    <a:pt x="481" y="275"/>
                  </a:lnTo>
                  <a:lnTo>
                    <a:pt x="481" y="274"/>
                  </a:lnTo>
                  <a:lnTo>
                    <a:pt x="481" y="273"/>
                  </a:lnTo>
                  <a:lnTo>
                    <a:pt x="481" y="271"/>
                  </a:lnTo>
                  <a:lnTo>
                    <a:pt x="481" y="271"/>
                  </a:lnTo>
                  <a:lnTo>
                    <a:pt x="482" y="270"/>
                  </a:lnTo>
                  <a:lnTo>
                    <a:pt x="482" y="269"/>
                  </a:lnTo>
                  <a:lnTo>
                    <a:pt x="483" y="268"/>
                  </a:lnTo>
                  <a:lnTo>
                    <a:pt x="484" y="268"/>
                  </a:lnTo>
                  <a:lnTo>
                    <a:pt x="484" y="268"/>
                  </a:lnTo>
                  <a:lnTo>
                    <a:pt x="485" y="268"/>
                  </a:lnTo>
                  <a:lnTo>
                    <a:pt x="493" y="269"/>
                  </a:lnTo>
                  <a:lnTo>
                    <a:pt x="494" y="269"/>
                  </a:lnTo>
                  <a:lnTo>
                    <a:pt x="495" y="270"/>
                  </a:lnTo>
                  <a:lnTo>
                    <a:pt x="495" y="270"/>
                  </a:lnTo>
                  <a:lnTo>
                    <a:pt x="496" y="271"/>
                  </a:lnTo>
                  <a:lnTo>
                    <a:pt x="496" y="272"/>
                  </a:lnTo>
                  <a:lnTo>
                    <a:pt x="497" y="273"/>
                  </a:lnTo>
                  <a:lnTo>
                    <a:pt x="497" y="274"/>
                  </a:lnTo>
                  <a:lnTo>
                    <a:pt x="497" y="275"/>
                  </a:lnTo>
                  <a:lnTo>
                    <a:pt x="497" y="276"/>
                  </a:lnTo>
                  <a:lnTo>
                    <a:pt x="496" y="277"/>
                  </a:lnTo>
                  <a:lnTo>
                    <a:pt x="496" y="278"/>
                  </a:lnTo>
                  <a:lnTo>
                    <a:pt x="495" y="278"/>
                  </a:lnTo>
                  <a:lnTo>
                    <a:pt x="495" y="279"/>
                  </a:lnTo>
                  <a:lnTo>
                    <a:pt x="494" y="279"/>
                  </a:lnTo>
                  <a:lnTo>
                    <a:pt x="493" y="279"/>
                  </a:lnTo>
                  <a:lnTo>
                    <a:pt x="492" y="279"/>
                  </a:lnTo>
                  <a:lnTo>
                    <a:pt x="492" y="279"/>
                  </a:lnTo>
                  <a:close/>
                  <a:moveTo>
                    <a:pt x="468" y="276"/>
                  </a:moveTo>
                  <a:lnTo>
                    <a:pt x="460" y="275"/>
                  </a:lnTo>
                  <a:lnTo>
                    <a:pt x="459" y="274"/>
                  </a:lnTo>
                  <a:lnTo>
                    <a:pt x="459" y="274"/>
                  </a:lnTo>
                  <a:lnTo>
                    <a:pt x="458" y="273"/>
                  </a:lnTo>
                  <a:lnTo>
                    <a:pt x="458" y="273"/>
                  </a:lnTo>
                  <a:lnTo>
                    <a:pt x="457" y="272"/>
                  </a:lnTo>
                  <a:lnTo>
                    <a:pt x="457" y="271"/>
                  </a:lnTo>
                  <a:lnTo>
                    <a:pt x="457" y="270"/>
                  </a:lnTo>
                  <a:lnTo>
                    <a:pt x="457" y="269"/>
                  </a:lnTo>
                  <a:lnTo>
                    <a:pt x="457" y="268"/>
                  </a:lnTo>
                  <a:lnTo>
                    <a:pt x="457" y="267"/>
                  </a:lnTo>
                  <a:lnTo>
                    <a:pt x="458" y="266"/>
                  </a:lnTo>
                  <a:lnTo>
                    <a:pt x="458" y="265"/>
                  </a:lnTo>
                  <a:lnTo>
                    <a:pt x="459" y="265"/>
                  </a:lnTo>
                  <a:lnTo>
                    <a:pt x="460" y="264"/>
                  </a:lnTo>
                  <a:lnTo>
                    <a:pt x="461" y="264"/>
                  </a:lnTo>
                  <a:lnTo>
                    <a:pt x="461" y="264"/>
                  </a:lnTo>
                  <a:lnTo>
                    <a:pt x="469" y="266"/>
                  </a:lnTo>
                  <a:lnTo>
                    <a:pt x="470" y="266"/>
                  </a:lnTo>
                  <a:lnTo>
                    <a:pt x="471" y="266"/>
                  </a:lnTo>
                  <a:lnTo>
                    <a:pt x="472" y="267"/>
                  </a:lnTo>
                  <a:lnTo>
                    <a:pt x="472" y="268"/>
                  </a:lnTo>
                  <a:lnTo>
                    <a:pt x="472" y="268"/>
                  </a:lnTo>
                  <a:lnTo>
                    <a:pt x="473" y="269"/>
                  </a:lnTo>
                  <a:lnTo>
                    <a:pt x="473" y="270"/>
                  </a:lnTo>
                  <a:lnTo>
                    <a:pt x="473" y="272"/>
                  </a:lnTo>
                  <a:lnTo>
                    <a:pt x="473" y="273"/>
                  </a:lnTo>
                  <a:lnTo>
                    <a:pt x="472" y="273"/>
                  </a:lnTo>
                  <a:lnTo>
                    <a:pt x="472" y="274"/>
                  </a:lnTo>
                  <a:lnTo>
                    <a:pt x="471" y="275"/>
                  </a:lnTo>
                  <a:lnTo>
                    <a:pt x="470" y="276"/>
                  </a:lnTo>
                  <a:lnTo>
                    <a:pt x="470" y="276"/>
                  </a:lnTo>
                  <a:lnTo>
                    <a:pt x="469" y="276"/>
                  </a:lnTo>
                  <a:lnTo>
                    <a:pt x="468" y="276"/>
                  </a:lnTo>
                  <a:lnTo>
                    <a:pt x="468" y="276"/>
                  </a:lnTo>
                  <a:close/>
                  <a:moveTo>
                    <a:pt x="444" y="272"/>
                  </a:moveTo>
                  <a:lnTo>
                    <a:pt x="439" y="271"/>
                  </a:lnTo>
                  <a:lnTo>
                    <a:pt x="436" y="270"/>
                  </a:lnTo>
                  <a:lnTo>
                    <a:pt x="436" y="270"/>
                  </a:lnTo>
                  <a:lnTo>
                    <a:pt x="435" y="270"/>
                  </a:lnTo>
                  <a:lnTo>
                    <a:pt x="434" y="269"/>
                  </a:lnTo>
                  <a:lnTo>
                    <a:pt x="434" y="268"/>
                  </a:lnTo>
                  <a:lnTo>
                    <a:pt x="433" y="267"/>
                  </a:lnTo>
                  <a:lnTo>
                    <a:pt x="433" y="266"/>
                  </a:lnTo>
                  <a:lnTo>
                    <a:pt x="433" y="265"/>
                  </a:lnTo>
                  <a:lnTo>
                    <a:pt x="433" y="264"/>
                  </a:lnTo>
                  <a:lnTo>
                    <a:pt x="433" y="263"/>
                  </a:lnTo>
                  <a:lnTo>
                    <a:pt x="434" y="262"/>
                  </a:lnTo>
                  <a:lnTo>
                    <a:pt x="434" y="261"/>
                  </a:lnTo>
                  <a:lnTo>
                    <a:pt x="434" y="261"/>
                  </a:lnTo>
                  <a:lnTo>
                    <a:pt x="435" y="260"/>
                  </a:lnTo>
                  <a:lnTo>
                    <a:pt x="436" y="260"/>
                  </a:lnTo>
                  <a:lnTo>
                    <a:pt x="437" y="260"/>
                  </a:lnTo>
                  <a:lnTo>
                    <a:pt x="437" y="260"/>
                  </a:lnTo>
                  <a:lnTo>
                    <a:pt x="440" y="261"/>
                  </a:lnTo>
                  <a:lnTo>
                    <a:pt x="445" y="261"/>
                  </a:lnTo>
                  <a:lnTo>
                    <a:pt x="446" y="262"/>
                  </a:lnTo>
                  <a:lnTo>
                    <a:pt x="447" y="262"/>
                  </a:lnTo>
                  <a:lnTo>
                    <a:pt x="448" y="263"/>
                  </a:lnTo>
                  <a:lnTo>
                    <a:pt x="448" y="263"/>
                  </a:lnTo>
                  <a:lnTo>
                    <a:pt x="448" y="264"/>
                  </a:lnTo>
                  <a:lnTo>
                    <a:pt x="449" y="265"/>
                  </a:lnTo>
                  <a:lnTo>
                    <a:pt x="449" y="266"/>
                  </a:lnTo>
                  <a:lnTo>
                    <a:pt x="449" y="267"/>
                  </a:lnTo>
                  <a:lnTo>
                    <a:pt x="449" y="268"/>
                  </a:lnTo>
                  <a:lnTo>
                    <a:pt x="448" y="269"/>
                  </a:lnTo>
                  <a:lnTo>
                    <a:pt x="448" y="270"/>
                  </a:lnTo>
                  <a:lnTo>
                    <a:pt x="447" y="271"/>
                  </a:lnTo>
                  <a:lnTo>
                    <a:pt x="447" y="271"/>
                  </a:lnTo>
                  <a:lnTo>
                    <a:pt x="446" y="272"/>
                  </a:lnTo>
                  <a:lnTo>
                    <a:pt x="445" y="272"/>
                  </a:lnTo>
                  <a:lnTo>
                    <a:pt x="444" y="272"/>
                  </a:lnTo>
                  <a:lnTo>
                    <a:pt x="444" y="272"/>
                  </a:lnTo>
                  <a:close/>
                  <a:moveTo>
                    <a:pt x="420" y="267"/>
                  </a:moveTo>
                  <a:lnTo>
                    <a:pt x="412" y="265"/>
                  </a:lnTo>
                  <a:lnTo>
                    <a:pt x="412" y="265"/>
                  </a:lnTo>
                  <a:lnTo>
                    <a:pt x="411" y="264"/>
                  </a:lnTo>
                  <a:lnTo>
                    <a:pt x="410" y="264"/>
                  </a:lnTo>
                  <a:lnTo>
                    <a:pt x="410" y="263"/>
                  </a:lnTo>
                  <a:lnTo>
                    <a:pt x="409" y="262"/>
                  </a:lnTo>
                  <a:lnTo>
                    <a:pt x="409" y="261"/>
                  </a:lnTo>
                  <a:lnTo>
                    <a:pt x="409" y="260"/>
                  </a:lnTo>
                  <a:lnTo>
                    <a:pt x="409" y="259"/>
                  </a:lnTo>
                  <a:lnTo>
                    <a:pt x="409" y="258"/>
                  </a:lnTo>
                  <a:lnTo>
                    <a:pt x="410" y="257"/>
                  </a:lnTo>
                  <a:lnTo>
                    <a:pt x="410" y="256"/>
                  </a:lnTo>
                  <a:lnTo>
                    <a:pt x="411" y="256"/>
                  </a:lnTo>
                  <a:lnTo>
                    <a:pt x="412" y="255"/>
                  </a:lnTo>
                  <a:lnTo>
                    <a:pt x="412" y="255"/>
                  </a:lnTo>
                  <a:lnTo>
                    <a:pt x="413" y="255"/>
                  </a:lnTo>
                  <a:lnTo>
                    <a:pt x="414" y="255"/>
                  </a:lnTo>
                  <a:lnTo>
                    <a:pt x="422" y="256"/>
                  </a:lnTo>
                  <a:lnTo>
                    <a:pt x="423" y="257"/>
                  </a:lnTo>
                  <a:lnTo>
                    <a:pt x="423" y="257"/>
                  </a:lnTo>
                  <a:lnTo>
                    <a:pt x="424" y="258"/>
                  </a:lnTo>
                  <a:lnTo>
                    <a:pt x="424" y="259"/>
                  </a:lnTo>
                  <a:lnTo>
                    <a:pt x="424" y="259"/>
                  </a:lnTo>
                  <a:lnTo>
                    <a:pt x="425" y="260"/>
                  </a:lnTo>
                  <a:lnTo>
                    <a:pt x="425" y="261"/>
                  </a:lnTo>
                  <a:lnTo>
                    <a:pt x="425" y="263"/>
                  </a:lnTo>
                  <a:lnTo>
                    <a:pt x="425" y="264"/>
                  </a:lnTo>
                  <a:lnTo>
                    <a:pt x="424" y="264"/>
                  </a:lnTo>
                  <a:lnTo>
                    <a:pt x="424" y="265"/>
                  </a:lnTo>
                  <a:lnTo>
                    <a:pt x="423" y="266"/>
                  </a:lnTo>
                  <a:lnTo>
                    <a:pt x="423" y="266"/>
                  </a:lnTo>
                  <a:lnTo>
                    <a:pt x="422" y="267"/>
                  </a:lnTo>
                  <a:lnTo>
                    <a:pt x="421" y="267"/>
                  </a:lnTo>
                  <a:lnTo>
                    <a:pt x="420" y="267"/>
                  </a:lnTo>
                  <a:lnTo>
                    <a:pt x="420" y="267"/>
                  </a:lnTo>
                  <a:close/>
                  <a:moveTo>
                    <a:pt x="396" y="261"/>
                  </a:moveTo>
                  <a:lnTo>
                    <a:pt x="389" y="259"/>
                  </a:lnTo>
                  <a:lnTo>
                    <a:pt x="388" y="259"/>
                  </a:lnTo>
                  <a:lnTo>
                    <a:pt x="387" y="259"/>
                  </a:lnTo>
                  <a:lnTo>
                    <a:pt x="387" y="258"/>
                  </a:lnTo>
                  <a:lnTo>
                    <a:pt x="386" y="257"/>
                  </a:lnTo>
                  <a:lnTo>
                    <a:pt x="386" y="256"/>
                  </a:lnTo>
                  <a:lnTo>
                    <a:pt x="385" y="255"/>
                  </a:lnTo>
                  <a:lnTo>
                    <a:pt x="385" y="254"/>
                  </a:lnTo>
                  <a:lnTo>
                    <a:pt x="385" y="253"/>
                  </a:lnTo>
                  <a:lnTo>
                    <a:pt x="386" y="252"/>
                  </a:lnTo>
                  <a:lnTo>
                    <a:pt x="386" y="251"/>
                  </a:lnTo>
                  <a:lnTo>
                    <a:pt x="387" y="250"/>
                  </a:lnTo>
                  <a:lnTo>
                    <a:pt x="387" y="250"/>
                  </a:lnTo>
                  <a:lnTo>
                    <a:pt x="388" y="249"/>
                  </a:lnTo>
                  <a:lnTo>
                    <a:pt x="388" y="249"/>
                  </a:lnTo>
                  <a:lnTo>
                    <a:pt x="389" y="249"/>
                  </a:lnTo>
                  <a:lnTo>
                    <a:pt x="390" y="249"/>
                  </a:lnTo>
                  <a:lnTo>
                    <a:pt x="398" y="251"/>
                  </a:lnTo>
                  <a:lnTo>
                    <a:pt x="399" y="251"/>
                  </a:lnTo>
                  <a:lnTo>
                    <a:pt x="399" y="252"/>
                  </a:lnTo>
                  <a:lnTo>
                    <a:pt x="400" y="252"/>
                  </a:lnTo>
                  <a:lnTo>
                    <a:pt x="401" y="253"/>
                  </a:lnTo>
                  <a:lnTo>
                    <a:pt x="401" y="254"/>
                  </a:lnTo>
                  <a:lnTo>
                    <a:pt x="401" y="255"/>
                  </a:lnTo>
                  <a:lnTo>
                    <a:pt x="401" y="256"/>
                  </a:lnTo>
                  <a:lnTo>
                    <a:pt x="401" y="257"/>
                  </a:lnTo>
                  <a:lnTo>
                    <a:pt x="401" y="258"/>
                  </a:lnTo>
                  <a:lnTo>
                    <a:pt x="401" y="259"/>
                  </a:lnTo>
                  <a:lnTo>
                    <a:pt x="400" y="260"/>
                  </a:lnTo>
                  <a:lnTo>
                    <a:pt x="399" y="260"/>
                  </a:lnTo>
                  <a:lnTo>
                    <a:pt x="399" y="261"/>
                  </a:lnTo>
                  <a:lnTo>
                    <a:pt x="398" y="261"/>
                  </a:lnTo>
                  <a:lnTo>
                    <a:pt x="398" y="261"/>
                  </a:lnTo>
                  <a:lnTo>
                    <a:pt x="396" y="261"/>
                  </a:lnTo>
                  <a:lnTo>
                    <a:pt x="396" y="261"/>
                  </a:lnTo>
                  <a:close/>
                  <a:moveTo>
                    <a:pt x="373" y="255"/>
                  </a:moveTo>
                  <a:lnTo>
                    <a:pt x="365" y="253"/>
                  </a:lnTo>
                  <a:lnTo>
                    <a:pt x="364" y="252"/>
                  </a:lnTo>
                  <a:lnTo>
                    <a:pt x="363" y="252"/>
                  </a:lnTo>
                  <a:lnTo>
                    <a:pt x="363" y="251"/>
                  </a:lnTo>
                  <a:lnTo>
                    <a:pt x="363" y="250"/>
                  </a:lnTo>
                  <a:lnTo>
                    <a:pt x="362" y="249"/>
                  </a:lnTo>
                  <a:lnTo>
                    <a:pt x="362" y="248"/>
                  </a:lnTo>
                  <a:lnTo>
                    <a:pt x="362" y="247"/>
                  </a:lnTo>
                  <a:lnTo>
                    <a:pt x="362" y="246"/>
                  </a:lnTo>
                  <a:lnTo>
                    <a:pt x="362" y="245"/>
                  </a:lnTo>
                  <a:lnTo>
                    <a:pt x="363" y="244"/>
                  </a:lnTo>
                  <a:lnTo>
                    <a:pt x="363" y="244"/>
                  </a:lnTo>
                  <a:lnTo>
                    <a:pt x="364" y="243"/>
                  </a:lnTo>
                  <a:lnTo>
                    <a:pt x="365" y="243"/>
                  </a:lnTo>
                  <a:lnTo>
                    <a:pt x="365" y="242"/>
                  </a:lnTo>
                  <a:lnTo>
                    <a:pt x="366" y="242"/>
                  </a:lnTo>
                  <a:lnTo>
                    <a:pt x="367" y="242"/>
                  </a:lnTo>
                  <a:lnTo>
                    <a:pt x="374" y="245"/>
                  </a:lnTo>
                  <a:lnTo>
                    <a:pt x="375" y="245"/>
                  </a:lnTo>
                  <a:lnTo>
                    <a:pt x="376" y="246"/>
                  </a:lnTo>
                  <a:lnTo>
                    <a:pt x="377" y="246"/>
                  </a:lnTo>
                  <a:lnTo>
                    <a:pt x="377" y="247"/>
                  </a:lnTo>
                  <a:lnTo>
                    <a:pt x="377" y="248"/>
                  </a:lnTo>
                  <a:lnTo>
                    <a:pt x="378" y="249"/>
                  </a:lnTo>
                  <a:lnTo>
                    <a:pt x="378" y="250"/>
                  </a:lnTo>
                  <a:lnTo>
                    <a:pt x="377" y="251"/>
                  </a:lnTo>
                  <a:lnTo>
                    <a:pt x="377" y="252"/>
                  </a:lnTo>
                  <a:lnTo>
                    <a:pt x="377" y="253"/>
                  </a:lnTo>
                  <a:lnTo>
                    <a:pt x="376" y="254"/>
                  </a:lnTo>
                  <a:lnTo>
                    <a:pt x="376" y="254"/>
                  </a:lnTo>
                  <a:lnTo>
                    <a:pt x="375" y="255"/>
                  </a:lnTo>
                  <a:lnTo>
                    <a:pt x="374" y="255"/>
                  </a:lnTo>
                  <a:lnTo>
                    <a:pt x="374" y="255"/>
                  </a:lnTo>
                  <a:lnTo>
                    <a:pt x="373" y="255"/>
                  </a:lnTo>
                  <a:lnTo>
                    <a:pt x="373" y="255"/>
                  </a:lnTo>
                  <a:close/>
                  <a:moveTo>
                    <a:pt x="349" y="248"/>
                  </a:moveTo>
                  <a:lnTo>
                    <a:pt x="341" y="245"/>
                  </a:lnTo>
                  <a:lnTo>
                    <a:pt x="341" y="245"/>
                  </a:lnTo>
                  <a:lnTo>
                    <a:pt x="340" y="244"/>
                  </a:lnTo>
                  <a:lnTo>
                    <a:pt x="339" y="244"/>
                  </a:lnTo>
                  <a:lnTo>
                    <a:pt x="339" y="243"/>
                  </a:lnTo>
                  <a:lnTo>
                    <a:pt x="339" y="242"/>
                  </a:lnTo>
                  <a:lnTo>
                    <a:pt x="338" y="241"/>
                  </a:lnTo>
                  <a:lnTo>
                    <a:pt x="338" y="240"/>
                  </a:lnTo>
                  <a:lnTo>
                    <a:pt x="338" y="239"/>
                  </a:lnTo>
                  <a:lnTo>
                    <a:pt x="339" y="238"/>
                  </a:lnTo>
                  <a:lnTo>
                    <a:pt x="339" y="237"/>
                  </a:lnTo>
                  <a:lnTo>
                    <a:pt x="340" y="236"/>
                  </a:lnTo>
                  <a:lnTo>
                    <a:pt x="340" y="236"/>
                  </a:lnTo>
                  <a:lnTo>
                    <a:pt x="341" y="235"/>
                  </a:lnTo>
                  <a:lnTo>
                    <a:pt x="342" y="235"/>
                  </a:lnTo>
                  <a:lnTo>
                    <a:pt x="342" y="235"/>
                  </a:lnTo>
                  <a:lnTo>
                    <a:pt x="343" y="235"/>
                  </a:lnTo>
                  <a:lnTo>
                    <a:pt x="351" y="238"/>
                  </a:lnTo>
                  <a:lnTo>
                    <a:pt x="352" y="238"/>
                  </a:lnTo>
                  <a:lnTo>
                    <a:pt x="353" y="239"/>
                  </a:lnTo>
                  <a:lnTo>
                    <a:pt x="353" y="239"/>
                  </a:lnTo>
                  <a:lnTo>
                    <a:pt x="353" y="240"/>
                  </a:lnTo>
                  <a:lnTo>
                    <a:pt x="354" y="241"/>
                  </a:lnTo>
                  <a:lnTo>
                    <a:pt x="354" y="242"/>
                  </a:lnTo>
                  <a:lnTo>
                    <a:pt x="354" y="243"/>
                  </a:lnTo>
                  <a:lnTo>
                    <a:pt x="354" y="244"/>
                  </a:lnTo>
                  <a:lnTo>
                    <a:pt x="354" y="245"/>
                  </a:lnTo>
                  <a:lnTo>
                    <a:pt x="353" y="246"/>
                  </a:lnTo>
                  <a:lnTo>
                    <a:pt x="353" y="247"/>
                  </a:lnTo>
                  <a:lnTo>
                    <a:pt x="352" y="247"/>
                  </a:lnTo>
                  <a:lnTo>
                    <a:pt x="352" y="248"/>
                  </a:lnTo>
                  <a:lnTo>
                    <a:pt x="351" y="248"/>
                  </a:lnTo>
                  <a:lnTo>
                    <a:pt x="350" y="248"/>
                  </a:lnTo>
                  <a:lnTo>
                    <a:pt x="349" y="248"/>
                  </a:lnTo>
                  <a:lnTo>
                    <a:pt x="349" y="248"/>
                  </a:lnTo>
                  <a:close/>
                  <a:moveTo>
                    <a:pt x="326" y="240"/>
                  </a:moveTo>
                  <a:lnTo>
                    <a:pt x="324" y="240"/>
                  </a:lnTo>
                  <a:lnTo>
                    <a:pt x="318" y="237"/>
                  </a:lnTo>
                  <a:lnTo>
                    <a:pt x="317" y="237"/>
                  </a:lnTo>
                  <a:lnTo>
                    <a:pt x="317" y="236"/>
                  </a:lnTo>
                  <a:lnTo>
                    <a:pt x="316" y="236"/>
                  </a:lnTo>
                  <a:lnTo>
                    <a:pt x="316" y="235"/>
                  </a:lnTo>
                  <a:lnTo>
                    <a:pt x="315" y="234"/>
                  </a:lnTo>
                  <a:lnTo>
                    <a:pt x="315" y="233"/>
                  </a:lnTo>
                  <a:lnTo>
                    <a:pt x="315" y="232"/>
                  </a:lnTo>
                  <a:lnTo>
                    <a:pt x="315" y="231"/>
                  </a:lnTo>
                  <a:lnTo>
                    <a:pt x="316" y="229"/>
                  </a:lnTo>
                  <a:lnTo>
                    <a:pt x="316" y="228"/>
                  </a:lnTo>
                  <a:lnTo>
                    <a:pt x="316" y="228"/>
                  </a:lnTo>
                  <a:lnTo>
                    <a:pt x="317" y="227"/>
                  </a:lnTo>
                  <a:lnTo>
                    <a:pt x="318" y="227"/>
                  </a:lnTo>
                  <a:lnTo>
                    <a:pt x="319" y="226"/>
                  </a:lnTo>
                  <a:lnTo>
                    <a:pt x="319" y="226"/>
                  </a:lnTo>
                  <a:lnTo>
                    <a:pt x="320" y="227"/>
                  </a:lnTo>
                  <a:lnTo>
                    <a:pt x="326" y="229"/>
                  </a:lnTo>
                  <a:lnTo>
                    <a:pt x="328" y="229"/>
                  </a:lnTo>
                  <a:lnTo>
                    <a:pt x="328" y="230"/>
                  </a:lnTo>
                  <a:lnTo>
                    <a:pt x="329" y="231"/>
                  </a:lnTo>
                  <a:lnTo>
                    <a:pt x="330" y="232"/>
                  </a:lnTo>
                  <a:lnTo>
                    <a:pt x="330" y="232"/>
                  </a:lnTo>
                  <a:lnTo>
                    <a:pt x="331" y="233"/>
                  </a:lnTo>
                  <a:lnTo>
                    <a:pt x="331" y="234"/>
                  </a:lnTo>
                  <a:lnTo>
                    <a:pt x="331" y="235"/>
                  </a:lnTo>
                  <a:lnTo>
                    <a:pt x="331" y="236"/>
                  </a:lnTo>
                  <a:lnTo>
                    <a:pt x="330" y="237"/>
                  </a:lnTo>
                  <a:lnTo>
                    <a:pt x="330" y="238"/>
                  </a:lnTo>
                  <a:lnTo>
                    <a:pt x="330" y="239"/>
                  </a:lnTo>
                  <a:lnTo>
                    <a:pt x="329" y="240"/>
                  </a:lnTo>
                  <a:lnTo>
                    <a:pt x="328" y="240"/>
                  </a:lnTo>
                  <a:lnTo>
                    <a:pt x="327" y="240"/>
                  </a:lnTo>
                  <a:lnTo>
                    <a:pt x="327" y="240"/>
                  </a:lnTo>
                  <a:lnTo>
                    <a:pt x="326" y="240"/>
                  </a:lnTo>
                  <a:lnTo>
                    <a:pt x="326" y="240"/>
                  </a:lnTo>
                  <a:close/>
                  <a:moveTo>
                    <a:pt x="303" y="231"/>
                  </a:moveTo>
                  <a:lnTo>
                    <a:pt x="297" y="229"/>
                  </a:lnTo>
                  <a:lnTo>
                    <a:pt x="295" y="228"/>
                  </a:lnTo>
                  <a:lnTo>
                    <a:pt x="294" y="227"/>
                  </a:lnTo>
                  <a:lnTo>
                    <a:pt x="293" y="227"/>
                  </a:lnTo>
                  <a:lnTo>
                    <a:pt x="293" y="226"/>
                  </a:lnTo>
                  <a:lnTo>
                    <a:pt x="292" y="225"/>
                  </a:lnTo>
                  <a:lnTo>
                    <a:pt x="292" y="224"/>
                  </a:lnTo>
                  <a:lnTo>
                    <a:pt x="292" y="223"/>
                  </a:lnTo>
                  <a:lnTo>
                    <a:pt x="292" y="222"/>
                  </a:lnTo>
                  <a:lnTo>
                    <a:pt x="292" y="221"/>
                  </a:lnTo>
                  <a:lnTo>
                    <a:pt x="292" y="220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294" y="218"/>
                  </a:lnTo>
                  <a:lnTo>
                    <a:pt x="295" y="218"/>
                  </a:lnTo>
                  <a:lnTo>
                    <a:pt x="295" y="218"/>
                  </a:lnTo>
                  <a:lnTo>
                    <a:pt x="296" y="218"/>
                  </a:lnTo>
                  <a:lnTo>
                    <a:pt x="297" y="218"/>
                  </a:lnTo>
                  <a:lnTo>
                    <a:pt x="299" y="219"/>
                  </a:lnTo>
                  <a:lnTo>
                    <a:pt x="305" y="221"/>
                  </a:lnTo>
                  <a:lnTo>
                    <a:pt x="306" y="221"/>
                  </a:lnTo>
                  <a:lnTo>
                    <a:pt x="306" y="222"/>
                  </a:lnTo>
                  <a:lnTo>
                    <a:pt x="307" y="222"/>
                  </a:lnTo>
                  <a:lnTo>
                    <a:pt x="307" y="223"/>
                  </a:lnTo>
                  <a:lnTo>
                    <a:pt x="308" y="224"/>
                  </a:lnTo>
                  <a:lnTo>
                    <a:pt x="308" y="225"/>
                  </a:lnTo>
                  <a:lnTo>
                    <a:pt x="308" y="226"/>
                  </a:lnTo>
                  <a:lnTo>
                    <a:pt x="308" y="227"/>
                  </a:lnTo>
                  <a:lnTo>
                    <a:pt x="307" y="228"/>
                  </a:lnTo>
                  <a:lnTo>
                    <a:pt x="307" y="229"/>
                  </a:lnTo>
                  <a:lnTo>
                    <a:pt x="306" y="230"/>
                  </a:lnTo>
                  <a:lnTo>
                    <a:pt x="306" y="231"/>
                  </a:lnTo>
                  <a:lnTo>
                    <a:pt x="305" y="231"/>
                  </a:lnTo>
                  <a:lnTo>
                    <a:pt x="304" y="232"/>
                  </a:lnTo>
                  <a:lnTo>
                    <a:pt x="303" y="232"/>
                  </a:lnTo>
                  <a:lnTo>
                    <a:pt x="303" y="231"/>
                  </a:lnTo>
                  <a:lnTo>
                    <a:pt x="303" y="231"/>
                  </a:lnTo>
                  <a:close/>
                  <a:moveTo>
                    <a:pt x="279" y="221"/>
                  </a:moveTo>
                  <a:lnTo>
                    <a:pt x="272" y="218"/>
                  </a:lnTo>
                  <a:lnTo>
                    <a:pt x="271" y="218"/>
                  </a:lnTo>
                  <a:lnTo>
                    <a:pt x="270" y="217"/>
                  </a:lnTo>
                  <a:lnTo>
                    <a:pt x="270" y="216"/>
                  </a:lnTo>
                  <a:lnTo>
                    <a:pt x="269" y="216"/>
                  </a:lnTo>
                  <a:lnTo>
                    <a:pt x="269" y="215"/>
                  </a:lnTo>
                  <a:lnTo>
                    <a:pt x="269" y="214"/>
                  </a:lnTo>
                  <a:lnTo>
                    <a:pt x="269" y="213"/>
                  </a:lnTo>
                  <a:lnTo>
                    <a:pt x="269" y="212"/>
                  </a:lnTo>
                  <a:lnTo>
                    <a:pt x="270" y="211"/>
                  </a:lnTo>
                  <a:lnTo>
                    <a:pt x="270" y="210"/>
                  </a:lnTo>
                  <a:lnTo>
                    <a:pt x="270" y="209"/>
                  </a:lnTo>
                  <a:lnTo>
                    <a:pt x="271" y="208"/>
                  </a:lnTo>
                  <a:lnTo>
                    <a:pt x="272" y="208"/>
                  </a:lnTo>
                  <a:lnTo>
                    <a:pt x="273" y="208"/>
                  </a:lnTo>
                  <a:lnTo>
                    <a:pt x="273" y="208"/>
                  </a:lnTo>
                  <a:lnTo>
                    <a:pt x="274" y="208"/>
                  </a:lnTo>
                  <a:lnTo>
                    <a:pt x="282" y="211"/>
                  </a:lnTo>
                  <a:lnTo>
                    <a:pt x="282" y="212"/>
                  </a:lnTo>
                  <a:lnTo>
                    <a:pt x="283" y="212"/>
                  </a:lnTo>
                  <a:lnTo>
                    <a:pt x="284" y="213"/>
                  </a:lnTo>
                  <a:lnTo>
                    <a:pt x="284" y="214"/>
                  </a:lnTo>
                  <a:lnTo>
                    <a:pt x="284" y="215"/>
                  </a:lnTo>
                  <a:lnTo>
                    <a:pt x="284" y="216"/>
                  </a:lnTo>
                  <a:lnTo>
                    <a:pt x="284" y="217"/>
                  </a:lnTo>
                  <a:lnTo>
                    <a:pt x="284" y="218"/>
                  </a:lnTo>
                  <a:lnTo>
                    <a:pt x="284" y="219"/>
                  </a:lnTo>
                  <a:lnTo>
                    <a:pt x="284" y="220"/>
                  </a:lnTo>
                  <a:lnTo>
                    <a:pt x="283" y="221"/>
                  </a:lnTo>
                  <a:lnTo>
                    <a:pt x="282" y="221"/>
                  </a:lnTo>
                  <a:lnTo>
                    <a:pt x="282" y="221"/>
                  </a:lnTo>
                  <a:lnTo>
                    <a:pt x="281" y="222"/>
                  </a:lnTo>
                  <a:lnTo>
                    <a:pt x="280" y="222"/>
                  </a:lnTo>
                  <a:lnTo>
                    <a:pt x="279" y="221"/>
                  </a:lnTo>
                  <a:lnTo>
                    <a:pt x="279" y="221"/>
                  </a:lnTo>
                  <a:close/>
                  <a:moveTo>
                    <a:pt x="256" y="211"/>
                  </a:moveTo>
                  <a:lnTo>
                    <a:pt x="249" y="208"/>
                  </a:lnTo>
                  <a:lnTo>
                    <a:pt x="248" y="207"/>
                  </a:lnTo>
                  <a:lnTo>
                    <a:pt x="248" y="206"/>
                  </a:lnTo>
                  <a:lnTo>
                    <a:pt x="247" y="206"/>
                  </a:lnTo>
                  <a:lnTo>
                    <a:pt x="246" y="205"/>
                  </a:lnTo>
                  <a:lnTo>
                    <a:pt x="246" y="204"/>
                  </a:lnTo>
                  <a:lnTo>
                    <a:pt x="246" y="203"/>
                  </a:lnTo>
                  <a:lnTo>
                    <a:pt x="246" y="202"/>
                  </a:lnTo>
                  <a:lnTo>
                    <a:pt x="246" y="201"/>
                  </a:lnTo>
                  <a:lnTo>
                    <a:pt x="247" y="200"/>
                  </a:lnTo>
                  <a:lnTo>
                    <a:pt x="247" y="199"/>
                  </a:lnTo>
                  <a:lnTo>
                    <a:pt x="248" y="198"/>
                  </a:lnTo>
                  <a:lnTo>
                    <a:pt x="248" y="198"/>
                  </a:lnTo>
                  <a:lnTo>
                    <a:pt x="249" y="197"/>
                  </a:lnTo>
                  <a:lnTo>
                    <a:pt x="250" y="197"/>
                  </a:lnTo>
                  <a:lnTo>
                    <a:pt x="251" y="197"/>
                  </a:lnTo>
                  <a:lnTo>
                    <a:pt x="252" y="198"/>
                  </a:lnTo>
                  <a:lnTo>
                    <a:pt x="259" y="201"/>
                  </a:lnTo>
                  <a:lnTo>
                    <a:pt x="260" y="202"/>
                  </a:lnTo>
                  <a:lnTo>
                    <a:pt x="260" y="202"/>
                  </a:lnTo>
                  <a:lnTo>
                    <a:pt x="261" y="203"/>
                  </a:lnTo>
                  <a:lnTo>
                    <a:pt x="261" y="204"/>
                  </a:lnTo>
                  <a:lnTo>
                    <a:pt x="262" y="205"/>
                  </a:lnTo>
                  <a:lnTo>
                    <a:pt x="262" y="206"/>
                  </a:lnTo>
                  <a:lnTo>
                    <a:pt x="262" y="207"/>
                  </a:lnTo>
                  <a:lnTo>
                    <a:pt x="262" y="208"/>
                  </a:lnTo>
                  <a:lnTo>
                    <a:pt x="261" y="209"/>
                  </a:lnTo>
                  <a:lnTo>
                    <a:pt x="261" y="210"/>
                  </a:lnTo>
                  <a:lnTo>
                    <a:pt x="260" y="210"/>
                  </a:lnTo>
                  <a:lnTo>
                    <a:pt x="259" y="211"/>
                  </a:lnTo>
                  <a:lnTo>
                    <a:pt x="259" y="211"/>
                  </a:lnTo>
                  <a:lnTo>
                    <a:pt x="258" y="211"/>
                  </a:lnTo>
                  <a:lnTo>
                    <a:pt x="257" y="211"/>
                  </a:lnTo>
                  <a:lnTo>
                    <a:pt x="256" y="211"/>
                  </a:lnTo>
                  <a:lnTo>
                    <a:pt x="256" y="211"/>
                  </a:lnTo>
                  <a:close/>
                  <a:moveTo>
                    <a:pt x="234" y="200"/>
                  </a:moveTo>
                  <a:lnTo>
                    <a:pt x="226" y="196"/>
                  </a:lnTo>
                  <a:lnTo>
                    <a:pt x="226" y="195"/>
                  </a:lnTo>
                  <a:lnTo>
                    <a:pt x="225" y="195"/>
                  </a:lnTo>
                  <a:lnTo>
                    <a:pt x="224" y="194"/>
                  </a:lnTo>
                  <a:lnTo>
                    <a:pt x="224" y="193"/>
                  </a:lnTo>
                  <a:lnTo>
                    <a:pt x="224" y="192"/>
                  </a:lnTo>
                  <a:lnTo>
                    <a:pt x="224" y="191"/>
                  </a:lnTo>
                  <a:lnTo>
                    <a:pt x="224" y="190"/>
                  </a:lnTo>
                  <a:lnTo>
                    <a:pt x="224" y="189"/>
                  </a:lnTo>
                  <a:lnTo>
                    <a:pt x="224" y="188"/>
                  </a:lnTo>
                  <a:lnTo>
                    <a:pt x="225" y="187"/>
                  </a:lnTo>
                  <a:lnTo>
                    <a:pt x="226" y="187"/>
                  </a:lnTo>
                  <a:lnTo>
                    <a:pt x="226" y="186"/>
                  </a:lnTo>
                  <a:lnTo>
                    <a:pt x="227" y="186"/>
                  </a:lnTo>
                  <a:lnTo>
                    <a:pt x="228" y="186"/>
                  </a:lnTo>
                  <a:lnTo>
                    <a:pt x="229" y="186"/>
                  </a:lnTo>
                  <a:lnTo>
                    <a:pt x="229" y="186"/>
                  </a:lnTo>
                  <a:lnTo>
                    <a:pt x="237" y="190"/>
                  </a:lnTo>
                  <a:lnTo>
                    <a:pt x="237" y="191"/>
                  </a:lnTo>
                  <a:lnTo>
                    <a:pt x="238" y="191"/>
                  </a:lnTo>
                  <a:lnTo>
                    <a:pt x="238" y="192"/>
                  </a:lnTo>
                  <a:lnTo>
                    <a:pt x="239" y="193"/>
                  </a:lnTo>
                  <a:lnTo>
                    <a:pt x="239" y="194"/>
                  </a:lnTo>
                  <a:lnTo>
                    <a:pt x="239" y="195"/>
                  </a:lnTo>
                  <a:lnTo>
                    <a:pt x="239" y="196"/>
                  </a:lnTo>
                  <a:lnTo>
                    <a:pt x="239" y="197"/>
                  </a:lnTo>
                  <a:lnTo>
                    <a:pt x="238" y="198"/>
                  </a:lnTo>
                  <a:lnTo>
                    <a:pt x="238" y="199"/>
                  </a:lnTo>
                  <a:lnTo>
                    <a:pt x="237" y="199"/>
                  </a:lnTo>
                  <a:lnTo>
                    <a:pt x="237" y="200"/>
                  </a:lnTo>
                  <a:lnTo>
                    <a:pt x="236" y="200"/>
                  </a:lnTo>
                  <a:lnTo>
                    <a:pt x="235" y="200"/>
                  </a:lnTo>
                  <a:lnTo>
                    <a:pt x="235" y="200"/>
                  </a:lnTo>
                  <a:lnTo>
                    <a:pt x="234" y="200"/>
                  </a:lnTo>
                  <a:lnTo>
                    <a:pt x="234" y="200"/>
                  </a:lnTo>
                  <a:close/>
                  <a:moveTo>
                    <a:pt x="211" y="188"/>
                  </a:moveTo>
                  <a:lnTo>
                    <a:pt x="204" y="184"/>
                  </a:lnTo>
                  <a:lnTo>
                    <a:pt x="203" y="183"/>
                  </a:lnTo>
                  <a:lnTo>
                    <a:pt x="203" y="182"/>
                  </a:lnTo>
                  <a:lnTo>
                    <a:pt x="202" y="182"/>
                  </a:lnTo>
                  <a:lnTo>
                    <a:pt x="202" y="181"/>
                  </a:lnTo>
                  <a:lnTo>
                    <a:pt x="202" y="180"/>
                  </a:lnTo>
                  <a:lnTo>
                    <a:pt x="202" y="179"/>
                  </a:lnTo>
                  <a:lnTo>
                    <a:pt x="202" y="178"/>
                  </a:lnTo>
                  <a:lnTo>
                    <a:pt x="202" y="177"/>
                  </a:lnTo>
                  <a:lnTo>
                    <a:pt x="202" y="176"/>
                  </a:lnTo>
                  <a:lnTo>
                    <a:pt x="203" y="175"/>
                  </a:lnTo>
                  <a:lnTo>
                    <a:pt x="204" y="174"/>
                  </a:lnTo>
                  <a:lnTo>
                    <a:pt x="204" y="174"/>
                  </a:lnTo>
                  <a:lnTo>
                    <a:pt x="205" y="174"/>
                  </a:lnTo>
                  <a:lnTo>
                    <a:pt x="205" y="173"/>
                  </a:lnTo>
                  <a:lnTo>
                    <a:pt x="206" y="174"/>
                  </a:lnTo>
                  <a:lnTo>
                    <a:pt x="207" y="174"/>
                  </a:lnTo>
                  <a:lnTo>
                    <a:pt x="215" y="178"/>
                  </a:lnTo>
                  <a:lnTo>
                    <a:pt x="215" y="179"/>
                  </a:lnTo>
                  <a:lnTo>
                    <a:pt x="216" y="179"/>
                  </a:lnTo>
                  <a:lnTo>
                    <a:pt x="216" y="180"/>
                  </a:lnTo>
                  <a:lnTo>
                    <a:pt x="217" y="181"/>
                  </a:lnTo>
                  <a:lnTo>
                    <a:pt x="217" y="182"/>
                  </a:lnTo>
                  <a:lnTo>
                    <a:pt x="217" y="183"/>
                  </a:lnTo>
                  <a:lnTo>
                    <a:pt x="217" y="184"/>
                  </a:lnTo>
                  <a:lnTo>
                    <a:pt x="216" y="185"/>
                  </a:lnTo>
                  <a:lnTo>
                    <a:pt x="216" y="186"/>
                  </a:lnTo>
                  <a:lnTo>
                    <a:pt x="216" y="187"/>
                  </a:lnTo>
                  <a:lnTo>
                    <a:pt x="215" y="187"/>
                  </a:lnTo>
                  <a:lnTo>
                    <a:pt x="215" y="188"/>
                  </a:lnTo>
                  <a:lnTo>
                    <a:pt x="214" y="188"/>
                  </a:lnTo>
                  <a:lnTo>
                    <a:pt x="213" y="188"/>
                  </a:lnTo>
                  <a:lnTo>
                    <a:pt x="212" y="188"/>
                  </a:lnTo>
                  <a:lnTo>
                    <a:pt x="211" y="188"/>
                  </a:lnTo>
                  <a:lnTo>
                    <a:pt x="211" y="188"/>
                  </a:lnTo>
                  <a:close/>
                  <a:moveTo>
                    <a:pt x="189" y="175"/>
                  </a:moveTo>
                  <a:lnTo>
                    <a:pt x="182" y="170"/>
                  </a:lnTo>
                  <a:lnTo>
                    <a:pt x="181" y="169"/>
                  </a:lnTo>
                  <a:lnTo>
                    <a:pt x="181" y="169"/>
                  </a:lnTo>
                  <a:lnTo>
                    <a:pt x="180" y="168"/>
                  </a:lnTo>
                  <a:lnTo>
                    <a:pt x="180" y="167"/>
                  </a:lnTo>
                  <a:lnTo>
                    <a:pt x="180" y="166"/>
                  </a:lnTo>
                  <a:lnTo>
                    <a:pt x="180" y="165"/>
                  </a:lnTo>
                  <a:lnTo>
                    <a:pt x="180" y="164"/>
                  </a:lnTo>
                  <a:lnTo>
                    <a:pt x="180" y="163"/>
                  </a:lnTo>
                  <a:lnTo>
                    <a:pt x="180" y="162"/>
                  </a:lnTo>
                  <a:lnTo>
                    <a:pt x="181" y="161"/>
                  </a:lnTo>
                  <a:lnTo>
                    <a:pt x="181" y="160"/>
                  </a:lnTo>
                  <a:lnTo>
                    <a:pt x="182" y="160"/>
                  </a:lnTo>
                  <a:lnTo>
                    <a:pt x="183" y="160"/>
                  </a:lnTo>
                  <a:lnTo>
                    <a:pt x="184" y="160"/>
                  </a:lnTo>
                  <a:lnTo>
                    <a:pt x="185" y="160"/>
                  </a:lnTo>
                  <a:lnTo>
                    <a:pt x="185" y="160"/>
                  </a:lnTo>
                  <a:lnTo>
                    <a:pt x="192" y="165"/>
                  </a:lnTo>
                  <a:lnTo>
                    <a:pt x="193" y="165"/>
                  </a:lnTo>
                  <a:lnTo>
                    <a:pt x="194" y="166"/>
                  </a:lnTo>
                  <a:lnTo>
                    <a:pt x="194" y="167"/>
                  </a:lnTo>
                  <a:lnTo>
                    <a:pt x="195" y="168"/>
                  </a:lnTo>
                  <a:lnTo>
                    <a:pt x="195" y="169"/>
                  </a:lnTo>
                  <a:lnTo>
                    <a:pt x="195" y="170"/>
                  </a:lnTo>
                  <a:lnTo>
                    <a:pt x="195" y="171"/>
                  </a:lnTo>
                  <a:lnTo>
                    <a:pt x="194" y="172"/>
                  </a:lnTo>
                  <a:lnTo>
                    <a:pt x="194" y="173"/>
                  </a:lnTo>
                  <a:lnTo>
                    <a:pt x="194" y="174"/>
                  </a:lnTo>
                  <a:lnTo>
                    <a:pt x="193" y="175"/>
                  </a:lnTo>
                  <a:lnTo>
                    <a:pt x="192" y="175"/>
                  </a:lnTo>
                  <a:lnTo>
                    <a:pt x="191" y="175"/>
                  </a:lnTo>
                  <a:lnTo>
                    <a:pt x="191" y="175"/>
                  </a:lnTo>
                  <a:lnTo>
                    <a:pt x="190" y="175"/>
                  </a:lnTo>
                  <a:lnTo>
                    <a:pt x="189" y="175"/>
                  </a:lnTo>
                  <a:lnTo>
                    <a:pt x="189" y="175"/>
                  </a:lnTo>
                  <a:close/>
                  <a:moveTo>
                    <a:pt x="167" y="161"/>
                  </a:moveTo>
                  <a:lnTo>
                    <a:pt x="160" y="156"/>
                  </a:lnTo>
                  <a:lnTo>
                    <a:pt x="159" y="155"/>
                  </a:lnTo>
                  <a:lnTo>
                    <a:pt x="159" y="154"/>
                  </a:lnTo>
                  <a:lnTo>
                    <a:pt x="158" y="153"/>
                  </a:lnTo>
                  <a:lnTo>
                    <a:pt x="158" y="153"/>
                  </a:lnTo>
                  <a:lnTo>
                    <a:pt x="158" y="152"/>
                  </a:lnTo>
                  <a:lnTo>
                    <a:pt x="158" y="151"/>
                  </a:lnTo>
                  <a:lnTo>
                    <a:pt x="158" y="149"/>
                  </a:lnTo>
                  <a:lnTo>
                    <a:pt x="158" y="149"/>
                  </a:lnTo>
                  <a:lnTo>
                    <a:pt x="159" y="148"/>
                  </a:lnTo>
                  <a:lnTo>
                    <a:pt x="159" y="147"/>
                  </a:lnTo>
                  <a:lnTo>
                    <a:pt x="160" y="146"/>
                  </a:lnTo>
                  <a:lnTo>
                    <a:pt x="161" y="146"/>
                  </a:lnTo>
                  <a:lnTo>
                    <a:pt x="161" y="146"/>
                  </a:lnTo>
                  <a:lnTo>
                    <a:pt x="162" y="146"/>
                  </a:lnTo>
                  <a:lnTo>
                    <a:pt x="163" y="146"/>
                  </a:lnTo>
                  <a:lnTo>
                    <a:pt x="164" y="146"/>
                  </a:lnTo>
                  <a:lnTo>
                    <a:pt x="171" y="151"/>
                  </a:lnTo>
                  <a:lnTo>
                    <a:pt x="172" y="152"/>
                  </a:lnTo>
                  <a:lnTo>
                    <a:pt x="172" y="152"/>
                  </a:lnTo>
                  <a:lnTo>
                    <a:pt x="173" y="153"/>
                  </a:lnTo>
                  <a:lnTo>
                    <a:pt x="173" y="154"/>
                  </a:lnTo>
                  <a:lnTo>
                    <a:pt x="173" y="155"/>
                  </a:lnTo>
                  <a:lnTo>
                    <a:pt x="173" y="156"/>
                  </a:lnTo>
                  <a:lnTo>
                    <a:pt x="173" y="157"/>
                  </a:lnTo>
                  <a:lnTo>
                    <a:pt x="173" y="158"/>
                  </a:lnTo>
                  <a:lnTo>
                    <a:pt x="172" y="159"/>
                  </a:lnTo>
                  <a:lnTo>
                    <a:pt x="172" y="160"/>
                  </a:lnTo>
                  <a:lnTo>
                    <a:pt x="171" y="161"/>
                  </a:lnTo>
                  <a:lnTo>
                    <a:pt x="170" y="161"/>
                  </a:lnTo>
                  <a:lnTo>
                    <a:pt x="170" y="161"/>
                  </a:lnTo>
                  <a:lnTo>
                    <a:pt x="169" y="161"/>
                  </a:lnTo>
                  <a:lnTo>
                    <a:pt x="168" y="161"/>
                  </a:lnTo>
                  <a:lnTo>
                    <a:pt x="167" y="161"/>
                  </a:lnTo>
                  <a:lnTo>
                    <a:pt x="167" y="161"/>
                  </a:lnTo>
                  <a:close/>
                  <a:moveTo>
                    <a:pt x="146" y="146"/>
                  </a:moveTo>
                  <a:lnTo>
                    <a:pt x="145" y="145"/>
                  </a:lnTo>
                  <a:lnTo>
                    <a:pt x="139" y="141"/>
                  </a:lnTo>
                  <a:lnTo>
                    <a:pt x="138" y="140"/>
                  </a:lnTo>
                  <a:lnTo>
                    <a:pt x="137" y="139"/>
                  </a:lnTo>
                  <a:lnTo>
                    <a:pt x="137" y="138"/>
                  </a:lnTo>
                  <a:lnTo>
                    <a:pt x="137" y="137"/>
                  </a:lnTo>
                  <a:lnTo>
                    <a:pt x="137" y="136"/>
                  </a:lnTo>
                  <a:lnTo>
                    <a:pt x="137" y="135"/>
                  </a:lnTo>
                  <a:lnTo>
                    <a:pt x="137" y="134"/>
                  </a:lnTo>
                  <a:lnTo>
                    <a:pt x="137" y="133"/>
                  </a:lnTo>
                  <a:lnTo>
                    <a:pt x="138" y="133"/>
                  </a:lnTo>
                  <a:lnTo>
                    <a:pt x="138" y="132"/>
                  </a:lnTo>
                  <a:lnTo>
                    <a:pt x="139" y="131"/>
                  </a:lnTo>
                  <a:lnTo>
                    <a:pt x="140" y="131"/>
                  </a:lnTo>
                  <a:lnTo>
                    <a:pt x="140" y="131"/>
                  </a:lnTo>
                  <a:lnTo>
                    <a:pt x="141" y="131"/>
                  </a:lnTo>
                  <a:lnTo>
                    <a:pt x="142" y="131"/>
                  </a:lnTo>
                  <a:lnTo>
                    <a:pt x="143" y="131"/>
                  </a:lnTo>
                  <a:lnTo>
                    <a:pt x="148" y="136"/>
                  </a:lnTo>
                  <a:lnTo>
                    <a:pt x="150" y="136"/>
                  </a:lnTo>
                  <a:lnTo>
                    <a:pt x="150" y="137"/>
                  </a:lnTo>
                  <a:lnTo>
                    <a:pt x="151" y="138"/>
                  </a:lnTo>
                  <a:lnTo>
                    <a:pt x="151" y="139"/>
                  </a:lnTo>
                  <a:lnTo>
                    <a:pt x="151" y="140"/>
                  </a:lnTo>
                  <a:lnTo>
                    <a:pt x="152" y="141"/>
                  </a:lnTo>
                  <a:lnTo>
                    <a:pt x="152" y="142"/>
                  </a:lnTo>
                  <a:lnTo>
                    <a:pt x="151" y="143"/>
                  </a:lnTo>
                  <a:lnTo>
                    <a:pt x="151" y="144"/>
                  </a:lnTo>
                  <a:lnTo>
                    <a:pt x="151" y="145"/>
                  </a:lnTo>
                  <a:lnTo>
                    <a:pt x="150" y="145"/>
                  </a:lnTo>
                  <a:lnTo>
                    <a:pt x="150" y="146"/>
                  </a:lnTo>
                  <a:lnTo>
                    <a:pt x="149" y="146"/>
                  </a:lnTo>
                  <a:lnTo>
                    <a:pt x="148" y="146"/>
                  </a:lnTo>
                  <a:lnTo>
                    <a:pt x="147" y="146"/>
                  </a:lnTo>
                  <a:lnTo>
                    <a:pt x="147" y="146"/>
                  </a:lnTo>
                  <a:lnTo>
                    <a:pt x="146" y="146"/>
                  </a:lnTo>
                  <a:lnTo>
                    <a:pt x="146" y="146"/>
                  </a:lnTo>
                  <a:close/>
                  <a:moveTo>
                    <a:pt x="125" y="130"/>
                  </a:moveTo>
                  <a:lnTo>
                    <a:pt x="121" y="128"/>
                  </a:lnTo>
                  <a:lnTo>
                    <a:pt x="118" y="125"/>
                  </a:lnTo>
                  <a:lnTo>
                    <a:pt x="117" y="124"/>
                  </a:lnTo>
                  <a:lnTo>
                    <a:pt x="117" y="123"/>
                  </a:lnTo>
                  <a:lnTo>
                    <a:pt x="116" y="122"/>
                  </a:lnTo>
                  <a:lnTo>
                    <a:pt x="116" y="121"/>
                  </a:lnTo>
                  <a:lnTo>
                    <a:pt x="116" y="120"/>
                  </a:lnTo>
                  <a:lnTo>
                    <a:pt x="116" y="119"/>
                  </a:lnTo>
                  <a:lnTo>
                    <a:pt x="116" y="118"/>
                  </a:lnTo>
                  <a:lnTo>
                    <a:pt x="117" y="117"/>
                  </a:lnTo>
                  <a:lnTo>
                    <a:pt x="117" y="117"/>
                  </a:lnTo>
                  <a:lnTo>
                    <a:pt x="117" y="115"/>
                  </a:lnTo>
                  <a:lnTo>
                    <a:pt x="118" y="115"/>
                  </a:lnTo>
                  <a:lnTo>
                    <a:pt x="119" y="115"/>
                  </a:lnTo>
                  <a:lnTo>
                    <a:pt x="120" y="114"/>
                  </a:lnTo>
                  <a:lnTo>
                    <a:pt x="120" y="114"/>
                  </a:lnTo>
                  <a:lnTo>
                    <a:pt x="121" y="115"/>
                  </a:lnTo>
                  <a:lnTo>
                    <a:pt x="122" y="115"/>
                  </a:lnTo>
                  <a:lnTo>
                    <a:pt x="125" y="119"/>
                  </a:lnTo>
                  <a:lnTo>
                    <a:pt x="129" y="121"/>
                  </a:lnTo>
                  <a:lnTo>
                    <a:pt x="129" y="122"/>
                  </a:lnTo>
                  <a:lnTo>
                    <a:pt x="130" y="122"/>
                  </a:lnTo>
                  <a:lnTo>
                    <a:pt x="130" y="123"/>
                  </a:lnTo>
                  <a:lnTo>
                    <a:pt x="131" y="124"/>
                  </a:lnTo>
                  <a:lnTo>
                    <a:pt x="131" y="125"/>
                  </a:lnTo>
                  <a:lnTo>
                    <a:pt x="131" y="126"/>
                  </a:lnTo>
                  <a:lnTo>
                    <a:pt x="131" y="127"/>
                  </a:lnTo>
                  <a:lnTo>
                    <a:pt x="130" y="128"/>
                  </a:lnTo>
                  <a:lnTo>
                    <a:pt x="130" y="129"/>
                  </a:lnTo>
                  <a:lnTo>
                    <a:pt x="129" y="130"/>
                  </a:lnTo>
                  <a:lnTo>
                    <a:pt x="129" y="130"/>
                  </a:lnTo>
                  <a:lnTo>
                    <a:pt x="128" y="131"/>
                  </a:lnTo>
                  <a:lnTo>
                    <a:pt x="127" y="131"/>
                  </a:lnTo>
                  <a:lnTo>
                    <a:pt x="126" y="131"/>
                  </a:lnTo>
                  <a:lnTo>
                    <a:pt x="125" y="131"/>
                  </a:lnTo>
                  <a:lnTo>
                    <a:pt x="125" y="130"/>
                  </a:lnTo>
                  <a:lnTo>
                    <a:pt x="125" y="130"/>
                  </a:lnTo>
                  <a:close/>
                  <a:moveTo>
                    <a:pt x="104" y="113"/>
                  </a:moveTo>
                  <a:lnTo>
                    <a:pt x="99" y="109"/>
                  </a:lnTo>
                  <a:lnTo>
                    <a:pt x="97" y="107"/>
                  </a:lnTo>
                  <a:lnTo>
                    <a:pt x="96" y="107"/>
                  </a:lnTo>
                  <a:lnTo>
                    <a:pt x="96" y="106"/>
                  </a:lnTo>
                  <a:lnTo>
                    <a:pt x="96" y="105"/>
                  </a:lnTo>
                  <a:lnTo>
                    <a:pt x="95" y="104"/>
                  </a:lnTo>
                  <a:lnTo>
                    <a:pt x="95" y="103"/>
                  </a:lnTo>
                  <a:lnTo>
                    <a:pt x="95" y="102"/>
                  </a:lnTo>
                  <a:lnTo>
                    <a:pt x="96" y="101"/>
                  </a:lnTo>
                  <a:lnTo>
                    <a:pt x="96" y="100"/>
                  </a:lnTo>
                  <a:lnTo>
                    <a:pt x="96" y="99"/>
                  </a:lnTo>
                  <a:lnTo>
                    <a:pt x="97" y="98"/>
                  </a:lnTo>
                  <a:lnTo>
                    <a:pt x="98" y="98"/>
                  </a:lnTo>
                  <a:lnTo>
                    <a:pt x="99" y="98"/>
                  </a:lnTo>
                  <a:lnTo>
                    <a:pt x="99" y="98"/>
                  </a:lnTo>
                  <a:lnTo>
                    <a:pt x="100" y="98"/>
                  </a:lnTo>
                  <a:lnTo>
                    <a:pt x="101" y="98"/>
                  </a:lnTo>
                  <a:lnTo>
                    <a:pt x="102" y="99"/>
                  </a:lnTo>
                  <a:lnTo>
                    <a:pt x="103" y="100"/>
                  </a:lnTo>
                  <a:lnTo>
                    <a:pt x="108" y="104"/>
                  </a:lnTo>
                  <a:lnTo>
                    <a:pt x="109" y="105"/>
                  </a:lnTo>
                  <a:lnTo>
                    <a:pt x="109" y="105"/>
                  </a:lnTo>
                  <a:lnTo>
                    <a:pt x="110" y="106"/>
                  </a:lnTo>
                  <a:lnTo>
                    <a:pt x="110" y="107"/>
                  </a:lnTo>
                  <a:lnTo>
                    <a:pt x="110" y="108"/>
                  </a:lnTo>
                  <a:lnTo>
                    <a:pt x="110" y="109"/>
                  </a:lnTo>
                  <a:lnTo>
                    <a:pt x="110" y="110"/>
                  </a:lnTo>
                  <a:lnTo>
                    <a:pt x="110" y="111"/>
                  </a:lnTo>
                  <a:lnTo>
                    <a:pt x="109" y="112"/>
                  </a:lnTo>
                  <a:lnTo>
                    <a:pt x="109" y="113"/>
                  </a:lnTo>
                  <a:lnTo>
                    <a:pt x="108" y="113"/>
                  </a:lnTo>
                  <a:lnTo>
                    <a:pt x="107" y="114"/>
                  </a:lnTo>
                  <a:lnTo>
                    <a:pt x="106" y="114"/>
                  </a:lnTo>
                  <a:lnTo>
                    <a:pt x="106" y="114"/>
                  </a:lnTo>
                  <a:lnTo>
                    <a:pt x="105" y="114"/>
                  </a:lnTo>
                  <a:lnTo>
                    <a:pt x="104" y="113"/>
                  </a:lnTo>
                  <a:lnTo>
                    <a:pt x="104" y="113"/>
                  </a:lnTo>
                  <a:close/>
                  <a:moveTo>
                    <a:pt x="84" y="96"/>
                  </a:moveTo>
                  <a:lnTo>
                    <a:pt x="77" y="90"/>
                  </a:lnTo>
                  <a:lnTo>
                    <a:pt x="76" y="89"/>
                  </a:lnTo>
                  <a:lnTo>
                    <a:pt x="76" y="88"/>
                  </a:lnTo>
                  <a:lnTo>
                    <a:pt x="76" y="87"/>
                  </a:lnTo>
                  <a:lnTo>
                    <a:pt x="75" y="86"/>
                  </a:lnTo>
                  <a:lnTo>
                    <a:pt x="75" y="85"/>
                  </a:lnTo>
                  <a:lnTo>
                    <a:pt x="75" y="84"/>
                  </a:lnTo>
                  <a:lnTo>
                    <a:pt x="76" y="83"/>
                  </a:lnTo>
                  <a:lnTo>
                    <a:pt x="76" y="82"/>
                  </a:lnTo>
                  <a:lnTo>
                    <a:pt x="76" y="81"/>
                  </a:lnTo>
                  <a:lnTo>
                    <a:pt x="77" y="81"/>
                  </a:lnTo>
                  <a:lnTo>
                    <a:pt x="78" y="80"/>
                  </a:lnTo>
                  <a:lnTo>
                    <a:pt x="79" y="80"/>
                  </a:lnTo>
                  <a:lnTo>
                    <a:pt x="79" y="80"/>
                  </a:lnTo>
                  <a:lnTo>
                    <a:pt x="80" y="80"/>
                  </a:lnTo>
                  <a:lnTo>
                    <a:pt x="81" y="80"/>
                  </a:lnTo>
                  <a:lnTo>
                    <a:pt x="82" y="81"/>
                  </a:lnTo>
                  <a:lnTo>
                    <a:pt x="88" y="87"/>
                  </a:lnTo>
                  <a:lnTo>
                    <a:pt x="89" y="87"/>
                  </a:lnTo>
                  <a:lnTo>
                    <a:pt x="89" y="88"/>
                  </a:lnTo>
                  <a:lnTo>
                    <a:pt x="90" y="89"/>
                  </a:lnTo>
                  <a:lnTo>
                    <a:pt x="90" y="90"/>
                  </a:lnTo>
                  <a:lnTo>
                    <a:pt x="90" y="91"/>
                  </a:lnTo>
                  <a:lnTo>
                    <a:pt x="90" y="92"/>
                  </a:lnTo>
                  <a:lnTo>
                    <a:pt x="90" y="93"/>
                  </a:lnTo>
                  <a:lnTo>
                    <a:pt x="89" y="94"/>
                  </a:lnTo>
                  <a:lnTo>
                    <a:pt x="89" y="95"/>
                  </a:lnTo>
                  <a:lnTo>
                    <a:pt x="88" y="96"/>
                  </a:lnTo>
                  <a:lnTo>
                    <a:pt x="87" y="96"/>
                  </a:lnTo>
                  <a:lnTo>
                    <a:pt x="87" y="96"/>
                  </a:lnTo>
                  <a:lnTo>
                    <a:pt x="86" y="96"/>
                  </a:lnTo>
                  <a:lnTo>
                    <a:pt x="85" y="96"/>
                  </a:lnTo>
                  <a:lnTo>
                    <a:pt x="84" y="96"/>
                  </a:lnTo>
                  <a:lnTo>
                    <a:pt x="84" y="96"/>
                  </a:lnTo>
                  <a:lnTo>
                    <a:pt x="84" y="96"/>
                  </a:lnTo>
                  <a:close/>
                  <a:moveTo>
                    <a:pt x="64" y="77"/>
                  </a:moveTo>
                  <a:lnTo>
                    <a:pt x="57" y="71"/>
                  </a:lnTo>
                  <a:lnTo>
                    <a:pt x="57" y="70"/>
                  </a:lnTo>
                  <a:lnTo>
                    <a:pt x="56" y="69"/>
                  </a:lnTo>
                  <a:lnTo>
                    <a:pt x="56" y="69"/>
                  </a:lnTo>
                  <a:lnTo>
                    <a:pt x="56" y="68"/>
                  </a:lnTo>
                  <a:lnTo>
                    <a:pt x="56" y="67"/>
                  </a:lnTo>
                  <a:lnTo>
                    <a:pt x="56" y="66"/>
                  </a:lnTo>
                  <a:lnTo>
                    <a:pt x="56" y="65"/>
                  </a:lnTo>
                  <a:lnTo>
                    <a:pt x="57" y="64"/>
                  </a:lnTo>
                  <a:lnTo>
                    <a:pt x="57" y="63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9" y="61"/>
                  </a:lnTo>
                  <a:lnTo>
                    <a:pt x="60" y="61"/>
                  </a:lnTo>
                  <a:lnTo>
                    <a:pt x="61" y="62"/>
                  </a:lnTo>
                  <a:lnTo>
                    <a:pt x="61" y="62"/>
                  </a:lnTo>
                  <a:lnTo>
                    <a:pt x="62" y="62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70" y="70"/>
                  </a:lnTo>
                  <a:lnTo>
                    <a:pt x="70" y="71"/>
                  </a:lnTo>
                  <a:lnTo>
                    <a:pt x="70" y="72"/>
                  </a:lnTo>
                  <a:lnTo>
                    <a:pt x="70" y="73"/>
                  </a:lnTo>
                  <a:lnTo>
                    <a:pt x="70" y="74"/>
                  </a:lnTo>
                  <a:lnTo>
                    <a:pt x="70" y="75"/>
                  </a:lnTo>
                  <a:lnTo>
                    <a:pt x="69" y="76"/>
                  </a:lnTo>
                  <a:lnTo>
                    <a:pt x="69" y="77"/>
                  </a:lnTo>
                  <a:lnTo>
                    <a:pt x="68" y="77"/>
                  </a:lnTo>
                  <a:lnTo>
                    <a:pt x="68" y="78"/>
                  </a:lnTo>
                  <a:lnTo>
                    <a:pt x="67" y="78"/>
                  </a:lnTo>
                  <a:lnTo>
                    <a:pt x="66" y="78"/>
                  </a:lnTo>
                  <a:lnTo>
                    <a:pt x="65" y="78"/>
                  </a:lnTo>
                  <a:lnTo>
                    <a:pt x="65" y="78"/>
                  </a:lnTo>
                  <a:lnTo>
                    <a:pt x="64" y="77"/>
                  </a:lnTo>
                  <a:lnTo>
                    <a:pt x="64" y="77"/>
                  </a:lnTo>
                  <a:close/>
                  <a:moveTo>
                    <a:pt x="44" y="58"/>
                  </a:moveTo>
                  <a:lnTo>
                    <a:pt x="38" y="51"/>
                  </a:lnTo>
                  <a:lnTo>
                    <a:pt x="38" y="50"/>
                  </a:lnTo>
                  <a:lnTo>
                    <a:pt x="37" y="49"/>
                  </a:lnTo>
                  <a:lnTo>
                    <a:pt x="37" y="48"/>
                  </a:lnTo>
                  <a:lnTo>
                    <a:pt x="37" y="47"/>
                  </a:lnTo>
                  <a:lnTo>
                    <a:pt x="36" y="46"/>
                  </a:lnTo>
                  <a:lnTo>
                    <a:pt x="37" y="45"/>
                  </a:lnTo>
                  <a:lnTo>
                    <a:pt x="37" y="44"/>
                  </a:lnTo>
                  <a:lnTo>
                    <a:pt x="38" y="44"/>
                  </a:lnTo>
                  <a:lnTo>
                    <a:pt x="38" y="43"/>
                  </a:lnTo>
                  <a:lnTo>
                    <a:pt x="39" y="42"/>
                  </a:lnTo>
                  <a:lnTo>
                    <a:pt x="39" y="42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2" y="42"/>
                  </a:lnTo>
                  <a:lnTo>
                    <a:pt x="43" y="42"/>
                  </a:lnTo>
                  <a:lnTo>
                    <a:pt x="43" y="43"/>
                  </a:lnTo>
                  <a:lnTo>
                    <a:pt x="49" y="49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51" y="52"/>
                  </a:lnTo>
                  <a:lnTo>
                    <a:pt x="51" y="53"/>
                  </a:lnTo>
                  <a:lnTo>
                    <a:pt x="51" y="54"/>
                  </a:lnTo>
                  <a:lnTo>
                    <a:pt x="51" y="55"/>
                  </a:lnTo>
                  <a:lnTo>
                    <a:pt x="50" y="56"/>
                  </a:lnTo>
                  <a:lnTo>
                    <a:pt x="50" y="57"/>
                  </a:lnTo>
                  <a:lnTo>
                    <a:pt x="50" y="57"/>
                  </a:lnTo>
                  <a:lnTo>
                    <a:pt x="49" y="58"/>
                  </a:lnTo>
                  <a:lnTo>
                    <a:pt x="48" y="58"/>
                  </a:lnTo>
                  <a:lnTo>
                    <a:pt x="47" y="59"/>
                  </a:lnTo>
                  <a:lnTo>
                    <a:pt x="47" y="59"/>
                  </a:lnTo>
                  <a:lnTo>
                    <a:pt x="46" y="58"/>
                  </a:lnTo>
                  <a:lnTo>
                    <a:pt x="45" y="58"/>
                  </a:lnTo>
                  <a:lnTo>
                    <a:pt x="44" y="58"/>
                  </a:lnTo>
                  <a:lnTo>
                    <a:pt x="44" y="58"/>
                  </a:lnTo>
                  <a:close/>
                  <a:moveTo>
                    <a:pt x="26" y="37"/>
                  </a:moveTo>
                  <a:lnTo>
                    <a:pt x="19" y="31"/>
                  </a:lnTo>
                  <a:lnTo>
                    <a:pt x="19" y="30"/>
                  </a:lnTo>
                  <a:lnTo>
                    <a:pt x="19" y="29"/>
                  </a:lnTo>
                  <a:lnTo>
                    <a:pt x="18" y="28"/>
                  </a:lnTo>
                  <a:lnTo>
                    <a:pt x="18" y="27"/>
                  </a:lnTo>
                  <a:lnTo>
                    <a:pt x="18" y="26"/>
                  </a:lnTo>
                  <a:lnTo>
                    <a:pt x="18" y="25"/>
                  </a:lnTo>
                  <a:lnTo>
                    <a:pt x="19" y="24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3" y="22"/>
                  </a:lnTo>
                  <a:lnTo>
                    <a:pt x="24" y="22"/>
                  </a:lnTo>
                  <a:lnTo>
                    <a:pt x="25" y="23"/>
                  </a:lnTo>
                  <a:lnTo>
                    <a:pt x="31" y="29"/>
                  </a:lnTo>
                  <a:lnTo>
                    <a:pt x="31" y="30"/>
                  </a:lnTo>
                  <a:lnTo>
                    <a:pt x="32" y="31"/>
                  </a:lnTo>
                  <a:lnTo>
                    <a:pt x="32" y="32"/>
                  </a:lnTo>
                  <a:lnTo>
                    <a:pt x="32" y="33"/>
                  </a:lnTo>
                  <a:lnTo>
                    <a:pt x="32" y="34"/>
                  </a:lnTo>
                  <a:lnTo>
                    <a:pt x="32" y="35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1" y="38"/>
                  </a:lnTo>
                  <a:lnTo>
                    <a:pt x="30" y="38"/>
                  </a:lnTo>
                  <a:lnTo>
                    <a:pt x="29" y="38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7" y="38"/>
                  </a:lnTo>
                  <a:lnTo>
                    <a:pt x="26" y="38"/>
                  </a:lnTo>
                  <a:lnTo>
                    <a:pt x="26" y="37"/>
                  </a:lnTo>
                  <a:lnTo>
                    <a:pt x="26" y="37"/>
                  </a:lnTo>
                  <a:close/>
                  <a:moveTo>
                    <a:pt x="7" y="17"/>
                  </a:moveTo>
                  <a:lnTo>
                    <a:pt x="1" y="9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1" y="18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C00000"/>
            </a:solidFill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500"/>
            </a:p>
          </p:txBody>
        </p:sp>
        <p:sp>
          <p:nvSpPr>
            <p:cNvPr id="564" name="Freeform 142"/>
            <p:cNvSpPr>
              <a:spLocks/>
            </p:cNvSpPr>
            <p:nvPr/>
          </p:nvSpPr>
          <p:spPr bwMode="auto">
            <a:xfrm>
              <a:off x="1832197" y="5229595"/>
              <a:ext cx="138113" cy="163512"/>
            </a:xfrm>
            <a:custGeom>
              <a:avLst/>
              <a:gdLst>
                <a:gd name="T0" fmla="*/ 32 w 87"/>
                <a:gd name="T1" fmla="*/ 103 h 103"/>
                <a:gd name="T2" fmla="*/ 0 w 87"/>
                <a:gd name="T3" fmla="*/ 0 h 103"/>
                <a:gd name="T4" fmla="*/ 87 w 87"/>
                <a:gd name="T5" fmla="*/ 63 h 103"/>
                <a:gd name="T6" fmla="*/ 32 w 87"/>
                <a:gd name="T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03">
                  <a:moveTo>
                    <a:pt x="32" y="103"/>
                  </a:moveTo>
                  <a:lnTo>
                    <a:pt x="0" y="0"/>
                  </a:lnTo>
                  <a:lnTo>
                    <a:pt x="87" y="63"/>
                  </a:lnTo>
                  <a:lnTo>
                    <a:pt x="32" y="10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500"/>
            </a:p>
          </p:txBody>
        </p:sp>
      </p:grpSp>
      <p:grpSp>
        <p:nvGrpSpPr>
          <p:cNvPr id="565" name="Group 145"/>
          <p:cNvGrpSpPr>
            <a:grpSpLocks noChangeAspect="1"/>
          </p:cNvGrpSpPr>
          <p:nvPr/>
        </p:nvGrpSpPr>
        <p:grpSpPr bwMode="auto">
          <a:xfrm>
            <a:off x="5058411" y="13716889"/>
            <a:ext cx="371475" cy="576263"/>
            <a:chOff x="783" y="3033"/>
            <a:chExt cx="234" cy="363"/>
          </a:xfrm>
        </p:grpSpPr>
        <p:sp>
          <p:nvSpPr>
            <p:cNvPr id="566" name="AutoShape 144"/>
            <p:cNvSpPr>
              <a:spLocks noChangeAspect="1" noChangeArrowheads="1" noTextEdit="1"/>
            </p:cNvSpPr>
            <p:nvPr/>
          </p:nvSpPr>
          <p:spPr bwMode="auto">
            <a:xfrm>
              <a:off x="783" y="3033"/>
              <a:ext cx="234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500"/>
            </a:p>
          </p:txBody>
        </p:sp>
        <p:sp>
          <p:nvSpPr>
            <p:cNvPr id="567" name="Freeform 146"/>
            <p:cNvSpPr>
              <a:spLocks noEditPoints="1"/>
            </p:cNvSpPr>
            <p:nvPr/>
          </p:nvSpPr>
          <p:spPr bwMode="auto">
            <a:xfrm>
              <a:off x="823" y="3142"/>
              <a:ext cx="150" cy="254"/>
            </a:xfrm>
            <a:custGeom>
              <a:avLst/>
              <a:gdLst>
                <a:gd name="T0" fmla="*/ 13 w 181"/>
                <a:gd name="T1" fmla="*/ 220 h 234"/>
                <a:gd name="T2" fmla="*/ 15 w 181"/>
                <a:gd name="T3" fmla="*/ 226 h 234"/>
                <a:gd name="T4" fmla="*/ 4 w 181"/>
                <a:gd name="T5" fmla="*/ 234 h 234"/>
                <a:gd name="T6" fmla="*/ 0 w 181"/>
                <a:gd name="T7" fmla="*/ 230 h 234"/>
                <a:gd name="T8" fmla="*/ 2 w 181"/>
                <a:gd name="T9" fmla="*/ 224 h 234"/>
                <a:gd name="T10" fmla="*/ 34 w 181"/>
                <a:gd name="T11" fmla="*/ 205 h 234"/>
                <a:gd name="T12" fmla="*/ 37 w 181"/>
                <a:gd name="T13" fmla="*/ 211 h 234"/>
                <a:gd name="T14" fmla="*/ 27 w 181"/>
                <a:gd name="T15" fmla="*/ 220 h 234"/>
                <a:gd name="T16" fmla="*/ 22 w 181"/>
                <a:gd name="T17" fmla="*/ 217 h 234"/>
                <a:gd name="T18" fmla="*/ 23 w 181"/>
                <a:gd name="T19" fmla="*/ 211 h 234"/>
                <a:gd name="T20" fmla="*/ 53 w 181"/>
                <a:gd name="T21" fmla="*/ 189 h 234"/>
                <a:gd name="T22" fmla="*/ 57 w 181"/>
                <a:gd name="T23" fmla="*/ 193 h 234"/>
                <a:gd name="T24" fmla="*/ 56 w 181"/>
                <a:gd name="T25" fmla="*/ 199 h 234"/>
                <a:gd name="T26" fmla="*/ 45 w 181"/>
                <a:gd name="T27" fmla="*/ 205 h 234"/>
                <a:gd name="T28" fmla="*/ 43 w 181"/>
                <a:gd name="T29" fmla="*/ 198 h 234"/>
                <a:gd name="T30" fmla="*/ 72 w 181"/>
                <a:gd name="T31" fmla="*/ 172 h 234"/>
                <a:gd name="T32" fmla="*/ 77 w 181"/>
                <a:gd name="T33" fmla="*/ 173 h 234"/>
                <a:gd name="T34" fmla="*/ 77 w 181"/>
                <a:gd name="T35" fmla="*/ 180 h 234"/>
                <a:gd name="T36" fmla="*/ 66 w 181"/>
                <a:gd name="T37" fmla="*/ 188 h 234"/>
                <a:gd name="T38" fmla="*/ 63 w 181"/>
                <a:gd name="T39" fmla="*/ 183 h 234"/>
                <a:gd name="T40" fmla="*/ 84 w 181"/>
                <a:gd name="T41" fmla="*/ 160 h 234"/>
                <a:gd name="T42" fmla="*/ 94 w 181"/>
                <a:gd name="T43" fmla="*/ 153 h 234"/>
                <a:gd name="T44" fmla="*/ 97 w 181"/>
                <a:gd name="T45" fmla="*/ 159 h 234"/>
                <a:gd name="T46" fmla="*/ 89 w 181"/>
                <a:gd name="T47" fmla="*/ 169 h 234"/>
                <a:gd name="T48" fmla="*/ 84 w 181"/>
                <a:gd name="T49" fmla="*/ 168 h 234"/>
                <a:gd name="T50" fmla="*/ 84 w 181"/>
                <a:gd name="T51" fmla="*/ 161 h 234"/>
                <a:gd name="T52" fmla="*/ 111 w 181"/>
                <a:gd name="T53" fmla="*/ 132 h 234"/>
                <a:gd name="T54" fmla="*/ 115 w 181"/>
                <a:gd name="T55" fmla="*/ 136 h 234"/>
                <a:gd name="T56" fmla="*/ 108 w 181"/>
                <a:gd name="T57" fmla="*/ 149 h 234"/>
                <a:gd name="T58" fmla="*/ 103 w 181"/>
                <a:gd name="T59" fmla="*/ 149 h 234"/>
                <a:gd name="T60" fmla="*/ 102 w 181"/>
                <a:gd name="T61" fmla="*/ 142 h 234"/>
                <a:gd name="T62" fmla="*/ 127 w 181"/>
                <a:gd name="T63" fmla="*/ 110 h 234"/>
                <a:gd name="T64" fmla="*/ 132 w 181"/>
                <a:gd name="T65" fmla="*/ 112 h 234"/>
                <a:gd name="T66" fmla="*/ 131 w 181"/>
                <a:gd name="T67" fmla="*/ 118 h 234"/>
                <a:gd name="T68" fmla="*/ 122 w 181"/>
                <a:gd name="T69" fmla="*/ 127 h 234"/>
                <a:gd name="T70" fmla="*/ 119 w 181"/>
                <a:gd name="T71" fmla="*/ 122 h 234"/>
                <a:gd name="T72" fmla="*/ 141 w 181"/>
                <a:gd name="T73" fmla="*/ 87 h 234"/>
                <a:gd name="T74" fmla="*/ 146 w 181"/>
                <a:gd name="T75" fmla="*/ 86 h 234"/>
                <a:gd name="T76" fmla="*/ 148 w 181"/>
                <a:gd name="T77" fmla="*/ 92 h 234"/>
                <a:gd name="T78" fmla="*/ 140 w 181"/>
                <a:gd name="T79" fmla="*/ 104 h 234"/>
                <a:gd name="T80" fmla="*/ 136 w 181"/>
                <a:gd name="T81" fmla="*/ 101 h 234"/>
                <a:gd name="T82" fmla="*/ 136 w 181"/>
                <a:gd name="T83" fmla="*/ 95 h 234"/>
                <a:gd name="T84" fmla="*/ 156 w 181"/>
                <a:gd name="T85" fmla="*/ 59 h 234"/>
                <a:gd name="T86" fmla="*/ 161 w 181"/>
                <a:gd name="T87" fmla="*/ 61 h 234"/>
                <a:gd name="T88" fmla="*/ 157 w 181"/>
                <a:gd name="T89" fmla="*/ 76 h 234"/>
                <a:gd name="T90" fmla="*/ 152 w 181"/>
                <a:gd name="T91" fmla="*/ 78 h 234"/>
                <a:gd name="T92" fmla="*/ 149 w 181"/>
                <a:gd name="T93" fmla="*/ 72 h 234"/>
                <a:gd name="T94" fmla="*/ 165 w 181"/>
                <a:gd name="T95" fmla="*/ 32 h 234"/>
                <a:gd name="T96" fmla="*/ 170 w 181"/>
                <a:gd name="T97" fmla="*/ 31 h 234"/>
                <a:gd name="T98" fmla="*/ 173 w 181"/>
                <a:gd name="T99" fmla="*/ 37 h 234"/>
                <a:gd name="T100" fmla="*/ 167 w 181"/>
                <a:gd name="T101" fmla="*/ 50 h 234"/>
                <a:gd name="T102" fmla="*/ 162 w 181"/>
                <a:gd name="T103" fmla="*/ 48 h 234"/>
                <a:gd name="T104" fmla="*/ 171 w 181"/>
                <a:gd name="T105" fmla="*/ 14 h 234"/>
                <a:gd name="T106" fmla="*/ 176 w 181"/>
                <a:gd name="T107" fmla="*/ 0 h 234"/>
                <a:gd name="T108" fmla="*/ 181 w 181"/>
                <a:gd name="T109" fmla="*/ 3 h 234"/>
                <a:gd name="T110" fmla="*/ 178 w 181"/>
                <a:gd name="T111" fmla="*/ 19 h 234"/>
                <a:gd name="T112" fmla="*/ 173 w 181"/>
                <a:gd name="T113" fmla="*/ 21 h 234"/>
                <a:gd name="T114" fmla="*/ 171 w 181"/>
                <a:gd name="T115" fmla="*/ 15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1" h="234">
                  <a:moveTo>
                    <a:pt x="2" y="224"/>
                  </a:moveTo>
                  <a:lnTo>
                    <a:pt x="10" y="220"/>
                  </a:lnTo>
                  <a:lnTo>
                    <a:pt x="10" y="219"/>
                  </a:lnTo>
                  <a:lnTo>
                    <a:pt x="11" y="219"/>
                  </a:lnTo>
                  <a:lnTo>
                    <a:pt x="12" y="219"/>
                  </a:lnTo>
                  <a:lnTo>
                    <a:pt x="13" y="219"/>
                  </a:lnTo>
                  <a:lnTo>
                    <a:pt x="13" y="220"/>
                  </a:lnTo>
                  <a:lnTo>
                    <a:pt x="14" y="220"/>
                  </a:lnTo>
                  <a:lnTo>
                    <a:pt x="14" y="221"/>
                  </a:lnTo>
                  <a:lnTo>
                    <a:pt x="15" y="222"/>
                  </a:lnTo>
                  <a:lnTo>
                    <a:pt x="15" y="223"/>
                  </a:lnTo>
                  <a:lnTo>
                    <a:pt x="15" y="224"/>
                  </a:lnTo>
                  <a:lnTo>
                    <a:pt x="15" y="225"/>
                  </a:lnTo>
                  <a:lnTo>
                    <a:pt x="15" y="226"/>
                  </a:lnTo>
                  <a:lnTo>
                    <a:pt x="15" y="227"/>
                  </a:lnTo>
                  <a:lnTo>
                    <a:pt x="14" y="228"/>
                  </a:lnTo>
                  <a:lnTo>
                    <a:pt x="14" y="229"/>
                  </a:lnTo>
                  <a:lnTo>
                    <a:pt x="13" y="229"/>
                  </a:lnTo>
                  <a:lnTo>
                    <a:pt x="6" y="234"/>
                  </a:lnTo>
                  <a:lnTo>
                    <a:pt x="5" y="234"/>
                  </a:lnTo>
                  <a:lnTo>
                    <a:pt x="4" y="234"/>
                  </a:lnTo>
                  <a:lnTo>
                    <a:pt x="3" y="234"/>
                  </a:lnTo>
                  <a:lnTo>
                    <a:pt x="3" y="234"/>
                  </a:lnTo>
                  <a:lnTo>
                    <a:pt x="2" y="234"/>
                  </a:lnTo>
                  <a:lnTo>
                    <a:pt x="1" y="233"/>
                  </a:lnTo>
                  <a:lnTo>
                    <a:pt x="1" y="232"/>
                  </a:lnTo>
                  <a:lnTo>
                    <a:pt x="0" y="231"/>
                  </a:lnTo>
                  <a:lnTo>
                    <a:pt x="0" y="230"/>
                  </a:lnTo>
                  <a:lnTo>
                    <a:pt x="0" y="229"/>
                  </a:lnTo>
                  <a:lnTo>
                    <a:pt x="0" y="228"/>
                  </a:lnTo>
                  <a:lnTo>
                    <a:pt x="0" y="227"/>
                  </a:lnTo>
                  <a:lnTo>
                    <a:pt x="0" y="226"/>
                  </a:lnTo>
                  <a:lnTo>
                    <a:pt x="1" y="225"/>
                  </a:lnTo>
                  <a:lnTo>
                    <a:pt x="2" y="225"/>
                  </a:lnTo>
                  <a:lnTo>
                    <a:pt x="2" y="224"/>
                  </a:lnTo>
                  <a:lnTo>
                    <a:pt x="2" y="224"/>
                  </a:lnTo>
                  <a:close/>
                  <a:moveTo>
                    <a:pt x="24" y="210"/>
                  </a:moveTo>
                  <a:lnTo>
                    <a:pt x="31" y="205"/>
                  </a:lnTo>
                  <a:lnTo>
                    <a:pt x="31" y="205"/>
                  </a:lnTo>
                  <a:lnTo>
                    <a:pt x="32" y="205"/>
                  </a:lnTo>
                  <a:lnTo>
                    <a:pt x="33" y="205"/>
                  </a:lnTo>
                  <a:lnTo>
                    <a:pt x="34" y="205"/>
                  </a:lnTo>
                  <a:lnTo>
                    <a:pt x="35" y="205"/>
                  </a:lnTo>
                  <a:lnTo>
                    <a:pt x="35" y="206"/>
                  </a:lnTo>
                  <a:lnTo>
                    <a:pt x="36" y="207"/>
                  </a:lnTo>
                  <a:lnTo>
                    <a:pt x="36" y="208"/>
                  </a:lnTo>
                  <a:lnTo>
                    <a:pt x="36" y="209"/>
                  </a:lnTo>
                  <a:lnTo>
                    <a:pt x="37" y="210"/>
                  </a:lnTo>
                  <a:lnTo>
                    <a:pt x="37" y="211"/>
                  </a:lnTo>
                  <a:lnTo>
                    <a:pt x="36" y="212"/>
                  </a:lnTo>
                  <a:lnTo>
                    <a:pt x="36" y="213"/>
                  </a:lnTo>
                  <a:lnTo>
                    <a:pt x="36" y="213"/>
                  </a:lnTo>
                  <a:lnTo>
                    <a:pt x="35" y="214"/>
                  </a:lnTo>
                  <a:lnTo>
                    <a:pt x="35" y="215"/>
                  </a:lnTo>
                  <a:lnTo>
                    <a:pt x="27" y="220"/>
                  </a:lnTo>
                  <a:lnTo>
                    <a:pt x="27" y="220"/>
                  </a:lnTo>
                  <a:lnTo>
                    <a:pt x="26" y="220"/>
                  </a:lnTo>
                  <a:lnTo>
                    <a:pt x="25" y="220"/>
                  </a:lnTo>
                  <a:lnTo>
                    <a:pt x="24" y="220"/>
                  </a:lnTo>
                  <a:lnTo>
                    <a:pt x="24" y="220"/>
                  </a:lnTo>
                  <a:lnTo>
                    <a:pt x="23" y="219"/>
                  </a:lnTo>
                  <a:lnTo>
                    <a:pt x="22" y="218"/>
                  </a:lnTo>
                  <a:lnTo>
                    <a:pt x="22" y="217"/>
                  </a:lnTo>
                  <a:lnTo>
                    <a:pt x="22" y="216"/>
                  </a:lnTo>
                  <a:lnTo>
                    <a:pt x="22" y="215"/>
                  </a:lnTo>
                  <a:lnTo>
                    <a:pt x="22" y="214"/>
                  </a:lnTo>
                  <a:lnTo>
                    <a:pt x="22" y="213"/>
                  </a:lnTo>
                  <a:lnTo>
                    <a:pt x="22" y="212"/>
                  </a:lnTo>
                  <a:lnTo>
                    <a:pt x="22" y="212"/>
                  </a:lnTo>
                  <a:lnTo>
                    <a:pt x="23" y="211"/>
                  </a:lnTo>
                  <a:lnTo>
                    <a:pt x="24" y="210"/>
                  </a:lnTo>
                  <a:lnTo>
                    <a:pt x="24" y="210"/>
                  </a:lnTo>
                  <a:close/>
                  <a:moveTo>
                    <a:pt x="45" y="195"/>
                  </a:moveTo>
                  <a:lnTo>
                    <a:pt x="48" y="193"/>
                  </a:lnTo>
                  <a:lnTo>
                    <a:pt x="52" y="190"/>
                  </a:lnTo>
                  <a:lnTo>
                    <a:pt x="52" y="189"/>
                  </a:lnTo>
                  <a:lnTo>
                    <a:pt x="53" y="189"/>
                  </a:lnTo>
                  <a:lnTo>
                    <a:pt x="54" y="189"/>
                  </a:lnTo>
                  <a:lnTo>
                    <a:pt x="55" y="189"/>
                  </a:lnTo>
                  <a:lnTo>
                    <a:pt x="55" y="190"/>
                  </a:lnTo>
                  <a:lnTo>
                    <a:pt x="56" y="190"/>
                  </a:lnTo>
                  <a:lnTo>
                    <a:pt x="56" y="191"/>
                  </a:lnTo>
                  <a:lnTo>
                    <a:pt x="57" y="192"/>
                  </a:lnTo>
                  <a:lnTo>
                    <a:pt x="57" y="193"/>
                  </a:lnTo>
                  <a:lnTo>
                    <a:pt x="58" y="194"/>
                  </a:lnTo>
                  <a:lnTo>
                    <a:pt x="58" y="195"/>
                  </a:lnTo>
                  <a:lnTo>
                    <a:pt x="58" y="196"/>
                  </a:lnTo>
                  <a:lnTo>
                    <a:pt x="57" y="197"/>
                  </a:lnTo>
                  <a:lnTo>
                    <a:pt x="57" y="197"/>
                  </a:lnTo>
                  <a:lnTo>
                    <a:pt x="56" y="198"/>
                  </a:lnTo>
                  <a:lnTo>
                    <a:pt x="56" y="199"/>
                  </a:lnTo>
                  <a:lnTo>
                    <a:pt x="52" y="202"/>
                  </a:lnTo>
                  <a:lnTo>
                    <a:pt x="49" y="204"/>
                  </a:lnTo>
                  <a:lnTo>
                    <a:pt x="48" y="205"/>
                  </a:lnTo>
                  <a:lnTo>
                    <a:pt x="47" y="205"/>
                  </a:lnTo>
                  <a:lnTo>
                    <a:pt x="46" y="205"/>
                  </a:lnTo>
                  <a:lnTo>
                    <a:pt x="45" y="205"/>
                  </a:lnTo>
                  <a:lnTo>
                    <a:pt x="45" y="205"/>
                  </a:lnTo>
                  <a:lnTo>
                    <a:pt x="44" y="204"/>
                  </a:lnTo>
                  <a:lnTo>
                    <a:pt x="44" y="203"/>
                  </a:lnTo>
                  <a:lnTo>
                    <a:pt x="43" y="202"/>
                  </a:lnTo>
                  <a:lnTo>
                    <a:pt x="43" y="201"/>
                  </a:lnTo>
                  <a:lnTo>
                    <a:pt x="43" y="200"/>
                  </a:lnTo>
                  <a:lnTo>
                    <a:pt x="43" y="199"/>
                  </a:lnTo>
                  <a:lnTo>
                    <a:pt x="43" y="198"/>
                  </a:lnTo>
                  <a:lnTo>
                    <a:pt x="43" y="197"/>
                  </a:lnTo>
                  <a:lnTo>
                    <a:pt x="44" y="197"/>
                  </a:lnTo>
                  <a:lnTo>
                    <a:pt x="44" y="196"/>
                  </a:lnTo>
                  <a:lnTo>
                    <a:pt x="45" y="195"/>
                  </a:lnTo>
                  <a:lnTo>
                    <a:pt x="45" y="195"/>
                  </a:lnTo>
                  <a:close/>
                  <a:moveTo>
                    <a:pt x="65" y="178"/>
                  </a:moveTo>
                  <a:lnTo>
                    <a:pt x="72" y="172"/>
                  </a:lnTo>
                  <a:lnTo>
                    <a:pt x="72" y="172"/>
                  </a:lnTo>
                  <a:lnTo>
                    <a:pt x="73" y="172"/>
                  </a:lnTo>
                  <a:lnTo>
                    <a:pt x="74" y="172"/>
                  </a:lnTo>
                  <a:lnTo>
                    <a:pt x="75" y="172"/>
                  </a:lnTo>
                  <a:lnTo>
                    <a:pt x="75" y="172"/>
                  </a:lnTo>
                  <a:lnTo>
                    <a:pt x="76" y="172"/>
                  </a:lnTo>
                  <a:lnTo>
                    <a:pt x="77" y="173"/>
                  </a:lnTo>
                  <a:lnTo>
                    <a:pt x="77" y="174"/>
                  </a:lnTo>
                  <a:lnTo>
                    <a:pt x="78" y="175"/>
                  </a:lnTo>
                  <a:lnTo>
                    <a:pt x="78" y="176"/>
                  </a:lnTo>
                  <a:lnTo>
                    <a:pt x="78" y="177"/>
                  </a:lnTo>
                  <a:lnTo>
                    <a:pt x="78" y="178"/>
                  </a:lnTo>
                  <a:lnTo>
                    <a:pt x="78" y="179"/>
                  </a:lnTo>
                  <a:lnTo>
                    <a:pt x="77" y="180"/>
                  </a:lnTo>
                  <a:lnTo>
                    <a:pt x="77" y="181"/>
                  </a:lnTo>
                  <a:lnTo>
                    <a:pt x="76" y="181"/>
                  </a:lnTo>
                  <a:lnTo>
                    <a:pt x="69" y="188"/>
                  </a:lnTo>
                  <a:lnTo>
                    <a:pt x="69" y="188"/>
                  </a:lnTo>
                  <a:lnTo>
                    <a:pt x="68" y="188"/>
                  </a:lnTo>
                  <a:lnTo>
                    <a:pt x="67" y="188"/>
                  </a:lnTo>
                  <a:lnTo>
                    <a:pt x="66" y="188"/>
                  </a:lnTo>
                  <a:lnTo>
                    <a:pt x="66" y="188"/>
                  </a:lnTo>
                  <a:lnTo>
                    <a:pt x="65" y="188"/>
                  </a:lnTo>
                  <a:lnTo>
                    <a:pt x="64" y="186"/>
                  </a:lnTo>
                  <a:lnTo>
                    <a:pt x="64" y="186"/>
                  </a:lnTo>
                  <a:lnTo>
                    <a:pt x="64" y="185"/>
                  </a:lnTo>
                  <a:lnTo>
                    <a:pt x="63" y="184"/>
                  </a:lnTo>
                  <a:lnTo>
                    <a:pt x="63" y="183"/>
                  </a:lnTo>
                  <a:lnTo>
                    <a:pt x="63" y="182"/>
                  </a:lnTo>
                  <a:lnTo>
                    <a:pt x="64" y="181"/>
                  </a:lnTo>
                  <a:lnTo>
                    <a:pt x="64" y="180"/>
                  </a:lnTo>
                  <a:lnTo>
                    <a:pt x="64" y="179"/>
                  </a:lnTo>
                  <a:lnTo>
                    <a:pt x="65" y="178"/>
                  </a:lnTo>
                  <a:lnTo>
                    <a:pt x="65" y="178"/>
                  </a:lnTo>
                  <a:close/>
                  <a:moveTo>
                    <a:pt x="84" y="160"/>
                  </a:moveTo>
                  <a:lnTo>
                    <a:pt x="87" y="158"/>
                  </a:lnTo>
                  <a:lnTo>
                    <a:pt x="91" y="154"/>
                  </a:lnTo>
                  <a:lnTo>
                    <a:pt x="91" y="153"/>
                  </a:lnTo>
                  <a:lnTo>
                    <a:pt x="92" y="153"/>
                  </a:lnTo>
                  <a:lnTo>
                    <a:pt x="93" y="153"/>
                  </a:lnTo>
                  <a:lnTo>
                    <a:pt x="94" y="153"/>
                  </a:lnTo>
                  <a:lnTo>
                    <a:pt x="94" y="153"/>
                  </a:lnTo>
                  <a:lnTo>
                    <a:pt x="95" y="153"/>
                  </a:lnTo>
                  <a:lnTo>
                    <a:pt x="96" y="154"/>
                  </a:lnTo>
                  <a:lnTo>
                    <a:pt x="96" y="155"/>
                  </a:lnTo>
                  <a:lnTo>
                    <a:pt x="97" y="156"/>
                  </a:lnTo>
                  <a:lnTo>
                    <a:pt x="97" y="157"/>
                  </a:lnTo>
                  <a:lnTo>
                    <a:pt x="97" y="158"/>
                  </a:lnTo>
                  <a:lnTo>
                    <a:pt x="97" y="159"/>
                  </a:lnTo>
                  <a:lnTo>
                    <a:pt x="97" y="160"/>
                  </a:lnTo>
                  <a:lnTo>
                    <a:pt x="97" y="161"/>
                  </a:lnTo>
                  <a:lnTo>
                    <a:pt x="96" y="161"/>
                  </a:lnTo>
                  <a:lnTo>
                    <a:pt x="96" y="162"/>
                  </a:lnTo>
                  <a:lnTo>
                    <a:pt x="92" y="167"/>
                  </a:lnTo>
                  <a:lnTo>
                    <a:pt x="89" y="169"/>
                  </a:lnTo>
                  <a:lnTo>
                    <a:pt x="89" y="169"/>
                  </a:lnTo>
                  <a:lnTo>
                    <a:pt x="88" y="170"/>
                  </a:lnTo>
                  <a:lnTo>
                    <a:pt x="87" y="170"/>
                  </a:lnTo>
                  <a:lnTo>
                    <a:pt x="86" y="170"/>
                  </a:lnTo>
                  <a:lnTo>
                    <a:pt x="86" y="170"/>
                  </a:lnTo>
                  <a:lnTo>
                    <a:pt x="85" y="169"/>
                  </a:lnTo>
                  <a:lnTo>
                    <a:pt x="84" y="168"/>
                  </a:lnTo>
                  <a:lnTo>
                    <a:pt x="84" y="168"/>
                  </a:lnTo>
                  <a:lnTo>
                    <a:pt x="83" y="167"/>
                  </a:lnTo>
                  <a:lnTo>
                    <a:pt x="83" y="166"/>
                  </a:lnTo>
                  <a:lnTo>
                    <a:pt x="83" y="165"/>
                  </a:lnTo>
                  <a:lnTo>
                    <a:pt x="83" y="164"/>
                  </a:lnTo>
                  <a:lnTo>
                    <a:pt x="83" y="163"/>
                  </a:lnTo>
                  <a:lnTo>
                    <a:pt x="83" y="162"/>
                  </a:lnTo>
                  <a:lnTo>
                    <a:pt x="84" y="161"/>
                  </a:lnTo>
                  <a:lnTo>
                    <a:pt x="84" y="160"/>
                  </a:lnTo>
                  <a:lnTo>
                    <a:pt x="84" y="160"/>
                  </a:lnTo>
                  <a:close/>
                  <a:moveTo>
                    <a:pt x="103" y="141"/>
                  </a:moveTo>
                  <a:lnTo>
                    <a:pt x="109" y="134"/>
                  </a:lnTo>
                  <a:lnTo>
                    <a:pt x="110" y="133"/>
                  </a:lnTo>
                  <a:lnTo>
                    <a:pt x="111" y="133"/>
                  </a:lnTo>
                  <a:lnTo>
                    <a:pt x="111" y="132"/>
                  </a:lnTo>
                  <a:lnTo>
                    <a:pt x="112" y="132"/>
                  </a:lnTo>
                  <a:lnTo>
                    <a:pt x="113" y="133"/>
                  </a:lnTo>
                  <a:lnTo>
                    <a:pt x="114" y="133"/>
                  </a:lnTo>
                  <a:lnTo>
                    <a:pt x="114" y="134"/>
                  </a:lnTo>
                  <a:lnTo>
                    <a:pt x="115" y="134"/>
                  </a:lnTo>
                  <a:lnTo>
                    <a:pt x="115" y="135"/>
                  </a:lnTo>
                  <a:lnTo>
                    <a:pt x="115" y="136"/>
                  </a:lnTo>
                  <a:lnTo>
                    <a:pt x="115" y="137"/>
                  </a:lnTo>
                  <a:lnTo>
                    <a:pt x="115" y="138"/>
                  </a:lnTo>
                  <a:lnTo>
                    <a:pt x="115" y="139"/>
                  </a:lnTo>
                  <a:lnTo>
                    <a:pt x="115" y="140"/>
                  </a:lnTo>
                  <a:lnTo>
                    <a:pt x="115" y="141"/>
                  </a:lnTo>
                  <a:lnTo>
                    <a:pt x="114" y="142"/>
                  </a:lnTo>
                  <a:lnTo>
                    <a:pt x="108" y="149"/>
                  </a:lnTo>
                  <a:lnTo>
                    <a:pt x="108" y="149"/>
                  </a:lnTo>
                  <a:lnTo>
                    <a:pt x="107" y="150"/>
                  </a:lnTo>
                  <a:lnTo>
                    <a:pt x="106" y="150"/>
                  </a:lnTo>
                  <a:lnTo>
                    <a:pt x="105" y="150"/>
                  </a:lnTo>
                  <a:lnTo>
                    <a:pt x="105" y="150"/>
                  </a:lnTo>
                  <a:lnTo>
                    <a:pt x="104" y="149"/>
                  </a:lnTo>
                  <a:lnTo>
                    <a:pt x="103" y="149"/>
                  </a:lnTo>
                  <a:lnTo>
                    <a:pt x="103" y="148"/>
                  </a:lnTo>
                  <a:lnTo>
                    <a:pt x="102" y="147"/>
                  </a:lnTo>
                  <a:lnTo>
                    <a:pt x="102" y="146"/>
                  </a:lnTo>
                  <a:lnTo>
                    <a:pt x="101" y="145"/>
                  </a:lnTo>
                  <a:lnTo>
                    <a:pt x="101" y="144"/>
                  </a:lnTo>
                  <a:lnTo>
                    <a:pt x="102" y="143"/>
                  </a:lnTo>
                  <a:lnTo>
                    <a:pt x="102" y="142"/>
                  </a:lnTo>
                  <a:lnTo>
                    <a:pt x="102" y="141"/>
                  </a:lnTo>
                  <a:lnTo>
                    <a:pt x="103" y="141"/>
                  </a:lnTo>
                  <a:lnTo>
                    <a:pt x="103" y="141"/>
                  </a:lnTo>
                  <a:close/>
                  <a:moveTo>
                    <a:pt x="120" y="119"/>
                  </a:moveTo>
                  <a:lnTo>
                    <a:pt x="126" y="111"/>
                  </a:lnTo>
                  <a:lnTo>
                    <a:pt x="126" y="110"/>
                  </a:lnTo>
                  <a:lnTo>
                    <a:pt x="127" y="110"/>
                  </a:lnTo>
                  <a:lnTo>
                    <a:pt x="128" y="110"/>
                  </a:lnTo>
                  <a:lnTo>
                    <a:pt x="129" y="110"/>
                  </a:lnTo>
                  <a:lnTo>
                    <a:pt x="129" y="110"/>
                  </a:lnTo>
                  <a:lnTo>
                    <a:pt x="130" y="110"/>
                  </a:lnTo>
                  <a:lnTo>
                    <a:pt x="131" y="110"/>
                  </a:lnTo>
                  <a:lnTo>
                    <a:pt x="131" y="111"/>
                  </a:lnTo>
                  <a:lnTo>
                    <a:pt x="132" y="112"/>
                  </a:lnTo>
                  <a:lnTo>
                    <a:pt x="133" y="113"/>
                  </a:lnTo>
                  <a:lnTo>
                    <a:pt x="133" y="114"/>
                  </a:lnTo>
                  <a:lnTo>
                    <a:pt x="133" y="115"/>
                  </a:lnTo>
                  <a:lnTo>
                    <a:pt x="133" y="116"/>
                  </a:lnTo>
                  <a:lnTo>
                    <a:pt x="133" y="117"/>
                  </a:lnTo>
                  <a:lnTo>
                    <a:pt x="132" y="118"/>
                  </a:lnTo>
                  <a:lnTo>
                    <a:pt x="131" y="118"/>
                  </a:lnTo>
                  <a:lnTo>
                    <a:pt x="126" y="126"/>
                  </a:lnTo>
                  <a:lnTo>
                    <a:pt x="125" y="127"/>
                  </a:lnTo>
                  <a:lnTo>
                    <a:pt x="125" y="127"/>
                  </a:lnTo>
                  <a:lnTo>
                    <a:pt x="124" y="128"/>
                  </a:lnTo>
                  <a:lnTo>
                    <a:pt x="123" y="128"/>
                  </a:lnTo>
                  <a:lnTo>
                    <a:pt x="123" y="128"/>
                  </a:lnTo>
                  <a:lnTo>
                    <a:pt x="122" y="127"/>
                  </a:lnTo>
                  <a:lnTo>
                    <a:pt x="121" y="127"/>
                  </a:lnTo>
                  <a:lnTo>
                    <a:pt x="120" y="126"/>
                  </a:lnTo>
                  <a:lnTo>
                    <a:pt x="120" y="126"/>
                  </a:lnTo>
                  <a:lnTo>
                    <a:pt x="120" y="125"/>
                  </a:lnTo>
                  <a:lnTo>
                    <a:pt x="119" y="124"/>
                  </a:lnTo>
                  <a:lnTo>
                    <a:pt x="119" y="123"/>
                  </a:lnTo>
                  <a:lnTo>
                    <a:pt x="119" y="122"/>
                  </a:lnTo>
                  <a:lnTo>
                    <a:pt x="119" y="121"/>
                  </a:lnTo>
                  <a:lnTo>
                    <a:pt x="120" y="120"/>
                  </a:lnTo>
                  <a:lnTo>
                    <a:pt x="120" y="119"/>
                  </a:lnTo>
                  <a:lnTo>
                    <a:pt x="120" y="119"/>
                  </a:lnTo>
                  <a:close/>
                  <a:moveTo>
                    <a:pt x="136" y="95"/>
                  </a:moveTo>
                  <a:lnTo>
                    <a:pt x="137" y="94"/>
                  </a:lnTo>
                  <a:lnTo>
                    <a:pt x="141" y="87"/>
                  </a:lnTo>
                  <a:lnTo>
                    <a:pt x="142" y="86"/>
                  </a:lnTo>
                  <a:lnTo>
                    <a:pt x="142" y="86"/>
                  </a:lnTo>
                  <a:lnTo>
                    <a:pt x="143" y="85"/>
                  </a:lnTo>
                  <a:lnTo>
                    <a:pt x="143" y="85"/>
                  </a:lnTo>
                  <a:lnTo>
                    <a:pt x="144" y="85"/>
                  </a:lnTo>
                  <a:lnTo>
                    <a:pt x="145" y="85"/>
                  </a:lnTo>
                  <a:lnTo>
                    <a:pt x="146" y="86"/>
                  </a:lnTo>
                  <a:lnTo>
                    <a:pt x="147" y="86"/>
                  </a:lnTo>
                  <a:lnTo>
                    <a:pt x="147" y="87"/>
                  </a:lnTo>
                  <a:lnTo>
                    <a:pt x="148" y="88"/>
                  </a:lnTo>
                  <a:lnTo>
                    <a:pt x="148" y="89"/>
                  </a:lnTo>
                  <a:lnTo>
                    <a:pt x="148" y="90"/>
                  </a:lnTo>
                  <a:lnTo>
                    <a:pt x="148" y="91"/>
                  </a:lnTo>
                  <a:lnTo>
                    <a:pt x="148" y="92"/>
                  </a:lnTo>
                  <a:lnTo>
                    <a:pt x="148" y="93"/>
                  </a:lnTo>
                  <a:lnTo>
                    <a:pt x="147" y="94"/>
                  </a:lnTo>
                  <a:lnTo>
                    <a:pt x="143" y="101"/>
                  </a:lnTo>
                  <a:lnTo>
                    <a:pt x="142" y="102"/>
                  </a:lnTo>
                  <a:lnTo>
                    <a:pt x="142" y="103"/>
                  </a:lnTo>
                  <a:lnTo>
                    <a:pt x="141" y="104"/>
                  </a:lnTo>
                  <a:lnTo>
                    <a:pt x="140" y="104"/>
                  </a:lnTo>
                  <a:lnTo>
                    <a:pt x="139" y="104"/>
                  </a:lnTo>
                  <a:lnTo>
                    <a:pt x="139" y="104"/>
                  </a:lnTo>
                  <a:lnTo>
                    <a:pt x="138" y="104"/>
                  </a:lnTo>
                  <a:lnTo>
                    <a:pt x="137" y="103"/>
                  </a:lnTo>
                  <a:lnTo>
                    <a:pt x="137" y="103"/>
                  </a:lnTo>
                  <a:lnTo>
                    <a:pt x="136" y="102"/>
                  </a:lnTo>
                  <a:lnTo>
                    <a:pt x="136" y="101"/>
                  </a:lnTo>
                  <a:lnTo>
                    <a:pt x="135" y="100"/>
                  </a:lnTo>
                  <a:lnTo>
                    <a:pt x="135" y="99"/>
                  </a:lnTo>
                  <a:lnTo>
                    <a:pt x="135" y="98"/>
                  </a:lnTo>
                  <a:lnTo>
                    <a:pt x="135" y="97"/>
                  </a:lnTo>
                  <a:lnTo>
                    <a:pt x="136" y="96"/>
                  </a:lnTo>
                  <a:lnTo>
                    <a:pt x="136" y="95"/>
                  </a:lnTo>
                  <a:lnTo>
                    <a:pt x="136" y="95"/>
                  </a:lnTo>
                  <a:close/>
                  <a:moveTo>
                    <a:pt x="150" y="70"/>
                  </a:moveTo>
                  <a:lnTo>
                    <a:pt x="152" y="66"/>
                  </a:lnTo>
                  <a:lnTo>
                    <a:pt x="154" y="61"/>
                  </a:lnTo>
                  <a:lnTo>
                    <a:pt x="154" y="60"/>
                  </a:lnTo>
                  <a:lnTo>
                    <a:pt x="155" y="59"/>
                  </a:lnTo>
                  <a:lnTo>
                    <a:pt x="156" y="59"/>
                  </a:lnTo>
                  <a:lnTo>
                    <a:pt x="156" y="59"/>
                  </a:lnTo>
                  <a:lnTo>
                    <a:pt x="157" y="58"/>
                  </a:lnTo>
                  <a:lnTo>
                    <a:pt x="158" y="58"/>
                  </a:lnTo>
                  <a:lnTo>
                    <a:pt x="159" y="59"/>
                  </a:lnTo>
                  <a:lnTo>
                    <a:pt x="159" y="59"/>
                  </a:lnTo>
                  <a:lnTo>
                    <a:pt x="160" y="60"/>
                  </a:lnTo>
                  <a:lnTo>
                    <a:pt x="161" y="61"/>
                  </a:lnTo>
                  <a:lnTo>
                    <a:pt x="161" y="61"/>
                  </a:lnTo>
                  <a:lnTo>
                    <a:pt x="161" y="62"/>
                  </a:lnTo>
                  <a:lnTo>
                    <a:pt x="162" y="63"/>
                  </a:lnTo>
                  <a:lnTo>
                    <a:pt x="162" y="64"/>
                  </a:lnTo>
                  <a:lnTo>
                    <a:pt x="161" y="65"/>
                  </a:lnTo>
                  <a:lnTo>
                    <a:pt x="161" y="66"/>
                  </a:lnTo>
                  <a:lnTo>
                    <a:pt x="158" y="73"/>
                  </a:lnTo>
                  <a:lnTo>
                    <a:pt x="157" y="76"/>
                  </a:lnTo>
                  <a:lnTo>
                    <a:pt x="156" y="77"/>
                  </a:lnTo>
                  <a:lnTo>
                    <a:pt x="156" y="78"/>
                  </a:lnTo>
                  <a:lnTo>
                    <a:pt x="155" y="78"/>
                  </a:lnTo>
                  <a:lnTo>
                    <a:pt x="154" y="78"/>
                  </a:lnTo>
                  <a:lnTo>
                    <a:pt x="153" y="78"/>
                  </a:lnTo>
                  <a:lnTo>
                    <a:pt x="153" y="78"/>
                  </a:lnTo>
                  <a:lnTo>
                    <a:pt x="152" y="78"/>
                  </a:lnTo>
                  <a:lnTo>
                    <a:pt x="151" y="78"/>
                  </a:lnTo>
                  <a:lnTo>
                    <a:pt x="150" y="77"/>
                  </a:lnTo>
                  <a:lnTo>
                    <a:pt x="150" y="76"/>
                  </a:lnTo>
                  <a:lnTo>
                    <a:pt x="150" y="75"/>
                  </a:lnTo>
                  <a:lnTo>
                    <a:pt x="149" y="74"/>
                  </a:lnTo>
                  <a:lnTo>
                    <a:pt x="149" y="73"/>
                  </a:lnTo>
                  <a:lnTo>
                    <a:pt x="149" y="72"/>
                  </a:lnTo>
                  <a:lnTo>
                    <a:pt x="150" y="71"/>
                  </a:lnTo>
                  <a:lnTo>
                    <a:pt x="150" y="70"/>
                  </a:lnTo>
                  <a:lnTo>
                    <a:pt x="150" y="70"/>
                  </a:lnTo>
                  <a:close/>
                  <a:moveTo>
                    <a:pt x="162" y="43"/>
                  </a:moveTo>
                  <a:lnTo>
                    <a:pt x="164" y="38"/>
                  </a:lnTo>
                  <a:lnTo>
                    <a:pt x="165" y="33"/>
                  </a:lnTo>
                  <a:lnTo>
                    <a:pt x="165" y="32"/>
                  </a:lnTo>
                  <a:lnTo>
                    <a:pt x="166" y="32"/>
                  </a:lnTo>
                  <a:lnTo>
                    <a:pt x="167" y="31"/>
                  </a:lnTo>
                  <a:lnTo>
                    <a:pt x="167" y="31"/>
                  </a:lnTo>
                  <a:lnTo>
                    <a:pt x="168" y="30"/>
                  </a:lnTo>
                  <a:lnTo>
                    <a:pt x="168" y="30"/>
                  </a:lnTo>
                  <a:lnTo>
                    <a:pt x="170" y="30"/>
                  </a:lnTo>
                  <a:lnTo>
                    <a:pt x="170" y="31"/>
                  </a:lnTo>
                  <a:lnTo>
                    <a:pt x="171" y="31"/>
                  </a:lnTo>
                  <a:lnTo>
                    <a:pt x="171" y="32"/>
                  </a:lnTo>
                  <a:lnTo>
                    <a:pt x="172" y="33"/>
                  </a:lnTo>
                  <a:lnTo>
                    <a:pt x="172" y="34"/>
                  </a:lnTo>
                  <a:lnTo>
                    <a:pt x="173" y="35"/>
                  </a:lnTo>
                  <a:lnTo>
                    <a:pt x="173" y="36"/>
                  </a:lnTo>
                  <a:lnTo>
                    <a:pt x="173" y="37"/>
                  </a:lnTo>
                  <a:lnTo>
                    <a:pt x="172" y="38"/>
                  </a:lnTo>
                  <a:lnTo>
                    <a:pt x="171" y="42"/>
                  </a:lnTo>
                  <a:lnTo>
                    <a:pt x="169" y="47"/>
                  </a:lnTo>
                  <a:lnTo>
                    <a:pt x="168" y="48"/>
                  </a:lnTo>
                  <a:lnTo>
                    <a:pt x="168" y="49"/>
                  </a:lnTo>
                  <a:lnTo>
                    <a:pt x="167" y="50"/>
                  </a:lnTo>
                  <a:lnTo>
                    <a:pt x="167" y="50"/>
                  </a:lnTo>
                  <a:lnTo>
                    <a:pt x="166" y="50"/>
                  </a:lnTo>
                  <a:lnTo>
                    <a:pt x="165" y="50"/>
                  </a:lnTo>
                  <a:lnTo>
                    <a:pt x="164" y="50"/>
                  </a:lnTo>
                  <a:lnTo>
                    <a:pt x="164" y="50"/>
                  </a:lnTo>
                  <a:lnTo>
                    <a:pt x="163" y="49"/>
                  </a:lnTo>
                  <a:lnTo>
                    <a:pt x="162" y="49"/>
                  </a:lnTo>
                  <a:lnTo>
                    <a:pt x="162" y="48"/>
                  </a:lnTo>
                  <a:lnTo>
                    <a:pt x="161" y="47"/>
                  </a:lnTo>
                  <a:lnTo>
                    <a:pt x="161" y="46"/>
                  </a:lnTo>
                  <a:lnTo>
                    <a:pt x="161" y="45"/>
                  </a:lnTo>
                  <a:lnTo>
                    <a:pt x="161" y="44"/>
                  </a:lnTo>
                  <a:lnTo>
                    <a:pt x="162" y="43"/>
                  </a:lnTo>
                  <a:lnTo>
                    <a:pt x="162" y="43"/>
                  </a:lnTo>
                  <a:close/>
                  <a:moveTo>
                    <a:pt x="171" y="14"/>
                  </a:moveTo>
                  <a:lnTo>
                    <a:pt x="173" y="7"/>
                  </a:lnTo>
                  <a:lnTo>
                    <a:pt x="173" y="4"/>
                  </a:lnTo>
                  <a:lnTo>
                    <a:pt x="173" y="3"/>
                  </a:lnTo>
                  <a:lnTo>
                    <a:pt x="174" y="2"/>
                  </a:lnTo>
                  <a:lnTo>
                    <a:pt x="175" y="1"/>
                  </a:lnTo>
                  <a:lnTo>
                    <a:pt x="175" y="1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79" y="1"/>
                  </a:lnTo>
                  <a:lnTo>
                    <a:pt x="180" y="1"/>
                  </a:lnTo>
                  <a:lnTo>
                    <a:pt x="180" y="2"/>
                  </a:lnTo>
                  <a:lnTo>
                    <a:pt x="181" y="3"/>
                  </a:lnTo>
                  <a:lnTo>
                    <a:pt x="181" y="4"/>
                  </a:lnTo>
                  <a:lnTo>
                    <a:pt x="181" y="5"/>
                  </a:lnTo>
                  <a:lnTo>
                    <a:pt x="181" y="6"/>
                  </a:lnTo>
                  <a:lnTo>
                    <a:pt x="181" y="7"/>
                  </a:lnTo>
                  <a:lnTo>
                    <a:pt x="180" y="11"/>
                  </a:lnTo>
                  <a:lnTo>
                    <a:pt x="178" y="18"/>
                  </a:lnTo>
                  <a:lnTo>
                    <a:pt x="178" y="19"/>
                  </a:lnTo>
                  <a:lnTo>
                    <a:pt x="178" y="19"/>
                  </a:lnTo>
                  <a:lnTo>
                    <a:pt x="177" y="20"/>
                  </a:lnTo>
                  <a:lnTo>
                    <a:pt x="176" y="21"/>
                  </a:lnTo>
                  <a:lnTo>
                    <a:pt x="176" y="21"/>
                  </a:lnTo>
                  <a:lnTo>
                    <a:pt x="175" y="21"/>
                  </a:lnTo>
                  <a:lnTo>
                    <a:pt x="174" y="21"/>
                  </a:lnTo>
                  <a:lnTo>
                    <a:pt x="173" y="21"/>
                  </a:lnTo>
                  <a:lnTo>
                    <a:pt x="173" y="20"/>
                  </a:lnTo>
                  <a:lnTo>
                    <a:pt x="172" y="20"/>
                  </a:lnTo>
                  <a:lnTo>
                    <a:pt x="171" y="19"/>
                  </a:lnTo>
                  <a:lnTo>
                    <a:pt x="171" y="18"/>
                  </a:lnTo>
                  <a:lnTo>
                    <a:pt x="171" y="17"/>
                  </a:lnTo>
                  <a:lnTo>
                    <a:pt x="171" y="16"/>
                  </a:lnTo>
                  <a:lnTo>
                    <a:pt x="171" y="15"/>
                  </a:lnTo>
                  <a:lnTo>
                    <a:pt x="171" y="14"/>
                  </a:lnTo>
                  <a:lnTo>
                    <a:pt x="171" y="14"/>
                  </a:lnTo>
                  <a:close/>
                </a:path>
              </a:pathLst>
            </a:custGeom>
            <a:solidFill>
              <a:srgbClr val="073DC9"/>
            </a:solidFill>
            <a:ln w="0">
              <a:solidFill>
                <a:srgbClr val="073DC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500"/>
            </a:p>
          </p:txBody>
        </p:sp>
        <p:sp>
          <p:nvSpPr>
            <p:cNvPr id="568" name="Freeform 147"/>
            <p:cNvSpPr>
              <a:spLocks/>
            </p:cNvSpPr>
            <p:nvPr/>
          </p:nvSpPr>
          <p:spPr bwMode="auto">
            <a:xfrm>
              <a:off x="937" y="3042"/>
              <a:ext cx="68" cy="104"/>
            </a:xfrm>
            <a:custGeom>
              <a:avLst/>
              <a:gdLst>
                <a:gd name="T0" fmla="*/ 68 w 68"/>
                <a:gd name="T1" fmla="*/ 104 h 104"/>
                <a:gd name="T2" fmla="*/ 40 w 68"/>
                <a:gd name="T3" fmla="*/ 0 h 104"/>
                <a:gd name="T4" fmla="*/ 0 w 68"/>
                <a:gd name="T5" fmla="*/ 99 h 104"/>
                <a:gd name="T6" fmla="*/ 68 w 68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104">
                  <a:moveTo>
                    <a:pt x="68" y="104"/>
                  </a:moveTo>
                  <a:lnTo>
                    <a:pt x="40" y="0"/>
                  </a:lnTo>
                  <a:lnTo>
                    <a:pt x="0" y="99"/>
                  </a:lnTo>
                  <a:lnTo>
                    <a:pt x="68" y="104"/>
                  </a:lnTo>
                  <a:close/>
                </a:path>
              </a:pathLst>
            </a:custGeom>
            <a:solidFill>
              <a:srgbClr val="073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500"/>
            </a:p>
          </p:txBody>
        </p:sp>
      </p:grpSp>
      <p:grpSp>
        <p:nvGrpSpPr>
          <p:cNvPr id="711" name="Group 145"/>
          <p:cNvGrpSpPr>
            <a:grpSpLocks noChangeAspect="1"/>
          </p:cNvGrpSpPr>
          <p:nvPr/>
        </p:nvGrpSpPr>
        <p:grpSpPr bwMode="auto">
          <a:xfrm rot="3761561">
            <a:off x="5592672" y="13189513"/>
            <a:ext cx="455613" cy="696914"/>
            <a:chOff x="730" y="3033"/>
            <a:chExt cx="287" cy="439"/>
          </a:xfrm>
        </p:grpSpPr>
        <p:sp>
          <p:nvSpPr>
            <p:cNvPr id="723" name="AutoShape 144"/>
            <p:cNvSpPr>
              <a:spLocks noChangeAspect="1" noChangeArrowheads="1" noTextEdit="1"/>
            </p:cNvSpPr>
            <p:nvPr/>
          </p:nvSpPr>
          <p:spPr bwMode="auto">
            <a:xfrm>
              <a:off x="730" y="3033"/>
              <a:ext cx="287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500"/>
            </a:p>
          </p:txBody>
        </p:sp>
        <p:sp>
          <p:nvSpPr>
            <p:cNvPr id="724" name="Freeform 146"/>
            <p:cNvSpPr>
              <a:spLocks noEditPoints="1"/>
            </p:cNvSpPr>
            <p:nvPr/>
          </p:nvSpPr>
          <p:spPr bwMode="auto">
            <a:xfrm>
              <a:off x="836" y="3142"/>
              <a:ext cx="137" cy="330"/>
            </a:xfrm>
            <a:custGeom>
              <a:avLst/>
              <a:gdLst>
                <a:gd name="T0" fmla="*/ 13 w 181"/>
                <a:gd name="T1" fmla="*/ 220 h 234"/>
                <a:gd name="T2" fmla="*/ 15 w 181"/>
                <a:gd name="T3" fmla="*/ 226 h 234"/>
                <a:gd name="T4" fmla="*/ 4 w 181"/>
                <a:gd name="T5" fmla="*/ 234 h 234"/>
                <a:gd name="T6" fmla="*/ 0 w 181"/>
                <a:gd name="T7" fmla="*/ 230 h 234"/>
                <a:gd name="T8" fmla="*/ 2 w 181"/>
                <a:gd name="T9" fmla="*/ 224 h 234"/>
                <a:gd name="T10" fmla="*/ 34 w 181"/>
                <a:gd name="T11" fmla="*/ 205 h 234"/>
                <a:gd name="T12" fmla="*/ 37 w 181"/>
                <a:gd name="T13" fmla="*/ 211 h 234"/>
                <a:gd name="T14" fmla="*/ 27 w 181"/>
                <a:gd name="T15" fmla="*/ 220 h 234"/>
                <a:gd name="T16" fmla="*/ 22 w 181"/>
                <a:gd name="T17" fmla="*/ 217 h 234"/>
                <a:gd name="T18" fmla="*/ 23 w 181"/>
                <a:gd name="T19" fmla="*/ 211 h 234"/>
                <a:gd name="T20" fmla="*/ 53 w 181"/>
                <a:gd name="T21" fmla="*/ 189 h 234"/>
                <a:gd name="T22" fmla="*/ 57 w 181"/>
                <a:gd name="T23" fmla="*/ 193 h 234"/>
                <a:gd name="T24" fmla="*/ 56 w 181"/>
                <a:gd name="T25" fmla="*/ 199 h 234"/>
                <a:gd name="T26" fmla="*/ 45 w 181"/>
                <a:gd name="T27" fmla="*/ 205 h 234"/>
                <a:gd name="T28" fmla="*/ 43 w 181"/>
                <a:gd name="T29" fmla="*/ 198 h 234"/>
                <a:gd name="T30" fmla="*/ 72 w 181"/>
                <a:gd name="T31" fmla="*/ 172 h 234"/>
                <a:gd name="T32" fmla="*/ 77 w 181"/>
                <a:gd name="T33" fmla="*/ 173 h 234"/>
                <a:gd name="T34" fmla="*/ 77 w 181"/>
                <a:gd name="T35" fmla="*/ 180 h 234"/>
                <a:gd name="T36" fmla="*/ 66 w 181"/>
                <a:gd name="T37" fmla="*/ 188 h 234"/>
                <a:gd name="T38" fmla="*/ 63 w 181"/>
                <a:gd name="T39" fmla="*/ 183 h 234"/>
                <a:gd name="T40" fmla="*/ 84 w 181"/>
                <a:gd name="T41" fmla="*/ 160 h 234"/>
                <a:gd name="T42" fmla="*/ 94 w 181"/>
                <a:gd name="T43" fmla="*/ 153 h 234"/>
                <a:gd name="T44" fmla="*/ 97 w 181"/>
                <a:gd name="T45" fmla="*/ 159 h 234"/>
                <a:gd name="T46" fmla="*/ 89 w 181"/>
                <a:gd name="T47" fmla="*/ 169 h 234"/>
                <a:gd name="T48" fmla="*/ 84 w 181"/>
                <a:gd name="T49" fmla="*/ 168 h 234"/>
                <a:gd name="T50" fmla="*/ 84 w 181"/>
                <a:gd name="T51" fmla="*/ 161 h 234"/>
                <a:gd name="T52" fmla="*/ 111 w 181"/>
                <a:gd name="T53" fmla="*/ 132 h 234"/>
                <a:gd name="T54" fmla="*/ 115 w 181"/>
                <a:gd name="T55" fmla="*/ 136 h 234"/>
                <a:gd name="T56" fmla="*/ 108 w 181"/>
                <a:gd name="T57" fmla="*/ 149 h 234"/>
                <a:gd name="T58" fmla="*/ 103 w 181"/>
                <a:gd name="T59" fmla="*/ 149 h 234"/>
                <a:gd name="T60" fmla="*/ 102 w 181"/>
                <a:gd name="T61" fmla="*/ 142 h 234"/>
                <a:gd name="T62" fmla="*/ 127 w 181"/>
                <a:gd name="T63" fmla="*/ 110 h 234"/>
                <a:gd name="T64" fmla="*/ 132 w 181"/>
                <a:gd name="T65" fmla="*/ 112 h 234"/>
                <a:gd name="T66" fmla="*/ 131 w 181"/>
                <a:gd name="T67" fmla="*/ 118 h 234"/>
                <a:gd name="T68" fmla="*/ 122 w 181"/>
                <a:gd name="T69" fmla="*/ 127 h 234"/>
                <a:gd name="T70" fmla="*/ 119 w 181"/>
                <a:gd name="T71" fmla="*/ 122 h 234"/>
                <a:gd name="T72" fmla="*/ 141 w 181"/>
                <a:gd name="T73" fmla="*/ 87 h 234"/>
                <a:gd name="T74" fmla="*/ 146 w 181"/>
                <a:gd name="T75" fmla="*/ 86 h 234"/>
                <a:gd name="T76" fmla="*/ 148 w 181"/>
                <a:gd name="T77" fmla="*/ 92 h 234"/>
                <a:gd name="T78" fmla="*/ 140 w 181"/>
                <a:gd name="T79" fmla="*/ 104 h 234"/>
                <a:gd name="T80" fmla="*/ 136 w 181"/>
                <a:gd name="T81" fmla="*/ 101 h 234"/>
                <a:gd name="T82" fmla="*/ 136 w 181"/>
                <a:gd name="T83" fmla="*/ 95 h 234"/>
                <a:gd name="T84" fmla="*/ 156 w 181"/>
                <a:gd name="T85" fmla="*/ 59 h 234"/>
                <a:gd name="T86" fmla="*/ 161 w 181"/>
                <a:gd name="T87" fmla="*/ 61 h 234"/>
                <a:gd name="T88" fmla="*/ 157 w 181"/>
                <a:gd name="T89" fmla="*/ 76 h 234"/>
                <a:gd name="T90" fmla="*/ 152 w 181"/>
                <a:gd name="T91" fmla="*/ 78 h 234"/>
                <a:gd name="T92" fmla="*/ 149 w 181"/>
                <a:gd name="T93" fmla="*/ 72 h 234"/>
                <a:gd name="T94" fmla="*/ 165 w 181"/>
                <a:gd name="T95" fmla="*/ 32 h 234"/>
                <a:gd name="T96" fmla="*/ 170 w 181"/>
                <a:gd name="T97" fmla="*/ 31 h 234"/>
                <a:gd name="T98" fmla="*/ 173 w 181"/>
                <a:gd name="T99" fmla="*/ 37 h 234"/>
                <a:gd name="T100" fmla="*/ 167 w 181"/>
                <a:gd name="T101" fmla="*/ 50 h 234"/>
                <a:gd name="T102" fmla="*/ 162 w 181"/>
                <a:gd name="T103" fmla="*/ 48 h 234"/>
                <a:gd name="T104" fmla="*/ 171 w 181"/>
                <a:gd name="T105" fmla="*/ 14 h 234"/>
                <a:gd name="T106" fmla="*/ 176 w 181"/>
                <a:gd name="T107" fmla="*/ 0 h 234"/>
                <a:gd name="T108" fmla="*/ 181 w 181"/>
                <a:gd name="T109" fmla="*/ 3 h 234"/>
                <a:gd name="T110" fmla="*/ 178 w 181"/>
                <a:gd name="T111" fmla="*/ 19 h 234"/>
                <a:gd name="T112" fmla="*/ 173 w 181"/>
                <a:gd name="T113" fmla="*/ 21 h 234"/>
                <a:gd name="T114" fmla="*/ 171 w 181"/>
                <a:gd name="T115" fmla="*/ 15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1" h="234">
                  <a:moveTo>
                    <a:pt x="2" y="224"/>
                  </a:moveTo>
                  <a:lnTo>
                    <a:pt x="10" y="220"/>
                  </a:lnTo>
                  <a:lnTo>
                    <a:pt x="10" y="219"/>
                  </a:lnTo>
                  <a:lnTo>
                    <a:pt x="11" y="219"/>
                  </a:lnTo>
                  <a:lnTo>
                    <a:pt x="12" y="219"/>
                  </a:lnTo>
                  <a:lnTo>
                    <a:pt x="13" y="219"/>
                  </a:lnTo>
                  <a:lnTo>
                    <a:pt x="13" y="220"/>
                  </a:lnTo>
                  <a:lnTo>
                    <a:pt x="14" y="220"/>
                  </a:lnTo>
                  <a:lnTo>
                    <a:pt x="14" y="221"/>
                  </a:lnTo>
                  <a:lnTo>
                    <a:pt x="15" y="222"/>
                  </a:lnTo>
                  <a:lnTo>
                    <a:pt x="15" y="223"/>
                  </a:lnTo>
                  <a:lnTo>
                    <a:pt x="15" y="224"/>
                  </a:lnTo>
                  <a:lnTo>
                    <a:pt x="15" y="225"/>
                  </a:lnTo>
                  <a:lnTo>
                    <a:pt x="15" y="226"/>
                  </a:lnTo>
                  <a:lnTo>
                    <a:pt x="15" y="227"/>
                  </a:lnTo>
                  <a:lnTo>
                    <a:pt x="14" y="228"/>
                  </a:lnTo>
                  <a:lnTo>
                    <a:pt x="14" y="229"/>
                  </a:lnTo>
                  <a:lnTo>
                    <a:pt x="13" y="229"/>
                  </a:lnTo>
                  <a:lnTo>
                    <a:pt x="6" y="234"/>
                  </a:lnTo>
                  <a:lnTo>
                    <a:pt x="5" y="234"/>
                  </a:lnTo>
                  <a:lnTo>
                    <a:pt x="4" y="234"/>
                  </a:lnTo>
                  <a:lnTo>
                    <a:pt x="3" y="234"/>
                  </a:lnTo>
                  <a:lnTo>
                    <a:pt x="3" y="234"/>
                  </a:lnTo>
                  <a:lnTo>
                    <a:pt x="2" y="234"/>
                  </a:lnTo>
                  <a:lnTo>
                    <a:pt x="1" y="233"/>
                  </a:lnTo>
                  <a:lnTo>
                    <a:pt x="1" y="232"/>
                  </a:lnTo>
                  <a:lnTo>
                    <a:pt x="0" y="231"/>
                  </a:lnTo>
                  <a:lnTo>
                    <a:pt x="0" y="230"/>
                  </a:lnTo>
                  <a:lnTo>
                    <a:pt x="0" y="229"/>
                  </a:lnTo>
                  <a:lnTo>
                    <a:pt x="0" y="228"/>
                  </a:lnTo>
                  <a:lnTo>
                    <a:pt x="0" y="227"/>
                  </a:lnTo>
                  <a:lnTo>
                    <a:pt x="0" y="226"/>
                  </a:lnTo>
                  <a:lnTo>
                    <a:pt x="1" y="225"/>
                  </a:lnTo>
                  <a:lnTo>
                    <a:pt x="2" y="225"/>
                  </a:lnTo>
                  <a:lnTo>
                    <a:pt x="2" y="224"/>
                  </a:lnTo>
                  <a:lnTo>
                    <a:pt x="2" y="224"/>
                  </a:lnTo>
                  <a:close/>
                  <a:moveTo>
                    <a:pt x="24" y="210"/>
                  </a:moveTo>
                  <a:lnTo>
                    <a:pt x="31" y="205"/>
                  </a:lnTo>
                  <a:lnTo>
                    <a:pt x="31" y="205"/>
                  </a:lnTo>
                  <a:lnTo>
                    <a:pt x="32" y="205"/>
                  </a:lnTo>
                  <a:lnTo>
                    <a:pt x="33" y="205"/>
                  </a:lnTo>
                  <a:lnTo>
                    <a:pt x="34" y="205"/>
                  </a:lnTo>
                  <a:lnTo>
                    <a:pt x="35" y="205"/>
                  </a:lnTo>
                  <a:lnTo>
                    <a:pt x="35" y="206"/>
                  </a:lnTo>
                  <a:lnTo>
                    <a:pt x="36" y="207"/>
                  </a:lnTo>
                  <a:lnTo>
                    <a:pt x="36" y="208"/>
                  </a:lnTo>
                  <a:lnTo>
                    <a:pt x="36" y="209"/>
                  </a:lnTo>
                  <a:lnTo>
                    <a:pt x="37" y="210"/>
                  </a:lnTo>
                  <a:lnTo>
                    <a:pt x="37" y="211"/>
                  </a:lnTo>
                  <a:lnTo>
                    <a:pt x="36" y="212"/>
                  </a:lnTo>
                  <a:lnTo>
                    <a:pt x="36" y="213"/>
                  </a:lnTo>
                  <a:lnTo>
                    <a:pt x="36" y="213"/>
                  </a:lnTo>
                  <a:lnTo>
                    <a:pt x="35" y="214"/>
                  </a:lnTo>
                  <a:lnTo>
                    <a:pt x="35" y="215"/>
                  </a:lnTo>
                  <a:lnTo>
                    <a:pt x="27" y="220"/>
                  </a:lnTo>
                  <a:lnTo>
                    <a:pt x="27" y="220"/>
                  </a:lnTo>
                  <a:lnTo>
                    <a:pt x="26" y="220"/>
                  </a:lnTo>
                  <a:lnTo>
                    <a:pt x="25" y="220"/>
                  </a:lnTo>
                  <a:lnTo>
                    <a:pt x="24" y="220"/>
                  </a:lnTo>
                  <a:lnTo>
                    <a:pt x="24" y="220"/>
                  </a:lnTo>
                  <a:lnTo>
                    <a:pt x="23" y="219"/>
                  </a:lnTo>
                  <a:lnTo>
                    <a:pt x="22" y="218"/>
                  </a:lnTo>
                  <a:lnTo>
                    <a:pt x="22" y="217"/>
                  </a:lnTo>
                  <a:lnTo>
                    <a:pt x="22" y="216"/>
                  </a:lnTo>
                  <a:lnTo>
                    <a:pt x="22" y="215"/>
                  </a:lnTo>
                  <a:lnTo>
                    <a:pt x="22" y="214"/>
                  </a:lnTo>
                  <a:lnTo>
                    <a:pt x="22" y="213"/>
                  </a:lnTo>
                  <a:lnTo>
                    <a:pt x="22" y="212"/>
                  </a:lnTo>
                  <a:lnTo>
                    <a:pt x="22" y="212"/>
                  </a:lnTo>
                  <a:lnTo>
                    <a:pt x="23" y="211"/>
                  </a:lnTo>
                  <a:lnTo>
                    <a:pt x="24" y="210"/>
                  </a:lnTo>
                  <a:lnTo>
                    <a:pt x="24" y="210"/>
                  </a:lnTo>
                  <a:close/>
                  <a:moveTo>
                    <a:pt x="45" y="195"/>
                  </a:moveTo>
                  <a:lnTo>
                    <a:pt x="48" y="193"/>
                  </a:lnTo>
                  <a:lnTo>
                    <a:pt x="52" y="190"/>
                  </a:lnTo>
                  <a:lnTo>
                    <a:pt x="52" y="189"/>
                  </a:lnTo>
                  <a:lnTo>
                    <a:pt x="53" y="189"/>
                  </a:lnTo>
                  <a:lnTo>
                    <a:pt x="54" y="189"/>
                  </a:lnTo>
                  <a:lnTo>
                    <a:pt x="55" y="189"/>
                  </a:lnTo>
                  <a:lnTo>
                    <a:pt x="55" y="190"/>
                  </a:lnTo>
                  <a:lnTo>
                    <a:pt x="56" y="190"/>
                  </a:lnTo>
                  <a:lnTo>
                    <a:pt x="56" y="191"/>
                  </a:lnTo>
                  <a:lnTo>
                    <a:pt x="57" y="192"/>
                  </a:lnTo>
                  <a:lnTo>
                    <a:pt x="57" y="193"/>
                  </a:lnTo>
                  <a:lnTo>
                    <a:pt x="58" y="194"/>
                  </a:lnTo>
                  <a:lnTo>
                    <a:pt x="58" y="195"/>
                  </a:lnTo>
                  <a:lnTo>
                    <a:pt x="58" y="196"/>
                  </a:lnTo>
                  <a:lnTo>
                    <a:pt x="57" y="197"/>
                  </a:lnTo>
                  <a:lnTo>
                    <a:pt x="57" y="197"/>
                  </a:lnTo>
                  <a:lnTo>
                    <a:pt x="56" y="198"/>
                  </a:lnTo>
                  <a:lnTo>
                    <a:pt x="56" y="199"/>
                  </a:lnTo>
                  <a:lnTo>
                    <a:pt x="52" y="202"/>
                  </a:lnTo>
                  <a:lnTo>
                    <a:pt x="49" y="204"/>
                  </a:lnTo>
                  <a:lnTo>
                    <a:pt x="48" y="205"/>
                  </a:lnTo>
                  <a:lnTo>
                    <a:pt x="47" y="205"/>
                  </a:lnTo>
                  <a:lnTo>
                    <a:pt x="46" y="205"/>
                  </a:lnTo>
                  <a:lnTo>
                    <a:pt x="45" y="205"/>
                  </a:lnTo>
                  <a:lnTo>
                    <a:pt x="45" y="205"/>
                  </a:lnTo>
                  <a:lnTo>
                    <a:pt x="44" y="204"/>
                  </a:lnTo>
                  <a:lnTo>
                    <a:pt x="44" y="203"/>
                  </a:lnTo>
                  <a:lnTo>
                    <a:pt x="43" y="202"/>
                  </a:lnTo>
                  <a:lnTo>
                    <a:pt x="43" y="201"/>
                  </a:lnTo>
                  <a:lnTo>
                    <a:pt x="43" y="200"/>
                  </a:lnTo>
                  <a:lnTo>
                    <a:pt x="43" y="199"/>
                  </a:lnTo>
                  <a:lnTo>
                    <a:pt x="43" y="198"/>
                  </a:lnTo>
                  <a:lnTo>
                    <a:pt x="43" y="197"/>
                  </a:lnTo>
                  <a:lnTo>
                    <a:pt x="44" y="197"/>
                  </a:lnTo>
                  <a:lnTo>
                    <a:pt x="44" y="196"/>
                  </a:lnTo>
                  <a:lnTo>
                    <a:pt x="45" y="195"/>
                  </a:lnTo>
                  <a:lnTo>
                    <a:pt x="45" y="195"/>
                  </a:lnTo>
                  <a:close/>
                  <a:moveTo>
                    <a:pt x="65" y="178"/>
                  </a:moveTo>
                  <a:lnTo>
                    <a:pt x="72" y="172"/>
                  </a:lnTo>
                  <a:lnTo>
                    <a:pt x="72" y="172"/>
                  </a:lnTo>
                  <a:lnTo>
                    <a:pt x="73" y="172"/>
                  </a:lnTo>
                  <a:lnTo>
                    <a:pt x="74" y="172"/>
                  </a:lnTo>
                  <a:lnTo>
                    <a:pt x="75" y="172"/>
                  </a:lnTo>
                  <a:lnTo>
                    <a:pt x="75" y="172"/>
                  </a:lnTo>
                  <a:lnTo>
                    <a:pt x="76" y="172"/>
                  </a:lnTo>
                  <a:lnTo>
                    <a:pt x="77" y="173"/>
                  </a:lnTo>
                  <a:lnTo>
                    <a:pt x="77" y="174"/>
                  </a:lnTo>
                  <a:lnTo>
                    <a:pt x="78" y="175"/>
                  </a:lnTo>
                  <a:lnTo>
                    <a:pt x="78" y="176"/>
                  </a:lnTo>
                  <a:lnTo>
                    <a:pt x="78" y="177"/>
                  </a:lnTo>
                  <a:lnTo>
                    <a:pt x="78" y="178"/>
                  </a:lnTo>
                  <a:lnTo>
                    <a:pt x="78" y="179"/>
                  </a:lnTo>
                  <a:lnTo>
                    <a:pt x="77" y="180"/>
                  </a:lnTo>
                  <a:lnTo>
                    <a:pt x="77" y="181"/>
                  </a:lnTo>
                  <a:lnTo>
                    <a:pt x="76" y="181"/>
                  </a:lnTo>
                  <a:lnTo>
                    <a:pt x="69" y="188"/>
                  </a:lnTo>
                  <a:lnTo>
                    <a:pt x="69" y="188"/>
                  </a:lnTo>
                  <a:lnTo>
                    <a:pt x="68" y="188"/>
                  </a:lnTo>
                  <a:lnTo>
                    <a:pt x="67" y="188"/>
                  </a:lnTo>
                  <a:lnTo>
                    <a:pt x="66" y="188"/>
                  </a:lnTo>
                  <a:lnTo>
                    <a:pt x="66" y="188"/>
                  </a:lnTo>
                  <a:lnTo>
                    <a:pt x="65" y="188"/>
                  </a:lnTo>
                  <a:lnTo>
                    <a:pt x="64" y="186"/>
                  </a:lnTo>
                  <a:lnTo>
                    <a:pt x="64" y="186"/>
                  </a:lnTo>
                  <a:lnTo>
                    <a:pt x="64" y="185"/>
                  </a:lnTo>
                  <a:lnTo>
                    <a:pt x="63" y="184"/>
                  </a:lnTo>
                  <a:lnTo>
                    <a:pt x="63" y="183"/>
                  </a:lnTo>
                  <a:lnTo>
                    <a:pt x="63" y="182"/>
                  </a:lnTo>
                  <a:lnTo>
                    <a:pt x="64" y="181"/>
                  </a:lnTo>
                  <a:lnTo>
                    <a:pt x="64" y="180"/>
                  </a:lnTo>
                  <a:lnTo>
                    <a:pt x="64" y="179"/>
                  </a:lnTo>
                  <a:lnTo>
                    <a:pt x="65" y="178"/>
                  </a:lnTo>
                  <a:lnTo>
                    <a:pt x="65" y="178"/>
                  </a:lnTo>
                  <a:close/>
                  <a:moveTo>
                    <a:pt x="84" y="160"/>
                  </a:moveTo>
                  <a:lnTo>
                    <a:pt x="87" y="158"/>
                  </a:lnTo>
                  <a:lnTo>
                    <a:pt x="91" y="154"/>
                  </a:lnTo>
                  <a:lnTo>
                    <a:pt x="91" y="153"/>
                  </a:lnTo>
                  <a:lnTo>
                    <a:pt x="92" y="153"/>
                  </a:lnTo>
                  <a:lnTo>
                    <a:pt x="93" y="153"/>
                  </a:lnTo>
                  <a:lnTo>
                    <a:pt x="94" y="153"/>
                  </a:lnTo>
                  <a:lnTo>
                    <a:pt x="94" y="153"/>
                  </a:lnTo>
                  <a:lnTo>
                    <a:pt x="95" y="153"/>
                  </a:lnTo>
                  <a:lnTo>
                    <a:pt x="96" y="154"/>
                  </a:lnTo>
                  <a:lnTo>
                    <a:pt x="96" y="155"/>
                  </a:lnTo>
                  <a:lnTo>
                    <a:pt x="97" y="156"/>
                  </a:lnTo>
                  <a:lnTo>
                    <a:pt x="97" y="157"/>
                  </a:lnTo>
                  <a:lnTo>
                    <a:pt x="97" y="158"/>
                  </a:lnTo>
                  <a:lnTo>
                    <a:pt x="97" y="159"/>
                  </a:lnTo>
                  <a:lnTo>
                    <a:pt x="97" y="160"/>
                  </a:lnTo>
                  <a:lnTo>
                    <a:pt x="97" y="161"/>
                  </a:lnTo>
                  <a:lnTo>
                    <a:pt x="96" y="161"/>
                  </a:lnTo>
                  <a:lnTo>
                    <a:pt x="96" y="162"/>
                  </a:lnTo>
                  <a:lnTo>
                    <a:pt x="92" y="167"/>
                  </a:lnTo>
                  <a:lnTo>
                    <a:pt x="89" y="169"/>
                  </a:lnTo>
                  <a:lnTo>
                    <a:pt x="89" y="169"/>
                  </a:lnTo>
                  <a:lnTo>
                    <a:pt x="88" y="170"/>
                  </a:lnTo>
                  <a:lnTo>
                    <a:pt x="87" y="170"/>
                  </a:lnTo>
                  <a:lnTo>
                    <a:pt x="86" y="170"/>
                  </a:lnTo>
                  <a:lnTo>
                    <a:pt x="86" y="170"/>
                  </a:lnTo>
                  <a:lnTo>
                    <a:pt x="85" y="169"/>
                  </a:lnTo>
                  <a:lnTo>
                    <a:pt x="84" y="168"/>
                  </a:lnTo>
                  <a:lnTo>
                    <a:pt x="84" y="168"/>
                  </a:lnTo>
                  <a:lnTo>
                    <a:pt x="83" y="167"/>
                  </a:lnTo>
                  <a:lnTo>
                    <a:pt x="83" y="166"/>
                  </a:lnTo>
                  <a:lnTo>
                    <a:pt x="83" y="165"/>
                  </a:lnTo>
                  <a:lnTo>
                    <a:pt x="83" y="164"/>
                  </a:lnTo>
                  <a:lnTo>
                    <a:pt x="83" y="163"/>
                  </a:lnTo>
                  <a:lnTo>
                    <a:pt x="83" y="162"/>
                  </a:lnTo>
                  <a:lnTo>
                    <a:pt x="84" y="161"/>
                  </a:lnTo>
                  <a:lnTo>
                    <a:pt x="84" y="160"/>
                  </a:lnTo>
                  <a:lnTo>
                    <a:pt x="84" y="160"/>
                  </a:lnTo>
                  <a:close/>
                  <a:moveTo>
                    <a:pt x="103" y="141"/>
                  </a:moveTo>
                  <a:lnTo>
                    <a:pt x="109" y="134"/>
                  </a:lnTo>
                  <a:lnTo>
                    <a:pt x="110" y="133"/>
                  </a:lnTo>
                  <a:lnTo>
                    <a:pt x="111" y="133"/>
                  </a:lnTo>
                  <a:lnTo>
                    <a:pt x="111" y="132"/>
                  </a:lnTo>
                  <a:lnTo>
                    <a:pt x="112" y="132"/>
                  </a:lnTo>
                  <a:lnTo>
                    <a:pt x="113" y="133"/>
                  </a:lnTo>
                  <a:lnTo>
                    <a:pt x="114" y="133"/>
                  </a:lnTo>
                  <a:lnTo>
                    <a:pt x="114" y="134"/>
                  </a:lnTo>
                  <a:lnTo>
                    <a:pt x="115" y="134"/>
                  </a:lnTo>
                  <a:lnTo>
                    <a:pt x="115" y="135"/>
                  </a:lnTo>
                  <a:lnTo>
                    <a:pt x="115" y="136"/>
                  </a:lnTo>
                  <a:lnTo>
                    <a:pt x="115" y="137"/>
                  </a:lnTo>
                  <a:lnTo>
                    <a:pt x="115" y="138"/>
                  </a:lnTo>
                  <a:lnTo>
                    <a:pt x="115" y="139"/>
                  </a:lnTo>
                  <a:lnTo>
                    <a:pt x="115" y="140"/>
                  </a:lnTo>
                  <a:lnTo>
                    <a:pt x="115" y="141"/>
                  </a:lnTo>
                  <a:lnTo>
                    <a:pt x="114" y="142"/>
                  </a:lnTo>
                  <a:lnTo>
                    <a:pt x="108" y="149"/>
                  </a:lnTo>
                  <a:lnTo>
                    <a:pt x="108" y="149"/>
                  </a:lnTo>
                  <a:lnTo>
                    <a:pt x="107" y="150"/>
                  </a:lnTo>
                  <a:lnTo>
                    <a:pt x="106" y="150"/>
                  </a:lnTo>
                  <a:lnTo>
                    <a:pt x="105" y="150"/>
                  </a:lnTo>
                  <a:lnTo>
                    <a:pt x="105" y="150"/>
                  </a:lnTo>
                  <a:lnTo>
                    <a:pt x="104" y="149"/>
                  </a:lnTo>
                  <a:lnTo>
                    <a:pt x="103" y="149"/>
                  </a:lnTo>
                  <a:lnTo>
                    <a:pt x="103" y="148"/>
                  </a:lnTo>
                  <a:lnTo>
                    <a:pt x="102" y="147"/>
                  </a:lnTo>
                  <a:lnTo>
                    <a:pt x="102" y="146"/>
                  </a:lnTo>
                  <a:lnTo>
                    <a:pt x="101" y="145"/>
                  </a:lnTo>
                  <a:lnTo>
                    <a:pt x="101" y="144"/>
                  </a:lnTo>
                  <a:lnTo>
                    <a:pt x="102" y="143"/>
                  </a:lnTo>
                  <a:lnTo>
                    <a:pt x="102" y="142"/>
                  </a:lnTo>
                  <a:lnTo>
                    <a:pt x="102" y="141"/>
                  </a:lnTo>
                  <a:lnTo>
                    <a:pt x="103" y="141"/>
                  </a:lnTo>
                  <a:lnTo>
                    <a:pt x="103" y="141"/>
                  </a:lnTo>
                  <a:close/>
                  <a:moveTo>
                    <a:pt x="120" y="119"/>
                  </a:moveTo>
                  <a:lnTo>
                    <a:pt x="126" y="111"/>
                  </a:lnTo>
                  <a:lnTo>
                    <a:pt x="126" y="110"/>
                  </a:lnTo>
                  <a:lnTo>
                    <a:pt x="127" y="110"/>
                  </a:lnTo>
                  <a:lnTo>
                    <a:pt x="128" y="110"/>
                  </a:lnTo>
                  <a:lnTo>
                    <a:pt x="129" y="110"/>
                  </a:lnTo>
                  <a:lnTo>
                    <a:pt x="129" y="110"/>
                  </a:lnTo>
                  <a:lnTo>
                    <a:pt x="130" y="110"/>
                  </a:lnTo>
                  <a:lnTo>
                    <a:pt x="131" y="110"/>
                  </a:lnTo>
                  <a:lnTo>
                    <a:pt x="131" y="111"/>
                  </a:lnTo>
                  <a:lnTo>
                    <a:pt x="132" y="112"/>
                  </a:lnTo>
                  <a:lnTo>
                    <a:pt x="133" y="113"/>
                  </a:lnTo>
                  <a:lnTo>
                    <a:pt x="133" y="114"/>
                  </a:lnTo>
                  <a:lnTo>
                    <a:pt x="133" y="115"/>
                  </a:lnTo>
                  <a:lnTo>
                    <a:pt x="133" y="116"/>
                  </a:lnTo>
                  <a:lnTo>
                    <a:pt x="133" y="117"/>
                  </a:lnTo>
                  <a:lnTo>
                    <a:pt x="132" y="118"/>
                  </a:lnTo>
                  <a:lnTo>
                    <a:pt x="131" y="118"/>
                  </a:lnTo>
                  <a:lnTo>
                    <a:pt x="126" y="126"/>
                  </a:lnTo>
                  <a:lnTo>
                    <a:pt x="125" y="127"/>
                  </a:lnTo>
                  <a:lnTo>
                    <a:pt x="125" y="127"/>
                  </a:lnTo>
                  <a:lnTo>
                    <a:pt x="124" y="128"/>
                  </a:lnTo>
                  <a:lnTo>
                    <a:pt x="123" y="128"/>
                  </a:lnTo>
                  <a:lnTo>
                    <a:pt x="123" y="128"/>
                  </a:lnTo>
                  <a:lnTo>
                    <a:pt x="122" y="127"/>
                  </a:lnTo>
                  <a:lnTo>
                    <a:pt x="121" y="127"/>
                  </a:lnTo>
                  <a:lnTo>
                    <a:pt x="120" y="126"/>
                  </a:lnTo>
                  <a:lnTo>
                    <a:pt x="120" y="126"/>
                  </a:lnTo>
                  <a:lnTo>
                    <a:pt x="120" y="125"/>
                  </a:lnTo>
                  <a:lnTo>
                    <a:pt x="119" y="124"/>
                  </a:lnTo>
                  <a:lnTo>
                    <a:pt x="119" y="123"/>
                  </a:lnTo>
                  <a:lnTo>
                    <a:pt x="119" y="122"/>
                  </a:lnTo>
                  <a:lnTo>
                    <a:pt x="119" y="121"/>
                  </a:lnTo>
                  <a:lnTo>
                    <a:pt x="120" y="120"/>
                  </a:lnTo>
                  <a:lnTo>
                    <a:pt x="120" y="119"/>
                  </a:lnTo>
                  <a:lnTo>
                    <a:pt x="120" y="119"/>
                  </a:lnTo>
                  <a:close/>
                  <a:moveTo>
                    <a:pt x="136" y="95"/>
                  </a:moveTo>
                  <a:lnTo>
                    <a:pt x="137" y="94"/>
                  </a:lnTo>
                  <a:lnTo>
                    <a:pt x="141" y="87"/>
                  </a:lnTo>
                  <a:lnTo>
                    <a:pt x="142" y="86"/>
                  </a:lnTo>
                  <a:lnTo>
                    <a:pt x="142" y="86"/>
                  </a:lnTo>
                  <a:lnTo>
                    <a:pt x="143" y="85"/>
                  </a:lnTo>
                  <a:lnTo>
                    <a:pt x="143" y="85"/>
                  </a:lnTo>
                  <a:lnTo>
                    <a:pt x="144" y="85"/>
                  </a:lnTo>
                  <a:lnTo>
                    <a:pt x="145" y="85"/>
                  </a:lnTo>
                  <a:lnTo>
                    <a:pt x="146" y="86"/>
                  </a:lnTo>
                  <a:lnTo>
                    <a:pt x="147" y="86"/>
                  </a:lnTo>
                  <a:lnTo>
                    <a:pt x="147" y="87"/>
                  </a:lnTo>
                  <a:lnTo>
                    <a:pt x="148" y="88"/>
                  </a:lnTo>
                  <a:lnTo>
                    <a:pt x="148" y="89"/>
                  </a:lnTo>
                  <a:lnTo>
                    <a:pt x="148" y="90"/>
                  </a:lnTo>
                  <a:lnTo>
                    <a:pt x="148" y="91"/>
                  </a:lnTo>
                  <a:lnTo>
                    <a:pt x="148" y="92"/>
                  </a:lnTo>
                  <a:lnTo>
                    <a:pt x="148" y="93"/>
                  </a:lnTo>
                  <a:lnTo>
                    <a:pt x="147" y="94"/>
                  </a:lnTo>
                  <a:lnTo>
                    <a:pt x="143" y="101"/>
                  </a:lnTo>
                  <a:lnTo>
                    <a:pt x="142" y="102"/>
                  </a:lnTo>
                  <a:lnTo>
                    <a:pt x="142" y="103"/>
                  </a:lnTo>
                  <a:lnTo>
                    <a:pt x="141" y="104"/>
                  </a:lnTo>
                  <a:lnTo>
                    <a:pt x="140" y="104"/>
                  </a:lnTo>
                  <a:lnTo>
                    <a:pt x="139" y="104"/>
                  </a:lnTo>
                  <a:lnTo>
                    <a:pt x="139" y="104"/>
                  </a:lnTo>
                  <a:lnTo>
                    <a:pt x="138" y="104"/>
                  </a:lnTo>
                  <a:lnTo>
                    <a:pt x="137" y="103"/>
                  </a:lnTo>
                  <a:lnTo>
                    <a:pt x="137" y="103"/>
                  </a:lnTo>
                  <a:lnTo>
                    <a:pt x="136" y="102"/>
                  </a:lnTo>
                  <a:lnTo>
                    <a:pt x="136" y="101"/>
                  </a:lnTo>
                  <a:lnTo>
                    <a:pt x="135" y="100"/>
                  </a:lnTo>
                  <a:lnTo>
                    <a:pt x="135" y="99"/>
                  </a:lnTo>
                  <a:lnTo>
                    <a:pt x="135" y="98"/>
                  </a:lnTo>
                  <a:lnTo>
                    <a:pt x="135" y="97"/>
                  </a:lnTo>
                  <a:lnTo>
                    <a:pt x="136" y="96"/>
                  </a:lnTo>
                  <a:lnTo>
                    <a:pt x="136" y="95"/>
                  </a:lnTo>
                  <a:lnTo>
                    <a:pt x="136" y="95"/>
                  </a:lnTo>
                  <a:close/>
                  <a:moveTo>
                    <a:pt x="150" y="70"/>
                  </a:moveTo>
                  <a:lnTo>
                    <a:pt x="152" y="66"/>
                  </a:lnTo>
                  <a:lnTo>
                    <a:pt x="154" y="61"/>
                  </a:lnTo>
                  <a:lnTo>
                    <a:pt x="154" y="60"/>
                  </a:lnTo>
                  <a:lnTo>
                    <a:pt x="155" y="59"/>
                  </a:lnTo>
                  <a:lnTo>
                    <a:pt x="156" y="59"/>
                  </a:lnTo>
                  <a:lnTo>
                    <a:pt x="156" y="59"/>
                  </a:lnTo>
                  <a:lnTo>
                    <a:pt x="157" y="58"/>
                  </a:lnTo>
                  <a:lnTo>
                    <a:pt x="158" y="58"/>
                  </a:lnTo>
                  <a:lnTo>
                    <a:pt x="159" y="59"/>
                  </a:lnTo>
                  <a:lnTo>
                    <a:pt x="159" y="59"/>
                  </a:lnTo>
                  <a:lnTo>
                    <a:pt x="160" y="60"/>
                  </a:lnTo>
                  <a:lnTo>
                    <a:pt x="161" y="61"/>
                  </a:lnTo>
                  <a:lnTo>
                    <a:pt x="161" y="61"/>
                  </a:lnTo>
                  <a:lnTo>
                    <a:pt x="161" y="62"/>
                  </a:lnTo>
                  <a:lnTo>
                    <a:pt x="162" y="63"/>
                  </a:lnTo>
                  <a:lnTo>
                    <a:pt x="162" y="64"/>
                  </a:lnTo>
                  <a:lnTo>
                    <a:pt x="161" y="65"/>
                  </a:lnTo>
                  <a:lnTo>
                    <a:pt x="161" y="66"/>
                  </a:lnTo>
                  <a:lnTo>
                    <a:pt x="158" y="73"/>
                  </a:lnTo>
                  <a:lnTo>
                    <a:pt x="157" y="76"/>
                  </a:lnTo>
                  <a:lnTo>
                    <a:pt x="156" y="77"/>
                  </a:lnTo>
                  <a:lnTo>
                    <a:pt x="156" y="78"/>
                  </a:lnTo>
                  <a:lnTo>
                    <a:pt x="155" y="78"/>
                  </a:lnTo>
                  <a:lnTo>
                    <a:pt x="154" y="78"/>
                  </a:lnTo>
                  <a:lnTo>
                    <a:pt x="153" y="78"/>
                  </a:lnTo>
                  <a:lnTo>
                    <a:pt x="153" y="78"/>
                  </a:lnTo>
                  <a:lnTo>
                    <a:pt x="152" y="78"/>
                  </a:lnTo>
                  <a:lnTo>
                    <a:pt x="151" y="78"/>
                  </a:lnTo>
                  <a:lnTo>
                    <a:pt x="150" y="77"/>
                  </a:lnTo>
                  <a:lnTo>
                    <a:pt x="150" y="76"/>
                  </a:lnTo>
                  <a:lnTo>
                    <a:pt x="150" y="75"/>
                  </a:lnTo>
                  <a:lnTo>
                    <a:pt x="149" y="74"/>
                  </a:lnTo>
                  <a:lnTo>
                    <a:pt x="149" y="73"/>
                  </a:lnTo>
                  <a:lnTo>
                    <a:pt x="149" y="72"/>
                  </a:lnTo>
                  <a:lnTo>
                    <a:pt x="150" y="71"/>
                  </a:lnTo>
                  <a:lnTo>
                    <a:pt x="150" y="70"/>
                  </a:lnTo>
                  <a:lnTo>
                    <a:pt x="150" y="70"/>
                  </a:lnTo>
                  <a:close/>
                  <a:moveTo>
                    <a:pt x="162" y="43"/>
                  </a:moveTo>
                  <a:lnTo>
                    <a:pt x="164" y="38"/>
                  </a:lnTo>
                  <a:lnTo>
                    <a:pt x="165" y="33"/>
                  </a:lnTo>
                  <a:lnTo>
                    <a:pt x="165" y="32"/>
                  </a:lnTo>
                  <a:lnTo>
                    <a:pt x="166" y="32"/>
                  </a:lnTo>
                  <a:lnTo>
                    <a:pt x="167" y="31"/>
                  </a:lnTo>
                  <a:lnTo>
                    <a:pt x="167" y="31"/>
                  </a:lnTo>
                  <a:lnTo>
                    <a:pt x="168" y="30"/>
                  </a:lnTo>
                  <a:lnTo>
                    <a:pt x="168" y="30"/>
                  </a:lnTo>
                  <a:lnTo>
                    <a:pt x="170" y="30"/>
                  </a:lnTo>
                  <a:lnTo>
                    <a:pt x="170" y="31"/>
                  </a:lnTo>
                  <a:lnTo>
                    <a:pt x="171" y="31"/>
                  </a:lnTo>
                  <a:lnTo>
                    <a:pt x="171" y="32"/>
                  </a:lnTo>
                  <a:lnTo>
                    <a:pt x="172" y="33"/>
                  </a:lnTo>
                  <a:lnTo>
                    <a:pt x="172" y="34"/>
                  </a:lnTo>
                  <a:lnTo>
                    <a:pt x="173" y="35"/>
                  </a:lnTo>
                  <a:lnTo>
                    <a:pt x="173" y="36"/>
                  </a:lnTo>
                  <a:lnTo>
                    <a:pt x="173" y="37"/>
                  </a:lnTo>
                  <a:lnTo>
                    <a:pt x="172" y="38"/>
                  </a:lnTo>
                  <a:lnTo>
                    <a:pt x="171" y="42"/>
                  </a:lnTo>
                  <a:lnTo>
                    <a:pt x="169" y="47"/>
                  </a:lnTo>
                  <a:lnTo>
                    <a:pt x="168" y="48"/>
                  </a:lnTo>
                  <a:lnTo>
                    <a:pt x="168" y="49"/>
                  </a:lnTo>
                  <a:lnTo>
                    <a:pt x="167" y="50"/>
                  </a:lnTo>
                  <a:lnTo>
                    <a:pt x="167" y="50"/>
                  </a:lnTo>
                  <a:lnTo>
                    <a:pt x="166" y="50"/>
                  </a:lnTo>
                  <a:lnTo>
                    <a:pt x="165" y="50"/>
                  </a:lnTo>
                  <a:lnTo>
                    <a:pt x="164" y="50"/>
                  </a:lnTo>
                  <a:lnTo>
                    <a:pt x="164" y="50"/>
                  </a:lnTo>
                  <a:lnTo>
                    <a:pt x="163" y="49"/>
                  </a:lnTo>
                  <a:lnTo>
                    <a:pt x="162" y="49"/>
                  </a:lnTo>
                  <a:lnTo>
                    <a:pt x="162" y="48"/>
                  </a:lnTo>
                  <a:lnTo>
                    <a:pt x="161" y="47"/>
                  </a:lnTo>
                  <a:lnTo>
                    <a:pt x="161" y="46"/>
                  </a:lnTo>
                  <a:lnTo>
                    <a:pt x="161" y="45"/>
                  </a:lnTo>
                  <a:lnTo>
                    <a:pt x="161" y="44"/>
                  </a:lnTo>
                  <a:lnTo>
                    <a:pt x="162" y="43"/>
                  </a:lnTo>
                  <a:lnTo>
                    <a:pt x="162" y="43"/>
                  </a:lnTo>
                  <a:close/>
                  <a:moveTo>
                    <a:pt x="171" y="14"/>
                  </a:moveTo>
                  <a:lnTo>
                    <a:pt x="173" y="7"/>
                  </a:lnTo>
                  <a:lnTo>
                    <a:pt x="173" y="4"/>
                  </a:lnTo>
                  <a:lnTo>
                    <a:pt x="173" y="3"/>
                  </a:lnTo>
                  <a:lnTo>
                    <a:pt x="174" y="2"/>
                  </a:lnTo>
                  <a:lnTo>
                    <a:pt x="175" y="1"/>
                  </a:lnTo>
                  <a:lnTo>
                    <a:pt x="175" y="1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79" y="1"/>
                  </a:lnTo>
                  <a:lnTo>
                    <a:pt x="180" y="1"/>
                  </a:lnTo>
                  <a:lnTo>
                    <a:pt x="180" y="2"/>
                  </a:lnTo>
                  <a:lnTo>
                    <a:pt x="181" y="3"/>
                  </a:lnTo>
                  <a:lnTo>
                    <a:pt x="181" y="4"/>
                  </a:lnTo>
                  <a:lnTo>
                    <a:pt x="181" y="5"/>
                  </a:lnTo>
                  <a:lnTo>
                    <a:pt x="181" y="6"/>
                  </a:lnTo>
                  <a:lnTo>
                    <a:pt x="181" y="7"/>
                  </a:lnTo>
                  <a:lnTo>
                    <a:pt x="180" y="11"/>
                  </a:lnTo>
                  <a:lnTo>
                    <a:pt x="178" y="18"/>
                  </a:lnTo>
                  <a:lnTo>
                    <a:pt x="178" y="19"/>
                  </a:lnTo>
                  <a:lnTo>
                    <a:pt x="178" y="19"/>
                  </a:lnTo>
                  <a:lnTo>
                    <a:pt x="177" y="20"/>
                  </a:lnTo>
                  <a:lnTo>
                    <a:pt x="176" y="21"/>
                  </a:lnTo>
                  <a:lnTo>
                    <a:pt x="176" y="21"/>
                  </a:lnTo>
                  <a:lnTo>
                    <a:pt x="175" y="21"/>
                  </a:lnTo>
                  <a:lnTo>
                    <a:pt x="174" y="21"/>
                  </a:lnTo>
                  <a:lnTo>
                    <a:pt x="173" y="21"/>
                  </a:lnTo>
                  <a:lnTo>
                    <a:pt x="173" y="20"/>
                  </a:lnTo>
                  <a:lnTo>
                    <a:pt x="172" y="20"/>
                  </a:lnTo>
                  <a:lnTo>
                    <a:pt x="171" y="19"/>
                  </a:lnTo>
                  <a:lnTo>
                    <a:pt x="171" y="18"/>
                  </a:lnTo>
                  <a:lnTo>
                    <a:pt x="171" y="17"/>
                  </a:lnTo>
                  <a:lnTo>
                    <a:pt x="171" y="16"/>
                  </a:lnTo>
                  <a:lnTo>
                    <a:pt x="171" y="15"/>
                  </a:lnTo>
                  <a:lnTo>
                    <a:pt x="171" y="14"/>
                  </a:lnTo>
                  <a:lnTo>
                    <a:pt x="171" y="14"/>
                  </a:lnTo>
                  <a:close/>
                </a:path>
              </a:pathLst>
            </a:custGeom>
            <a:solidFill>
              <a:srgbClr val="073DC9"/>
            </a:solidFill>
            <a:ln w="0">
              <a:solidFill>
                <a:srgbClr val="073DC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500"/>
            </a:p>
          </p:txBody>
        </p:sp>
        <p:sp>
          <p:nvSpPr>
            <p:cNvPr id="725" name="Freeform 147"/>
            <p:cNvSpPr>
              <a:spLocks/>
            </p:cNvSpPr>
            <p:nvPr/>
          </p:nvSpPr>
          <p:spPr bwMode="auto">
            <a:xfrm>
              <a:off x="937" y="3042"/>
              <a:ext cx="68" cy="104"/>
            </a:xfrm>
            <a:custGeom>
              <a:avLst/>
              <a:gdLst>
                <a:gd name="T0" fmla="*/ 68 w 68"/>
                <a:gd name="T1" fmla="*/ 104 h 104"/>
                <a:gd name="T2" fmla="*/ 40 w 68"/>
                <a:gd name="T3" fmla="*/ 0 h 104"/>
                <a:gd name="T4" fmla="*/ 0 w 68"/>
                <a:gd name="T5" fmla="*/ 99 h 104"/>
                <a:gd name="T6" fmla="*/ 68 w 68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104">
                  <a:moveTo>
                    <a:pt x="68" y="104"/>
                  </a:moveTo>
                  <a:lnTo>
                    <a:pt x="40" y="0"/>
                  </a:lnTo>
                  <a:lnTo>
                    <a:pt x="0" y="99"/>
                  </a:lnTo>
                  <a:lnTo>
                    <a:pt x="68" y="104"/>
                  </a:lnTo>
                  <a:close/>
                </a:path>
              </a:pathLst>
            </a:custGeom>
            <a:solidFill>
              <a:srgbClr val="073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500"/>
            </a:p>
          </p:txBody>
        </p:sp>
      </p:grpSp>
      <p:grpSp>
        <p:nvGrpSpPr>
          <p:cNvPr id="726" name="Group 155"/>
          <p:cNvGrpSpPr>
            <a:grpSpLocks noChangeAspect="1"/>
          </p:cNvGrpSpPr>
          <p:nvPr/>
        </p:nvGrpSpPr>
        <p:grpSpPr bwMode="auto">
          <a:xfrm>
            <a:off x="4917916" y="13660303"/>
            <a:ext cx="355599" cy="577849"/>
            <a:chOff x="1208" y="3023"/>
            <a:chExt cx="224" cy="364"/>
          </a:xfrm>
        </p:grpSpPr>
        <p:sp>
          <p:nvSpPr>
            <p:cNvPr id="727" name="AutoShape 154"/>
            <p:cNvSpPr>
              <a:spLocks noChangeAspect="1" noChangeArrowheads="1" noTextEdit="1"/>
            </p:cNvSpPr>
            <p:nvPr/>
          </p:nvSpPr>
          <p:spPr bwMode="auto">
            <a:xfrm>
              <a:off x="1215" y="3023"/>
              <a:ext cx="217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500"/>
            </a:p>
          </p:txBody>
        </p:sp>
        <p:sp>
          <p:nvSpPr>
            <p:cNvPr id="728" name="Freeform 156"/>
            <p:cNvSpPr>
              <a:spLocks/>
            </p:cNvSpPr>
            <p:nvPr/>
          </p:nvSpPr>
          <p:spPr bwMode="auto">
            <a:xfrm>
              <a:off x="1208" y="3066"/>
              <a:ext cx="125" cy="321"/>
            </a:xfrm>
            <a:custGeom>
              <a:avLst/>
              <a:gdLst>
                <a:gd name="T0" fmla="*/ 19 w 115"/>
                <a:gd name="T1" fmla="*/ 296 h 296"/>
                <a:gd name="T2" fmla="*/ 13 w 115"/>
                <a:gd name="T3" fmla="*/ 278 h 296"/>
                <a:gd name="T4" fmla="*/ 9 w 115"/>
                <a:gd name="T5" fmla="*/ 261 h 296"/>
                <a:gd name="T6" fmla="*/ 6 w 115"/>
                <a:gd name="T7" fmla="*/ 244 h 296"/>
                <a:gd name="T8" fmla="*/ 3 w 115"/>
                <a:gd name="T9" fmla="*/ 228 h 296"/>
                <a:gd name="T10" fmla="*/ 1 w 115"/>
                <a:gd name="T11" fmla="*/ 211 h 296"/>
                <a:gd name="T12" fmla="*/ 0 w 115"/>
                <a:gd name="T13" fmla="*/ 196 h 296"/>
                <a:gd name="T14" fmla="*/ 0 w 115"/>
                <a:gd name="T15" fmla="*/ 181 h 296"/>
                <a:gd name="T16" fmla="*/ 1 w 115"/>
                <a:gd name="T17" fmla="*/ 166 h 296"/>
                <a:gd name="T18" fmla="*/ 2 w 115"/>
                <a:gd name="T19" fmla="*/ 152 h 296"/>
                <a:gd name="T20" fmla="*/ 5 w 115"/>
                <a:gd name="T21" fmla="*/ 138 h 296"/>
                <a:gd name="T22" fmla="*/ 8 w 115"/>
                <a:gd name="T23" fmla="*/ 125 h 296"/>
                <a:gd name="T24" fmla="*/ 12 w 115"/>
                <a:gd name="T25" fmla="*/ 112 h 296"/>
                <a:gd name="T26" fmla="*/ 17 w 115"/>
                <a:gd name="T27" fmla="*/ 100 h 296"/>
                <a:gd name="T28" fmla="*/ 23 w 115"/>
                <a:gd name="T29" fmla="*/ 88 h 296"/>
                <a:gd name="T30" fmla="*/ 30 w 115"/>
                <a:gd name="T31" fmla="*/ 76 h 296"/>
                <a:gd name="T32" fmla="*/ 38 w 115"/>
                <a:gd name="T33" fmla="*/ 65 h 296"/>
                <a:gd name="T34" fmla="*/ 46 w 115"/>
                <a:gd name="T35" fmla="*/ 55 h 296"/>
                <a:gd name="T36" fmla="*/ 56 w 115"/>
                <a:gd name="T37" fmla="*/ 44 h 296"/>
                <a:gd name="T38" fmla="*/ 66 w 115"/>
                <a:gd name="T39" fmla="*/ 35 h 296"/>
                <a:gd name="T40" fmla="*/ 77 w 115"/>
                <a:gd name="T41" fmla="*/ 26 h 296"/>
                <a:gd name="T42" fmla="*/ 89 w 115"/>
                <a:gd name="T43" fmla="*/ 17 h 296"/>
                <a:gd name="T44" fmla="*/ 101 w 115"/>
                <a:gd name="T45" fmla="*/ 9 h 296"/>
                <a:gd name="T46" fmla="*/ 115 w 115"/>
                <a:gd name="T47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5" h="296">
                  <a:moveTo>
                    <a:pt x="19" y="296"/>
                  </a:moveTo>
                  <a:lnTo>
                    <a:pt x="13" y="278"/>
                  </a:lnTo>
                  <a:lnTo>
                    <a:pt x="9" y="261"/>
                  </a:lnTo>
                  <a:lnTo>
                    <a:pt x="6" y="244"/>
                  </a:lnTo>
                  <a:lnTo>
                    <a:pt x="3" y="228"/>
                  </a:lnTo>
                  <a:lnTo>
                    <a:pt x="1" y="211"/>
                  </a:lnTo>
                  <a:lnTo>
                    <a:pt x="0" y="196"/>
                  </a:lnTo>
                  <a:lnTo>
                    <a:pt x="0" y="181"/>
                  </a:lnTo>
                  <a:lnTo>
                    <a:pt x="1" y="166"/>
                  </a:lnTo>
                  <a:lnTo>
                    <a:pt x="2" y="152"/>
                  </a:lnTo>
                  <a:lnTo>
                    <a:pt x="5" y="138"/>
                  </a:lnTo>
                  <a:lnTo>
                    <a:pt x="8" y="125"/>
                  </a:lnTo>
                  <a:lnTo>
                    <a:pt x="12" y="112"/>
                  </a:lnTo>
                  <a:lnTo>
                    <a:pt x="17" y="100"/>
                  </a:lnTo>
                  <a:lnTo>
                    <a:pt x="23" y="88"/>
                  </a:lnTo>
                  <a:lnTo>
                    <a:pt x="30" y="76"/>
                  </a:lnTo>
                  <a:lnTo>
                    <a:pt x="38" y="65"/>
                  </a:lnTo>
                  <a:lnTo>
                    <a:pt x="46" y="55"/>
                  </a:lnTo>
                  <a:lnTo>
                    <a:pt x="56" y="44"/>
                  </a:lnTo>
                  <a:lnTo>
                    <a:pt x="66" y="35"/>
                  </a:lnTo>
                  <a:lnTo>
                    <a:pt x="77" y="26"/>
                  </a:lnTo>
                  <a:lnTo>
                    <a:pt x="89" y="17"/>
                  </a:lnTo>
                  <a:lnTo>
                    <a:pt x="101" y="9"/>
                  </a:lnTo>
                  <a:lnTo>
                    <a:pt x="115" y="0"/>
                  </a:lnTo>
                </a:path>
              </a:pathLst>
            </a:custGeom>
            <a:noFill/>
            <a:ln w="12700">
              <a:solidFill>
                <a:srgbClr val="CE630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500"/>
            </a:p>
          </p:txBody>
        </p:sp>
        <p:sp>
          <p:nvSpPr>
            <p:cNvPr id="822" name="Freeform 157"/>
            <p:cNvSpPr>
              <a:spLocks/>
            </p:cNvSpPr>
            <p:nvPr/>
          </p:nvSpPr>
          <p:spPr bwMode="auto">
            <a:xfrm>
              <a:off x="1312" y="3032"/>
              <a:ext cx="109" cy="69"/>
            </a:xfrm>
            <a:custGeom>
              <a:avLst/>
              <a:gdLst>
                <a:gd name="T0" fmla="*/ 26 w 109"/>
                <a:gd name="T1" fmla="*/ 69 h 69"/>
                <a:gd name="T2" fmla="*/ 109 w 109"/>
                <a:gd name="T3" fmla="*/ 0 h 69"/>
                <a:gd name="T4" fmla="*/ 0 w 109"/>
                <a:gd name="T5" fmla="*/ 6 h 69"/>
                <a:gd name="T6" fmla="*/ 26 w 109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69">
                  <a:moveTo>
                    <a:pt x="26" y="69"/>
                  </a:moveTo>
                  <a:lnTo>
                    <a:pt x="109" y="0"/>
                  </a:lnTo>
                  <a:lnTo>
                    <a:pt x="0" y="6"/>
                  </a:lnTo>
                  <a:lnTo>
                    <a:pt x="26" y="69"/>
                  </a:lnTo>
                  <a:close/>
                </a:path>
              </a:pathLst>
            </a:custGeom>
            <a:solidFill>
              <a:srgbClr val="CE6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500"/>
            </a:p>
          </p:txBody>
        </p:sp>
      </p:grpSp>
      <p:grpSp>
        <p:nvGrpSpPr>
          <p:cNvPr id="823" name="Group 160"/>
          <p:cNvGrpSpPr>
            <a:grpSpLocks noChangeAspect="1"/>
          </p:cNvGrpSpPr>
          <p:nvPr/>
        </p:nvGrpSpPr>
        <p:grpSpPr bwMode="auto">
          <a:xfrm>
            <a:off x="4572635" y="13033016"/>
            <a:ext cx="668338" cy="506413"/>
            <a:chOff x="440" y="2884"/>
            <a:chExt cx="421" cy="319"/>
          </a:xfrm>
        </p:grpSpPr>
        <p:sp>
          <p:nvSpPr>
            <p:cNvPr id="824" name="AutoShape 159"/>
            <p:cNvSpPr>
              <a:spLocks noChangeAspect="1" noChangeArrowheads="1" noTextEdit="1"/>
            </p:cNvSpPr>
            <p:nvPr/>
          </p:nvSpPr>
          <p:spPr bwMode="auto">
            <a:xfrm>
              <a:off x="440" y="2884"/>
              <a:ext cx="421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500"/>
            </a:p>
          </p:txBody>
        </p:sp>
        <p:sp>
          <p:nvSpPr>
            <p:cNvPr id="825" name="Freeform 161"/>
            <p:cNvSpPr>
              <a:spLocks/>
            </p:cNvSpPr>
            <p:nvPr/>
          </p:nvSpPr>
          <p:spPr bwMode="auto">
            <a:xfrm>
              <a:off x="542" y="2926"/>
              <a:ext cx="307" cy="265"/>
            </a:xfrm>
            <a:custGeom>
              <a:avLst/>
              <a:gdLst>
                <a:gd name="T0" fmla="*/ 307 w 307"/>
                <a:gd name="T1" fmla="*/ 265 h 265"/>
                <a:gd name="T2" fmla="*/ 290 w 307"/>
                <a:gd name="T3" fmla="*/ 244 h 265"/>
                <a:gd name="T4" fmla="*/ 273 w 307"/>
                <a:gd name="T5" fmla="*/ 223 h 265"/>
                <a:gd name="T6" fmla="*/ 256 w 307"/>
                <a:gd name="T7" fmla="*/ 203 h 265"/>
                <a:gd name="T8" fmla="*/ 239 w 307"/>
                <a:gd name="T9" fmla="*/ 184 h 265"/>
                <a:gd name="T10" fmla="*/ 223 w 307"/>
                <a:gd name="T11" fmla="*/ 166 h 265"/>
                <a:gd name="T12" fmla="*/ 206 w 307"/>
                <a:gd name="T13" fmla="*/ 148 h 265"/>
                <a:gd name="T14" fmla="*/ 189 w 307"/>
                <a:gd name="T15" fmla="*/ 132 h 265"/>
                <a:gd name="T16" fmla="*/ 173 w 307"/>
                <a:gd name="T17" fmla="*/ 116 h 265"/>
                <a:gd name="T18" fmla="*/ 157 w 307"/>
                <a:gd name="T19" fmla="*/ 102 h 265"/>
                <a:gd name="T20" fmla="*/ 141 w 307"/>
                <a:gd name="T21" fmla="*/ 87 h 265"/>
                <a:gd name="T22" fmla="*/ 125 w 307"/>
                <a:gd name="T23" fmla="*/ 74 h 265"/>
                <a:gd name="T24" fmla="*/ 109 w 307"/>
                <a:gd name="T25" fmla="*/ 62 h 265"/>
                <a:gd name="T26" fmla="*/ 93 w 307"/>
                <a:gd name="T27" fmla="*/ 51 h 265"/>
                <a:gd name="T28" fmla="*/ 77 w 307"/>
                <a:gd name="T29" fmla="*/ 40 h 265"/>
                <a:gd name="T30" fmla="*/ 61 w 307"/>
                <a:gd name="T31" fmla="*/ 30 h 265"/>
                <a:gd name="T32" fmla="*/ 46 w 307"/>
                <a:gd name="T33" fmla="*/ 21 h 265"/>
                <a:gd name="T34" fmla="*/ 31 w 307"/>
                <a:gd name="T35" fmla="*/ 13 h 265"/>
                <a:gd name="T36" fmla="*/ 15 w 307"/>
                <a:gd name="T37" fmla="*/ 6 h 265"/>
                <a:gd name="T38" fmla="*/ 0 w 307"/>
                <a:gd name="T39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7" h="265">
                  <a:moveTo>
                    <a:pt x="307" y="265"/>
                  </a:moveTo>
                  <a:lnTo>
                    <a:pt x="290" y="244"/>
                  </a:lnTo>
                  <a:lnTo>
                    <a:pt x="273" y="223"/>
                  </a:lnTo>
                  <a:lnTo>
                    <a:pt x="256" y="203"/>
                  </a:lnTo>
                  <a:lnTo>
                    <a:pt x="239" y="184"/>
                  </a:lnTo>
                  <a:lnTo>
                    <a:pt x="223" y="166"/>
                  </a:lnTo>
                  <a:lnTo>
                    <a:pt x="206" y="148"/>
                  </a:lnTo>
                  <a:lnTo>
                    <a:pt x="189" y="132"/>
                  </a:lnTo>
                  <a:lnTo>
                    <a:pt x="173" y="116"/>
                  </a:lnTo>
                  <a:lnTo>
                    <a:pt x="157" y="102"/>
                  </a:lnTo>
                  <a:lnTo>
                    <a:pt x="141" y="87"/>
                  </a:lnTo>
                  <a:lnTo>
                    <a:pt x="125" y="74"/>
                  </a:lnTo>
                  <a:lnTo>
                    <a:pt x="109" y="62"/>
                  </a:lnTo>
                  <a:lnTo>
                    <a:pt x="93" y="51"/>
                  </a:lnTo>
                  <a:lnTo>
                    <a:pt x="77" y="40"/>
                  </a:lnTo>
                  <a:lnTo>
                    <a:pt x="61" y="30"/>
                  </a:lnTo>
                  <a:lnTo>
                    <a:pt x="46" y="21"/>
                  </a:lnTo>
                  <a:lnTo>
                    <a:pt x="31" y="13"/>
                  </a:lnTo>
                  <a:lnTo>
                    <a:pt x="15" y="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CE630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500"/>
            </a:p>
          </p:txBody>
        </p:sp>
        <p:sp>
          <p:nvSpPr>
            <p:cNvPr id="826" name="Freeform 162"/>
            <p:cNvSpPr>
              <a:spLocks/>
            </p:cNvSpPr>
            <p:nvPr/>
          </p:nvSpPr>
          <p:spPr bwMode="auto">
            <a:xfrm>
              <a:off x="449" y="2893"/>
              <a:ext cx="109" cy="68"/>
            </a:xfrm>
            <a:custGeom>
              <a:avLst/>
              <a:gdLst>
                <a:gd name="T0" fmla="*/ 94 w 109"/>
                <a:gd name="T1" fmla="*/ 68 h 68"/>
                <a:gd name="T2" fmla="*/ 0 w 109"/>
                <a:gd name="T3" fmla="*/ 11 h 68"/>
                <a:gd name="T4" fmla="*/ 109 w 109"/>
                <a:gd name="T5" fmla="*/ 0 h 68"/>
                <a:gd name="T6" fmla="*/ 94 w 109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68">
                  <a:moveTo>
                    <a:pt x="94" y="68"/>
                  </a:moveTo>
                  <a:lnTo>
                    <a:pt x="0" y="11"/>
                  </a:lnTo>
                  <a:lnTo>
                    <a:pt x="109" y="0"/>
                  </a:lnTo>
                  <a:lnTo>
                    <a:pt x="94" y="68"/>
                  </a:lnTo>
                  <a:close/>
                </a:path>
              </a:pathLst>
            </a:custGeom>
            <a:solidFill>
              <a:srgbClr val="CE6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500"/>
            </a:p>
          </p:txBody>
        </p:sp>
      </p:grpSp>
      <p:sp>
        <p:nvSpPr>
          <p:cNvPr id="828" name="Freeform 5"/>
          <p:cNvSpPr>
            <a:spLocks/>
          </p:cNvSpPr>
          <p:nvPr/>
        </p:nvSpPr>
        <p:spPr bwMode="auto">
          <a:xfrm>
            <a:off x="8258544" y="13020382"/>
            <a:ext cx="258762" cy="258763"/>
          </a:xfrm>
          <a:custGeom>
            <a:avLst/>
            <a:gdLst>
              <a:gd name="T0" fmla="*/ 1 w 163"/>
              <a:gd name="T1" fmla="*/ 73 h 163"/>
              <a:gd name="T2" fmla="*/ 3 w 163"/>
              <a:gd name="T3" fmla="*/ 61 h 163"/>
              <a:gd name="T4" fmla="*/ 7 w 163"/>
              <a:gd name="T5" fmla="*/ 50 h 163"/>
              <a:gd name="T6" fmla="*/ 12 w 163"/>
              <a:gd name="T7" fmla="*/ 39 h 163"/>
              <a:gd name="T8" fmla="*/ 19 w 163"/>
              <a:gd name="T9" fmla="*/ 30 h 163"/>
              <a:gd name="T10" fmla="*/ 27 w 163"/>
              <a:gd name="T11" fmla="*/ 21 h 163"/>
              <a:gd name="T12" fmla="*/ 36 w 163"/>
              <a:gd name="T13" fmla="*/ 14 h 163"/>
              <a:gd name="T14" fmla="*/ 46 w 163"/>
              <a:gd name="T15" fmla="*/ 8 h 163"/>
              <a:gd name="T16" fmla="*/ 58 w 163"/>
              <a:gd name="T17" fmla="*/ 4 h 163"/>
              <a:gd name="T18" fmla="*/ 69 w 163"/>
              <a:gd name="T19" fmla="*/ 1 h 163"/>
              <a:gd name="T20" fmla="*/ 82 w 163"/>
              <a:gd name="T21" fmla="*/ 0 h 163"/>
              <a:gd name="T22" fmla="*/ 94 w 163"/>
              <a:gd name="T23" fmla="*/ 1 h 163"/>
              <a:gd name="T24" fmla="*/ 106 w 163"/>
              <a:gd name="T25" fmla="*/ 4 h 163"/>
              <a:gd name="T26" fmla="*/ 117 w 163"/>
              <a:gd name="T27" fmla="*/ 8 h 163"/>
              <a:gd name="T28" fmla="*/ 127 w 163"/>
              <a:gd name="T29" fmla="*/ 14 h 163"/>
              <a:gd name="T30" fmla="*/ 137 w 163"/>
              <a:gd name="T31" fmla="*/ 21 h 163"/>
              <a:gd name="T32" fmla="*/ 145 w 163"/>
              <a:gd name="T33" fmla="*/ 30 h 163"/>
              <a:gd name="T34" fmla="*/ 151 w 163"/>
              <a:gd name="T35" fmla="*/ 39 h 163"/>
              <a:gd name="T36" fmla="*/ 157 w 163"/>
              <a:gd name="T37" fmla="*/ 50 h 163"/>
              <a:gd name="T38" fmla="*/ 161 w 163"/>
              <a:gd name="T39" fmla="*/ 61 h 163"/>
              <a:gd name="T40" fmla="*/ 163 w 163"/>
              <a:gd name="T41" fmla="*/ 73 h 163"/>
              <a:gd name="T42" fmla="*/ 163 w 163"/>
              <a:gd name="T43" fmla="*/ 81 h 163"/>
              <a:gd name="T44" fmla="*/ 162 w 163"/>
              <a:gd name="T45" fmla="*/ 94 h 163"/>
              <a:gd name="T46" fmla="*/ 160 w 163"/>
              <a:gd name="T47" fmla="*/ 106 h 163"/>
              <a:gd name="T48" fmla="*/ 155 w 163"/>
              <a:gd name="T49" fmla="*/ 117 h 163"/>
              <a:gd name="T50" fmla="*/ 149 w 163"/>
              <a:gd name="T51" fmla="*/ 127 h 163"/>
              <a:gd name="T52" fmla="*/ 142 w 163"/>
              <a:gd name="T53" fmla="*/ 136 h 163"/>
              <a:gd name="T54" fmla="*/ 134 w 163"/>
              <a:gd name="T55" fmla="*/ 144 h 163"/>
              <a:gd name="T56" fmla="*/ 124 w 163"/>
              <a:gd name="T57" fmla="*/ 151 h 163"/>
              <a:gd name="T58" fmla="*/ 113 w 163"/>
              <a:gd name="T59" fmla="*/ 156 h 163"/>
              <a:gd name="T60" fmla="*/ 102 w 163"/>
              <a:gd name="T61" fmla="*/ 160 h 163"/>
              <a:gd name="T62" fmla="*/ 90 w 163"/>
              <a:gd name="T63" fmla="*/ 162 h 163"/>
              <a:gd name="T64" fmla="*/ 78 w 163"/>
              <a:gd name="T65" fmla="*/ 163 h 163"/>
              <a:gd name="T66" fmla="*/ 65 w 163"/>
              <a:gd name="T67" fmla="*/ 161 h 163"/>
              <a:gd name="T68" fmla="*/ 54 w 163"/>
              <a:gd name="T69" fmla="*/ 158 h 163"/>
              <a:gd name="T70" fmla="*/ 43 w 163"/>
              <a:gd name="T71" fmla="*/ 153 h 163"/>
              <a:gd name="T72" fmla="*/ 33 w 163"/>
              <a:gd name="T73" fmla="*/ 147 h 163"/>
              <a:gd name="T74" fmla="*/ 24 w 163"/>
              <a:gd name="T75" fmla="*/ 139 h 163"/>
              <a:gd name="T76" fmla="*/ 17 w 163"/>
              <a:gd name="T77" fmla="*/ 130 h 163"/>
              <a:gd name="T78" fmla="*/ 10 w 163"/>
              <a:gd name="T79" fmla="*/ 120 h 163"/>
              <a:gd name="T80" fmla="*/ 5 w 163"/>
              <a:gd name="T81" fmla="*/ 109 h 163"/>
              <a:gd name="T82" fmla="*/ 2 w 163"/>
              <a:gd name="T83" fmla="*/ 98 h 163"/>
              <a:gd name="T84" fmla="*/ 1 w 163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3" h="163">
                <a:moveTo>
                  <a:pt x="0" y="81"/>
                </a:moveTo>
                <a:lnTo>
                  <a:pt x="1" y="77"/>
                </a:lnTo>
                <a:lnTo>
                  <a:pt x="1" y="73"/>
                </a:lnTo>
                <a:lnTo>
                  <a:pt x="1" y="69"/>
                </a:lnTo>
                <a:lnTo>
                  <a:pt x="2" y="65"/>
                </a:lnTo>
                <a:lnTo>
                  <a:pt x="3" y="61"/>
                </a:lnTo>
                <a:lnTo>
                  <a:pt x="4" y="57"/>
                </a:lnTo>
                <a:lnTo>
                  <a:pt x="5" y="53"/>
                </a:lnTo>
                <a:lnTo>
                  <a:pt x="7" y="50"/>
                </a:lnTo>
                <a:lnTo>
                  <a:pt x="8" y="46"/>
                </a:lnTo>
                <a:lnTo>
                  <a:pt x="10" y="42"/>
                </a:lnTo>
                <a:lnTo>
                  <a:pt x="12" y="39"/>
                </a:lnTo>
                <a:lnTo>
                  <a:pt x="14" y="36"/>
                </a:lnTo>
                <a:lnTo>
                  <a:pt x="17" y="32"/>
                </a:lnTo>
                <a:lnTo>
                  <a:pt x="19" y="30"/>
                </a:lnTo>
                <a:lnTo>
                  <a:pt x="21" y="26"/>
                </a:lnTo>
                <a:lnTo>
                  <a:pt x="24" y="24"/>
                </a:lnTo>
                <a:lnTo>
                  <a:pt x="27" y="21"/>
                </a:lnTo>
                <a:lnTo>
                  <a:pt x="30" y="18"/>
                </a:lnTo>
                <a:lnTo>
                  <a:pt x="33" y="16"/>
                </a:lnTo>
                <a:lnTo>
                  <a:pt x="36" y="14"/>
                </a:lnTo>
                <a:lnTo>
                  <a:pt x="40" y="11"/>
                </a:lnTo>
                <a:lnTo>
                  <a:pt x="43" y="10"/>
                </a:lnTo>
                <a:lnTo>
                  <a:pt x="46" y="8"/>
                </a:lnTo>
                <a:lnTo>
                  <a:pt x="50" y="6"/>
                </a:lnTo>
                <a:lnTo>
                  <a:pt x="54" y="5"/>
                </a:lnTo>
                <a:lnTo>
                  <a:pt x="58" y="4"/>
                </a:lnTo>
                <a:lnTo>
                  <a:pt x="61" y="2"/>
                </a:lnTo>
                <a:lnTo>
                  <a:pt x="65" y="1"/>
                </a:lnTo>
                <a:lnTo>
                  <a:pt x="69" y="1"/>
                </a:lnTo>
                <a:lnTo>
                  <a:pt x="74" y="0"/>
                </a:lnTo>
                <a:lnTo>
                  <a:pt x="78" y="0"/>
                </a:lnTo>
                <a:lnTo>
                  <a:pt x="82" y="0"/>
                </a:lnTo>
                <a:lnTo>
                  <a:pt x="86" y="0"/>
                </a:lnTo>
                <a:lnTo>
                  <a:pt x="90" y="0"/>
                </a:lnTo>
                <a:lnTo>
                  <a:pt x="94" y="1"/>
                </a:lnTo>
                <a:lnTo>
                  <a:pt x="98" y="1"/>
                </a:lnTo>
                <a:lnTo>
                  <a:pt x="102" y="2"/>
                </a:lnTo>
                <a:lnTo>
                  <a:pt x="106" y="4"/>
                </a:lnTo>
                <a:lnTo>
                  <a:pt x="110" y="5"/>
                </a:lnTo>
                <a:lnTo>
                  <a:pt x="113" y="6"/>
                </a:lnTo>
                <a:lnTo>
                  <a:pt x="117" y="8"/>
                </a:lnTo>
                <a:lnTo>
                  <a:pt x="121" y="10"/>
                </a:lnTo>
                <a:lnTo>
                  <a:pt x="124" y="11"/>
                </a:lnTo>
                <a:lnTo>
                  <a:pt x="127" y="14"/>
                </a:lnTo>
                <a:lnTo>
                  <a:pt x="131" y="16"/>
                </a:lnTo>
                <a:lnTo>
                  <a:pt x="134" y="18"/>
                </a:lnTo>
                <a:lnTo>
                  <a:pt x="137" y="21"/>
                </a:lnTo>
                <a:lnTo>
                  <a:pt x="140" y="24"/>
                </a:lnTo>
                <a:lnTo>
                  <a:pt x="142" y="26"/>
                </a:lnTo>
                <a:lnTo>
                  <a:pt x="145" y="30"/>
                </a:lnTo>
                <a:lnTo>
                  <a:pt x="147" y="32"/>
                </a:lnTo>
                <a:lnTo>
                  <a:pt x="149" y="36"/>
                </a:lnTo>
                <a:lnTo>
                  <a:pt x="151" y="39"/>
                </a:lnTo>
                <a:lnTo>
                  <a:pt x="153" y="42"/>
                </a:lnTo>
                <a:lnTo>
                  <a:pt x="155" y="46"/>
                </a:lnTo>
                <a:lnTo>
                  <a:pt x="157" y="50"/>
                </a:lnTo>
                <a:lnTo>
                  <a:pt x="158" y="53"/>
                </a:lnTo>
                <a:lnTo>
                  <a:pt x="160" y="57"/>
                </a:lnTo>
                <a:lnTo>
                  <a:pt x="161" y="61"/>
                </a:lnTo>
                <a:lnTo>
                  <a:pt x="161" y="65"/>
                </a:lnTo>
                <a:lnTo>
                  <a:pt x="162" y="69"/>
                </a:lnTo>
                <a:lnTo>
                  <a:pt x="163" y="73"/>
                </a:lnTo>
                <a:lnTo>
                  <a:pt x="163" y="77"/>
                </a:lnTo>
                <a:lnTo>
                  <a:pt x="163" y="81"/>
                </a:lnTo>
                <a:lnTo>
                  <a:pt x="163" y="81"/>
                </a:lnTo>
                <a:lnTo>
                  <a:pt x="163" y="85"/>
                </a:lnTo>
                <a:lnTo>
                  <a:pt x="163" y="90"/>
                </a:lnTo>
                <a:lnTo>
                  <a:pt x="162" y="94"/>
                </a:lnTo>
                <a:lnTo>
                  <a:pt x="161" y="98"/>
                </a:lnTo>
                <a:lnTo>
                  <a:pt x="161" y="102"/>
                </a:lnTo>
                <a:lnTo>
                  <a:pt x="160" y="106"/>
                </a:lnTo>
                <a:lnTo>
                  <a:pt x="158" y="109"/>
                </a:lnTo>
                <a:lnTo>
                  <a:pt x="157" y="113"/>
                </a:lnTo>
                <a:lnTo>
                  <a:pt x="155" y="117"/>
                </a:lnTo>
                <a:lnTo>
                  <a:pt x="153" y="120"/>
                </a:lnTo>
                <a:lnTo>
                  <a:pt x="151" y="123"/>
                </a:lnTo>
                <a:lnTo>
                  <a:pt x="149" y="127"/>
                </a:lnTo>
                <a:lnTo>
                  <a:pt x="147" y="130"/>
                </a:lnTo>
                <a:lnTo>
                  <a:pt x="145" y="133"/>
                </a:lnTo>
                <a:lnTo>
                  <a:pt x="142" y="136"/>
                </a:lnTo>
                <a:lnTo>
                  <a:pt x="140" y="139"/>
                </a:lnTo>
                <a:lnTo>
                  <a:pt x="137" y="142"/>
                </a:lnTo>
                <a:lnTo>
                  <a:pt x="134" y="144"/>
                </a:lnTo>
                <a:lnTo>
                  <a:pt x="131" y="147"/>
                </a:lnTo>
                <a:lnTo>
                  <a:pt x="127" y="149"/>
                </a:lnTo>
                <a:lnTo>
                  <a:pt x="124" y="151"/>
                </a:lnTo>
                <a:lnTo>
                  <a:pt x="121" y="153"/>
                </a:lnTo>
                <a:lnTo>
                  <a:pt x="117" y="155"/>
                </a:lnTo>
                <a:lnTo>
                  <a:pt x="113" y="156"/>
                </a:lnTo>
                <a:lnTo>
                  <a:pt x="110" y="158"/>
                </a:lnTo>
                <a:lnTo>
                  <a:pt x="106" y="159"/>
                </a:lnTo>
                <a:lnTo>
                  <a:pt x="102" y="160"/>
                </a:lnTo>
                <a:lnTo>
                  <a:pt x="98" y="161"/>
                </a:lnTo>
                <a:lnTo>
                  <a:pt x="94" y="162"/>
                </a:lnTo>
                <a:lnTo>
                  <a:pt x="90" y="162"/>
                </a:lnTo>
                <a:lnTo>
                  <a:pt x="86" y="163"/>
                </a:lnTo>
                <a:lnTo>
                  <a:pt x="82" y="163"/>
                </a:lnTo>
                <a:lnTo>
                  <a:pt x="78" y="163"/>
                </a:lnTo>
                <a:lnTo>
                  <a:pt x="74" y="162"/>
                </a:lnTo>
                <a:lnTo>
                  <a:pt x="69" y="162"/>
                </a:lnTo>
                <a:lnTo>
                  <a:pt x="65" y="161"/>
                </a:lnTo>
                <a:lnTo>
                  <a:pt x="61" y="160"/>
                </a:lnTo>
                <a:lnTo>
                  <a:pt x="58" y="159"/>
                </a:lnTo>
                <a:lnTo>
                  <a:pt x="54" y="158"/>
                </a:lnTo>
                <a:lnTo>
                  <a:pt x="50" y="156"/>
                </a:lnTo>
                <a:lnTo>
                  <a:pt x="46" y="155"/>
                </a:lnTo>
                <a:lnTo>
                  <a:pt x="43" y="153"/>
                </a:lnTo>
                <a:lnTo>
                  <a:pt x="40" y="151"/>
                </a:lnTo>
                <a:lnTo>
                  <a:pt x="36" y="149"/>
                </a:lnTo>
                <a:lnTo>
                  <a:pt x="33" y="147"/>
                </a:lnTo>
                <a:lnTo>
                  <a:pt x="30" y="144"/>
                </a:lnTo>
                <a:lnTo>
                  <a:pt x="27" y="142"/>
                </a:lnTo>
                <a:lnTo>
                  <a:pt x="24" y="139"/>
                </a:lnTo>
                <a:lnTo>
                  <a:pt x="21" y="136"/>
                </a:lnTo>
                <a:lnTo>
                  <a:pt x="19" y="133"/>
                </a:lnTo>
                <a:lnTo>
                  <a:pt x="17" y="130"/>
                </a:lnTo>
                <a:lnTo>
                  <a:pt x="14" y="127"/>
                </a:lnTo>
                <a:lnTo>
                  <a:pt x="12" y="123"/>
                </a:lnTo>
                <a:lnTo>
                  <a:pt x="10" y="120"/>
                </a:lnTo>
                <a:lnTo>
                  <a:pt x="8" y="117"/>
                </a:lnTo>
                <a:lnTo>
                  <a:pt x="7" y="113"/>
                </a:lnTo>
                <a:lnTo>
                  <a:pt x="5" y="109"/>
                </a:lnTo>
                <a:lnTo>
                  <a:pt x="4" y="106"/>
                </a:lnTo>
                <a:lnTo>
                  <a:pt x="3" y="102"/>
                </a:lnTo>
                <a:lnTo>
                  <a:pt x="2" y="98"/>
                </a:lnTo>
                <a:lnTo>
                  <a:pt x="1" y="94"/>
                </a:lnTo>
                <a:lnTo>
                  <a:pt x="1" y="90"/>
                </a:lnTo>
                <a:lnTo>
                  <a:pt x="1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9" name="Rectangle 6"/>
          <p:cNvSpPr>
            <a:spLocks noChangeArrowheads="1"/>
          </p:cNvSpPr>
          <p:nvPr/>
        </p:nvSpPr>
        <p:spPr bwMode="auto">
          <a:xfrm>
            <a:off x="7979144" y="12755467"/>
            <a:ext cx="1795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36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s</a:t>
            </a: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0" name="Line 40"/>
          <p:cNvSpPr>
            <a:spLocks noChangeShapeType="1"/>
          </p:cNvSpPr>
          <p:nvPr/>
        </p:nvSpPr>
        <p:spPr bwMode="auto">
          <a:xfrm flipV="1">
            <a:off x="8480794" y="12725107"/>
            <a:ext cx="128587" cy="333375"/>
          </a:xfrm>
          <a:prstGeom prst="line">
            <a:avLst/>
          </a:prstGeom>
          <a:noFill/>
          <a:ln w="1428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1" name="Freeform 41"/>
          <p:cNvSpPr>
            <a:spLocks/>
          </p:cNvSpPr>
          <p:nvPr/>
        </p:nvSpPr>
        <p:spPr bwMode="auto">
          <a:xfrm>
            <a:off x="8572869" y="12631445"/>
            <a:ext cx="74612" cy="115888"/>
          </a:xfrm>
          <a:custGeom>
            <a:avLst/>
            <a:gdLst>
              <a:gd name="T0" fmla="*/ 43 w 47"/>
              <a:gd name="T1" fmla="*/ 73 h 73"/>
              <a:gd name="T2" fmla="*/ 47 w 47"/>
              <a:gd name="T3" fmla="*/ 0 h 73"/>
              <a:gd name="T4" fmla="*/ 0 w 47"/>
              <a:gd name="T5" fmla="*/ 56 h 73"/>
              <a:gd name="T6" fmla="*/ 43 w 47"/>
              <a:gd name="T7" fmla="*/ 73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" h="73">
                <a:moveTo>
                  <a:pt x="43" y="73"/>
                </a:moveTo>
                <a:lnTo>
                  <a:pt x="47" y="0"/>
                </a:lnTo>
                <a:lnTo>
                  <a:pt x="0" y="56"/>
                </a:lnTo>
                <a:lnTo>
                  <a:pt x="43" y="73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2" name="Line 42"/>
          <p:cNvSpPr>
            <a:spLocks noChangeShapeType="1"/>
          </p:cNvSpPr>
          <p:nvPr/>
        </p:nvSpPr>
        <p:spPr bwMode="auto">
          <a:xfrm flipV="1">
            <a:off x="8644307" y="12334582"/>
            <a:ext cx="300037" cy="306388"/>
          </a:xfrm>
          <a:prstGeom prst="line">
            <a:avLst/>
          </a:prstGeom>
          <a:noFill/>
          <a:ln w="1428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3" name="Freeform 43"/>
          <p:cNvSpPr>
            <a:spLocks/>
          </p:cNvSpPr>
          <p:nvPr/>
        </p:nvSpPr>
        <p:spPr bwMode="auto">
          <a:xfrm>
            <a:off x="8912594" y="12263145"/>
            <a:ext cx="103187" cy="104775"/>
          </a:xfrm>
          <a:custGeom>
            <a:avLst/>
            <a:gdLst>
              <a:gd name="T0" fmla="*/ 32 w 65"/>
              <a:gd name="T1" fmla="*/ 66 h 66"/>
              <a:gd name="T2" fmla="*/ 65 w 65"/>
              <a:gd name="T3" fmla="*/ 0 h 66"/>
              <a:gd name="T4" fmla="*/ 0 w 65"/>
              <a:gd name="T5" fmla="*/ 33 h 66"/>
              <a:gd name="T6" fmla="*/ 32 w 65"/>
              <a:gd name="T7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" h="66">
                <a:moveTo>
                  <a:pt x="32" y="66"/>
                </a:moveTo>
                <a:lnTo>
                  <a:pt x="65" y="0"/>
                </a:lnTo>
                <a:lnTo>
                  <a:pt x="0" y="33"/>
                </a:lnTo>
                <a:lnTo>
                  <a:pt x="32" y="66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4" name="Line 44"/>
          <p:cNvSpPr>
            <a:spLocks noChangeShapeType="1"/>
          </p:cNvSpPr>
          <p:nvPr/>
        </p:nvSpPr>
        <p:spPr bwMode="auto">
          <a:xfrm flipV="1">
            <a:off x="9015782" y="11939295"/>
            <a:ext cx="220662" cy="323850"/>
          </a:xfrm>
          <a:prstGeom prst="line">
            <a:avLst/>
          </a:prstGeom>
          <a:noFill/>
          <a:ln w="1428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5" name="Freeform 45"/>
          <p:cNvSpPr>
            <a:spLocks/>
          </p:cNvSpPr>
          <p:nvPr/>
        </p:nvSpPr>
        <p:spPr bwMode="auto">
          <a:xfrm>
            <a:off x="9201519" y="11855157"/>
            <a:ext cx="92075" cy="111125"/>
          </a:xfrm>
          <a:custGeom>
            <a:avLst/>
            <a:gdLst>
              <a:gd name="T0" fmla="*/ 38 w 58"/>
              <a:gd name="T1" fmla="*/ 70 h 70"/>
              <a:gd name="T2" fmla="*/ 58 w 58"/>
              <a:gd name="T3" fmla="*/ 0 h 70"/>
              <a:gd name="T4" fmla="*/ 0 w 58"/>
              <a:gd name="T5" fmla="*/ 44 h 70"/>
              <a:gd name="T6" fmla="*/ 38 w 58"/>
              <a:gd name="T7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70">
                <a:moveTo>
                  <a:pt x="38" y="70"/>
                </a:moveTo>
                <a:lnTo>
                  <a:pt x="58" y="0"/>
                </a:lnTo>
                <a:lnTo>
                  <a:pt x="0" y="44"/>
                </a:lnTo>
                <a:lnTo>
                  <a:pt x="38" y="7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6" name="Line 46"/>
          <p:cNvSpPr>
            <a:spLocks noChangeShapeType="1"/>
          </p:cNvSpPr>
          <p:nvPr/>
        </p:nvSpPr>
        <p:spPr bwMode="auto">
          <a:xfrm flipV="1">
            <a:off x="8517307" y="12947357"/>
            <a:ext cx="304800" cy="201613"/>
          </a:xfrm>
          <a:prstGeom prst="line">
            <a:avLst/>
          </a:prstGeom>
          <a:noFill/>
          <a:ln w="1428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7" name="Freeform 47"/>
          <p:cNvSpPr>
            <a:spLocks/>
          </p:cNvSpPr>
          <p:nvPr/>
        </p:nvSpPr>
        <p:spPr bwMode="auto">
          <a:xfrm>
            <a:off x="8793532" y="12890207"/>
            <a:ext cx="111125" cy="92075"/>
          </a:xfrm>
          <a:custGeom>
            <a:avLst/>
            <a:gdLst>
              <a:gd name="T0" fmla="*/ 26 w 70"/>
              <a:gd name="T1" fmla="*/ 58 h 58"/>
              <a:gd name="T2" fmla="*/ 70 w 70"/>
              <a:gd name="T3" fmla="*/ 0 h 58"/>
              <a:gd name="T4" fmla="*/ 0 w 70"/>
              <a:gd name="T5" fmla="*/ 20 h 58"/>
              <a:gd name="T6" fmla="*/ 26 w 70"/>
              <a:gd name="T7" fmla="*/ 58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" h="58">
                <a:moveTo>
                  <a:pt x="26" y="58"/>
                </a:moveTo>
                <a:lnTo>
                  <a:pt x="70" y="0"/>
                </a:lnTo>
                <a:lnTo>
                  <a:pt x="0" y="20"/>
                </a:lnTo>
                <a:lnTo>
                  <a:pt x="26" y="58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8" name="Line 48"/>
          <p:cNvSpPr>
            <a:spLocks noChangeShapeType="1"/>
          </p:cNvSpPr>
          <p:nvPr/>
        </p:nvSpPr>
        <p:spPr bwMode="auto">
          <a:xfrm>
            <a:off x="8904657" y="12890207"/>
            <a:ext cx="169862" cy="84138"/>
          </a:xfrm>
          <a:prstGeom prst="line">
            <a:avLst/>
          </a:prstGeom>
          <a:noFill/>
          <a:ln w="1428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9" name="Freeform 49"/>
          <p:cNvSpPr>
            <a:spLocks/>
          </p:cNvSpPr>
          <p:nvPr/>
        </p:nvSpPr>
        <p:spPr bwMode="auto">
          <a:xfrm>
            <a:off x="9049119" y="12937832"/>
            <a:ext cx="114300" cy="82550"/>
          </a:xfrm>
          <a:custGeom>
            <a:avLst/>
            <a:gdLst>
              <a:gd name="T0" fmla="*/ 21 w 72"/>
              <a:gd name="T1" fmla="*/ 0 h 52"/>
              <a:gd name="T2" fmla="*/ 72 w 72"/>
              <a:gd name="T3" fmla="*/ 52 h 52"/>
              <a:gd name="T4" fmla="*/ 0 w 72"/>
              <a:gd name="T5" fmla="*/ 41 h 52"/>
              <a:gd name="T6" fmla="*/ 21 w 72"/>
              <a:gd name="T7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" h="52">
                <a:moveTo>
                  <a:pt x="21" y="0"/>
                </a:moveTo>
                <a:lnTo>
                  <a:pt x="72" y="52"/>
                </a:lnTo>
                <a:lnTo>
                  <a:pt x="0" y="41"/>
                </a:lnTo>
                <a:lnTo>
                  <a:pt x="21" y="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0" name="Line 50"/>
          <p:cNvSpPr>
            <a:spLocks noChangeShapeType="1"/>
          </p:cNvSpPr>
          <p:nvPr/>
        </p:nvSpPr>
        <p:spPr bwMode="auto">
          <a:xfrm flipV="1">
            <a:off x="9163419" y="12817182"/>
            <a:ext cx="304800" cy="203200"/>
          </a:xfrm>
          <a:prstGeom prst="line">
            <a:avLst/>
          </a:prstGeom>
          <a:noFill/>
          <a:ln w="1428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1" name="Freeform 51"/>
          <p:cNvSpPr>
            <a:spLocks/>
          </p:cNvSpPr>
          <p:nvPr/>
        </p:nvSpPr>
        <p:spPr bwMode="auto">
          <a:xfrm>
            <a:off x="9439644" y="12761620"/>
            <a:ext cx="112712" cy="90488"/>
          </a:xfrm>
          <a:custGeom>
            <a:avLst/>
            <a:gdLst>
              <a:gd name="T0" fmla="*/ 26 w 71"/>
              <a:gd name="T1" fmla="*/ 57 h 57"/>
              <a:gd name="T2" fmla="*/ 71 w 71"/>
              <a:gd name="T3" fmla="*/ 0 h 57"/>
              <a:gd name="T4" fmla="*/ 0 w 71"/>
              <a:gd name="T5" fmla="*/ 19 h 57"/>
              <a:gd name="T6" fmla="*/ 26 w 71"/>
              <a:gd name="T7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" h="57">
                <a:moveTo>
                  <a:pt x="26" y="57"/>
                </a:moveTo>
                <a:lnTo>
                  <a:pt x="71" y="0"/>
                </a:lnTo>
                <a:lnTo>
                  <a:pt x="0" y="19"/>
                </a:lnTo>
                <a:lnTo>
                  <a:pt x="26" y="57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2" name="Line 52"/>
          <p:cNvSpPr>
            <a:spLocks noChangeShapeType="1"/>
          </p:cNvSpPr>
          <p:nvPr/>
        </p:nvSpPr>
        <p:spPr bwMode="auto">
          <a:xfrm flipV="1">
            <a:off x="9528544" y="12764795"/>
            <a:ext cx="311150" cy="12700"/>
          </a:xfrm>
          <a:prstGeom prst="line">
            <a:avLst/>
          </a:prstGeom>
          <a:noFill/>
          <a:ln w="1428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3" name="Freeform 53"/>
          <p:cNvSpPr>
            <a:spLocks/>
          </p:cNvSpPr>
          <p:nvPr/>
        </p:nvSpPr>
        <p:spPr bwMode="auto">
          <a:xfrm>
            <a:off x="9828582" y="12728282"/>
            <a:ext cx="111125" cy="74613"/>
          </a:xfrm>
          <a:custGeom>
            <a:avLst/>
            <a:gdLst>
              <a:gd name="T0" fmla="*/ 2 w 70"/>
              <a:gd name="T1" fmla="*/ 47 h 47"/>
              <a:gd name="T2" fmla="*/ 70 w 70"/>
              <a:gd name="T3" fmla="*/ 21 h 47"/>
              <a:gd name="T4" fmla="*/ 0 w 70"/>
              <a:gd name="T5" fmla="*/ 0 h 47"/>
              <a:gd name="T6" fmla="*/ 2 w 70"/>
              <a:gd name="T7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" h="47">
                <a:moveTo>
                  <a:pt x="2" y="47"/>
                </a:moveTo>
                <a:lnTo>
                  <a:pt x="70" y="21"/>
                </a:lnTo>
                <a:lnTo>
                  <a:pt x="0" y="0"/>
                </a:lnTo>
                <a:lnTo>
                  <a:pt x="2" y="47"/>
                </a:lnTo>
                <a:close/>
              </a:path>
            </a:pathLst>
          </a:custGeom>
          <a:solidFill>
            <a:srgbClr val="073D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4" name="Line 54"/>
          <p:cNvSpPr>
            <a:spLocks noChangeShapeType="1"/>
          </p:cNvSpPr>
          <p:nvPr/>
        </p:nvSpPr>
        <p:spPr bwMode="auto">
          <a:xfrm>
            <a:off x="8480794" y="13241045"/>
            <a:ext cx="223837" cy="225425"/>
          </a:xfrm>
          <a:prstGeom prst="line">
            <a:avLst/>
          </a:prstGeom>
          <a:noFill/>
          <a:ln w="1428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5" name="Freeform 55"/>
          <p:cNvSpPr>
            <a:spLocks/>
          </p:cNvSpPr>
          <p:nvPr/>
        </p:nvSpPr>
        <p:spPr bwMode="auto">
          <a:xfrm>
            <a:off x="8672882" y="13433132"/>
            <a:ext cx="103187" cy="104775"/>
          </a:xfrm>
          <a:custGeom>
            <a:avLst/>
            <a:gdLst>
              <a:gd name="T0" fmla="*/ 32 w 65"/>
              <a:gd name="T1" fmla="*/ 0 h 66"/>
              <a:gd name="T2" fmla="*/ 65 w 65"/>
              <a:gd name="T3" fmla="*/ 66 h 66"/>
              <a:gd name="T4" fmla="*/ 0 w 65"/>
              <a:gd name="T5" fmla="*/ 33 h 66"/>
              <a:gd name="T6" fmla="*/ 32 w 65"/>
              <a:gd name="T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" h="66">
                <a:moveTo>
                  <a:pt x="32" y="0"/>
                </a:moveTo>
                <a:lnTo>
                  <a:pt x="65" y="66"/>
                </a:lnTo>
                <a:lnTo>
                  <a:pt x="0" y="33"/>
                </a:lnTo>
                <a:lnTo>
                  <a:pt x="32" y="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6" name="Line 56"/>
          <p:cNvSpPr>
            <a:spLocks noChangeShapeType="1"/>
          </p:cNvSpPr>
          <p:nvPr/>
        </p:nvSpPr>
        <p:spPr bwMode="auto">
          <a:xfrm>
            <a:off x="8776069" y="13537907"/>
            <a:ext cx="419100" cy="104775"/>
          </a:xfrm>
          <a:prstGeom prst="line">
            <a:avLst/>
          </a:prstGeom>
          <a:noFill/>
          <a:ln w="1428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7" name="Freeform 57"/>
          <p:cNvSpPr>
            <a:spLocks/>
          </p:cNvSpPr>
          <p:nvPr/>
        </p:nvSpPr>
        <p:spPr bwMode="auto">
          <a:xfrm>
            <a:off x="9177707" y="13604582"/>
            <a:ext cx="115887" cy="71438"/>
          </a:xfrm>
          <a:custGeom>
            <a:avLst/>
            <a:gdLst>
              <a:gd name="T0" fmla="*/ 11 w 73"/>
              <a:gd name="T1" fmla="*/ 0 h 45"/>
              <a:gd name="T2" fmla="*/ 73 w 73"/>
              <a:gd name="T3" fmla="*/ 40 h 45"/>
              <a:gd name="T4" fmla="*/ 0 w 73"/>
              <a:gd name="T5" fmla="*/ 45 h 45"/>
              <a:gd name="T6" fmla="*/ 11 w 73"/>
              <a:gd name="T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5">
                <a:moveTo>
                  <a:pt x="11" y="0"/>
                </a:moveTo>
                <a:lnTo>
                  <a:pt x="73" y="40"/>
                </a:lnTo>
                <a:lnTo>
                  <a:pt x="0" y="45"/>
                </a:lnTo>
                <a:lnTo>
                  <a:pt x="11" y="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8" name="Line 58"/>
          <p:cNvSpPr>
            <a:spLocks noChangeShapeType="1"/>
          </p:cNvSpPr>
          <p:nvPr/>
        </p:nvSpPr>
        <p:spPr bwMode="auto">
          <a:xfrm flipV="1">
            <a:off x="9293594" y="13588707"/>
            <a:ext cx="182562" cy="79375"/>
          </a:xfrm>
          <a:prstGeom prst="line">
            <a:avLst/>
          </a:prstGeom>
          <a:noFill/>
          <a:ln w="1428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9" name="Freeform 59"/>
          <p:cNvSpPr>
            <a:spLocks/>
          </p:cNvSpPr>
          <p:nvPr/>
        </p:nvSpPr>
        <p:spPr bwMode="auto">
          <a:xfrm>
            <a:off x="9452344" y="13549020"/>
            <a:ext cx="115887" cy="77788"/>
          </a:xfrm>
          <a:custGeom>
            <a:avLst/>
            <a:gdLst>
              <a:gd name="T0" fmla="*/ 18 w 73"/>
              <a:gd name="T1" fmla="*/ 49 h 49"/>
              <a:gd name="T2" fmla="*/ 73 w 73"/>
              <a:gd name="T3" fmla="*/ 0 h 49"/>
              <a:gd name="T4" fmla="*/ 0 w 73"/>
              <a:gd name="T5" fmla="*/ 6 h 49"/>
              <a:gd name="T6" fmla="*/ 18 w 73"/>
              <a:gd name="T7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9">
                <a:moveTo>
                  <a:pt x="18" y="49"/>
                </a:moveTo>
                <a:lnTo>
                  <a:pt x="73" y="0"/>
                </a:lnTo>
                <a:lnTo>
                  <a:pt x="0" y="6"/>
                </a:lnTo>
                <a:lnTo>
                  <a:pt x="18" y="49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0" name="Line 60"/>
          <p:cNvSpPr>
            <a:spLocks noChangeShapeType="1"/>
          </p:cNvSpPr>
          <p:nvPr/>
        </p:nvSpPr>
        <p:spPr bwMode="auto">
          <a:xfrm>
            <a:off x="9552357" y="13537907"/>
            <a:ext cx="98425" cy="71438"/>
          </a:xfrm>
          <a:prstGeom prst="line">
            <a:avLst/>
          </a:prstGeom>
          <a:noFill/>
          <a:ln w="1428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1" name="Freeform 61"/>
          <p:cNvSpPr>
            <a:spLocks/>
          </p:cNvSpPr>
          <p:nvPr/>
        </p:nvSpPr>
        <p:spPr bwMode="auto">
          <a:xfrm>
            <a:off x="9622207" y="13572832"/>
            <a:ext cx="111125" cy="95250"/>
          </a:xfrm>
          <a:custGeom>
            <a:avLst/>
            <a:gdLst>
              <a:gd name="T0" fmla="*/ 27 w 70"/>
              <a:gd name="T1" fmla="*/ 0 h 60"/>
              <a:gd name="T2" fmla="*/ 70 w 70"/>
              <a:gd name="T3" fmla="*/ 60 h 60"/>
              <a:gd name="T4" fmla="*/ 0 w 70"/>
              <a:gd name="T5" fmla="*/ 38 h 60"/>
              <a:gd name="T6" fmla="*/ 27 w 70"/>
              <a:gd name="T7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" h="60">
                <a:moveTo>
                  <a:pt x="27" y="0"/>
                </a:moveTo>
                <a:lnTo>
                  <a:pt x="70" y="60"/>
                </a:lnTo>
                <a:lnTo>
                  <a:pt x="0" y="38"/>
                </a:lnTo>
                <a:lnTo>
                  <a:pt x="27" y="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2" name="Line 62"/>
          <p:cNvSpPr>
            <a:spLocks noChangeShapeType="1"/>
          </p:cNvSpPr>
          <p:nvPr/>
        </p:nvSpPr>
        <p:spPr bwMode="auto">
          <a:xfrm flipV="1">
            <a:off x="9733332" y="13574420"/>
            <a:ext cx="241300" cy="93663"/>
          </a:xfrm>
          <a:prstGeom prst="line">
            <a:avLst/>
          </a:prstGeom>
          <a:noFill/>
          <a:ln w="14288">
            <a:solidFill>
              <a:srgbClr val="073DC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3" name="Freeform 63"/>
          <p:cNvSpPr>
            <a:spLocks/>
          </p:cNvSpPr>
          <p:nvPr/>
        </p:nvSpPr>
        <p:spPr bwMode="auto">
          <a:xfrm>
            <a:off x="9953994" y="13537907"/>
            <a:ext cx="115887" cy="73025"/>
          </a:xfrm>
          <a:custGeom>
            <a:avLst/>
            <a:gdLst>
              <a:gd name="T0" fmla="*/ 16 w 73"/>
              <a:gd name="T1" fmla="*/ 46 h 46"/>
              <a:gd name="T2" fmla="*/ 73 w 73"/>
              <a:gd name="T3" fmla="*/ 0 h 46"/>
              <a:gd name="T4" fmla="*/ 0 w 73"/>
              <a:gd name="T5" fmla="*/ 3 h 46"/>
              <a:gd name="T6" fmla="*/ 16 w 73"/>
              <a:gd name="T7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6">
                <a:moveTo>
                  <a:pt x="16" y="46"/>
                </a:moveTo>
                <a:lnTo>
                  <a:pt x="73" y="0"/>
                </a:lnTo>
                <a:lnTo>
                  <a:pt x="0" y="3"/>
                </a:lnTo>
                <a:lnTo>
                  <a:pt x="16" y="46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4" name="Line 64"/>
          <p:cNvSpPr>
            <a:spLocks noChangeShapeType="1"/>
          </p:cNvSpPr>
          <p:nvPr/>
        </p:nvSpPr>
        <p:spPr bwMode="auto">
          <a:xfrm>
            <a:off x="8388719" y="13279145"/>
            <a:ext cx="220662" cy="552450"/>
          </a:xfrm>
          <a:prstGeom prst="line">
            <a:avLst/>
          </a:prstGeom>
          <a:noFill/>
          <a:ln w="1428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5" name="Freeform 65"/>
          <p:cNvSpPr>
            <a:spLocks/>
          </p:cNvSpPr>
          <p:nvPr/>
        </p:nvSpPr>
        <p:spPr bwMode="auto">
          <a:xfrm>
            <a:off x="8572869" y="13809370"/>
            <a:ext cx="74612" cy="117475"/>
          </a:xfrm>
          <a:custGeom>
            <a:avLst/>
            <a:gdLst>
              <a:gd name="T0" fmla="*/ 42 w 47"/>
              <a:gd name="T1" fmla="*/ 0 h 74"/>
              <a:gd name="T2" fmla="*/ 47 w 47"/>
              <a:gd name="T3" fmla="*/ 74 h 74"/>
              <a:gd name="T4" fmla="*/ 0 w 47"/>
              <a:gd name="T5" fmla="*/ 18 h 74"/>
              <a:gd name="T6" fmla="*/ 42 w 4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" h="74">
                <a:moveTo>
                  <a:pt x="42" y="0"/>
                </a:moveTo>
                <a:lnTo>
                  <a:pt x="47" y="74"/>
                </a:lnTo>
                <a:lnTo>
                  <a:pt x="0" y="18"/>
                </a:lnTo>
                <a:lnTo>
                  <a:pt x="42" y="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6" name="Line 66"/>
          <p:cNvSpPr>
            <a:spLocks noChangeShapeType="1"/>
          </p:cNvSpPr>
          <p:nvPr/>
        </p:nvSpPr>
        <p:spPr bwMode="auto">
          <a:xfrm>
            <a:off x="8647482" y="13926845"/>
            <a:ext cx="292100" cy="96838"/>
          </a:xfrm>
          <a:prstGeom prst="line">
            <a:avLst/>
          </a:prstGeom>
          <a:noFill/>
          <a:ln w="1428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7" name="Freeform 67"/>
          <p:cNvSpPr>
            <a:spLocks/>
          </p:cNvSpPr>
          <p:nvPr/>
        </p:nvSpPr>
        <p:spPr bwMode="auto">
          <a:xfrm>
            <a:off x="8918944" y="13985582"/>
            <a:ext cx="115887" cy="69850"/>
          </a:xfrm>
          <a:custGeom>
            <a:avLst/>
            <a:gdLst>
              <a:gd name="T0" fmla="*/ 15 w 73"/>
              <a:gd name="T1" fmla="*/ 0 h 44"/>
              <a:gd name="T2" fmla="*/ 73 w 73"/>
              <a:gd name="T3" fmla="*/ 44 h 44"/>
              <a:gd name="T4" fmla="*/ 0 w 73"/>
              <a:gd name="T5" fmla="*/ 44 h 44"/>
              <a:gd name="T6" fmla="*/ 15 w 73"/>
              <a:gd name="T7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4">
                <a:moveTo>
                  <a:pt x="15" y="0"/>
                </a:moveTo>
                <a:lnTo>
                  <a:pt x="73" y="44"/>
                </a:lnTo>
                <a:lnTo>
                  <a:pt x="0" y="44"/>
                </a:lnTo>
                <a:lnTo>
                  <a:pt x="15" y="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8" name="Line 68"/>
          <p:cNvSpPr>
            <a:spLocks noChangeShapeType="1"/>
          </p:cNvSpPr>
          <p:nvPr/>
        </p:nvSpPr>
        <p:spPr bwMode="auto">
          <a:xfrm>
            <a:off x="9025307" y="14052257"/>
            <a:ext cx="234950" cy="133350"/>
          </a:xfrm>
          <a:prstGeom prst="line">
            <a:avLst/>
          </a:prstGeom>
          <a:noFill/>
          <a:ln w="1428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9" name="Freeform 69"/>
          <p:cNvSpPr>
            <a:spLocks/>
          </p:cNvSpPr>
          <p:nvPr/>
        </p:nvSpPr>
        <p:spPr bwMode="auto">
          <a:xfrm>
            <a:off x="9233269" y="14147507"/>
            <a:ext cx="114300" cy="87313"/>
          </a:xfrm>
          <a:custGeom>
            <a:avLst/>
            <a:gdLst>
              <a:gd name="T0" fmla="*/ 23 w 72"/>
              <a:gd name="T1" fmla="*/ 0 h 55"/>
              <a:gd name="T2" fmla="*/ 72 w 72"/>
              <a:gd name="T3" fmla="*/ 55 h 55"/>
              <a:gd name="T4" fmla="*/ 0 w 72"/>
              <a:gd name="T5" fmla="*/ 41 h 55"/>
              <a:gd name="T6" fmla="*/ 23 w 72"/>
              <a:gd name="T7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" h="55">
                <a:moveTo>
                  <a:pt x="23" y="0"/>
                </a:moveTo>
                <a:lnTo>
                  <a:pt x="72" y="55"/>
                </a:lnTo>
                <a:lnTo>
                  <a:pt x="0" y="41"/>
                </a:lnTo>
                <a:lnTo>
                  <a:pt x="23" y="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0" name="Line 70"/>
          <p:cNvSpPr>
            <a:spLocks noChangeShapeType="1"/>
          </p:cNvSpPr>
          <p:nvPr/>
        </p:nvSpPr>
        <p:spPr bwMode="auto">
          <a:xfrm flipV="1">
            <a:off x="9331694" y="14074482"/>
            <a:ext cx="182562" cy="149225"/>
          </a:xfrm>
          <a:prstGeom prst="line">
            <a:avLst/>
          </a:prstGeom>
          <a:noFill/>
          <a:ln w="1428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1" name="Freeform 71"/>
          <p:cNvSpPr>
            <a:spLocks/>
          </p:cNvSpPr>
          <p:nvPr/>
        </p:nvSpPr>
        <p:spPr bwMode="auto">
          <a:xfrm>
            <a:off x="9484094" y="14010982"/>
            <a:ext cx="107950" cy="98425"/>
          </a:xfrm>
          <a:custGeom>
            <a:avLst/>
            <a:gdLst>
              <a:gd name="T0" fmla="*/ 29 w 68"/>
              <a:gd name="T1" fmla="*/ 62 h 62"/>
              <a:gd name="T2" fmla="*/ 68 w 68"/>
              <a:gd name="T3" fmla="*/ 0 h 62"/>
              <a:gd name="T4" fmla="*/ 0 w 68"/>
              <a:gd name="T5" fmla="*/ 26 h 62"/>
              <a:gd name="T6" fmla="*/ 29 w 68"/>
              <a:gd name="T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62">
                <a:moveTo>
                  <a:pt x="29" y="62"/>
                </a:moveTo>
                <a:lnTo>
                  <a:pt x="68" y="0"/>
                </a:lnTo>
                <a:lnTo>
                  <a:pt x="0" y="26"/>
                </a:lnTo>
                <a:lnTo>
                  <a:pt x="29" y="62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2" name="Line 72"/>
          <p:cNvSpPr>
            <a:spLocks noChangeShapeType="1"/>
          </p:cNvSpPr>
          <p:nvPr/>
        </p:nvSpPr>
        <p:spPr bwMode="auto">
          <a:xfrm>
            <a:off x="9541244" y="14052257"/>
            <a:ext cx="219075" cy="120650"/>
          </a:xfrm>
          <a:prstGeom prst="line">
            <a:avLst/>
          </a:prstGeom>
          <a:noFill/>
          <a:ln w="1428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3" name="Freeform 73"/>
          <p:cNvSpPr>
            <a:spLocks/>
          </p:cNvSpPr>
          <p:nvPr/>
        </p:nvSpPr>
        <p:spPr bwMode="auto">
          <a:xfrm>
            <a:off x="9734919" y="14137982"/>
            <a:ext cx="112712" cy="85725"/>
          </a:xfrm>
          <a:custGeom>
            <a:avLst/>
            <a:gdLst>
              <a:gd name="T0" fmla="*/ 22 w 71"/>
              <a:gd name="T1" fmla="*/ 0 h 54"/>
              <a:gd name="T2" fmla="*/ 71 w 71"/>
              <a:gd name="T3" fmla="*/ 54 h 54"/>
              <a:gd name="T4" fmla="*/ 0 w 71"/>
              <a:gd name="T5" fmla="*/ 40 h 54"/>
              <a:gd name="T6" fmla="*/ 22 w 71"/>
              <a:gd name="T7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" h="54">
                <a:moveTo>
                  <a:pt x="22" y="0"/>
                </a:moveTo>
                <a:lnTo>
                  <a:pt x="71" y="54"/>
                </a:lnTo>
                <a:lnTo>
                  <a:pt x="0" y="40"/>
                </a:lnTo>
                <a:lnTo>
                  <a:pt x="22" y="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4" name="Freeform 17"/>
          <p:cNvSpPr>
            <a:spLocks/>
          </p:cNvSpPr>
          <p:nvPr/>
        </p:nvSpPr>
        <p:spPr bwMode="auto">
          <a:xfrm>
            <a:off x="11657253" y="13202259"/>
            <a:ext cx="258762" cy="258763"/>
          </a:xfrm>
          <a:custGeom>
            <a:avLst/>
            <a:gdLst>
              <a:gd name="T0" fmla="*/ 0 w 163"/>
              <a:gd name="T1" fmla="*/ 73 h 163"/>
              <a:gd name="T2" fmla="*/ 2 w 163"/>
              <a:gd name="T3" fmla="*/ 61 h 163"/>
              <a:gd name="T4" fmla="*/ 6 w 163"/>
              <a:gd name="T5" fmla="*/ 49 h 163"/>
              <a:gd name="T6" fmla="*/ 11 w 163"/>
              <a:gd name="T7" fmla="*/ 39 h 163"/>
              <a:gd name="T8" fmla="*/ 18 w 163"/>
              <a:gd name="T9" fmla="*/ 29 h 163"/>
              <a:gd name="T10" fmla="*/ 26 w 163"/>
              <a:gd name="T11" fmla="*/ 21 h 163"/>
              <a:gd name="T12" fmla="*/ 36 w 163"/>
              <a:gd name="T13" fmla="*/ 14 h 163"/>
              <a:gd name="T14" fmla="*/ 46 w 163"/>
              <a:gd name="T15" fmla="*/ 8 h 163"/>
              <a:gd name="T16" fmla="*/ 57 w 163"/>
              <a:gd name="T17" fmla="*/ 3 h 163"/>
              <a:gd name="T18" fmla="*/ 69 w 163"/>
              <a:gd name="T19" fmla="*/ 1 h 163"/>
              <a:gd name="T20" fmla="*/ 81 w 163"/>
              <a:gd name="T21" fmla="*/ 0 h 163"/>
              <a:gd name="T22" fmla="*/ 93 w 163"/>
              <a:gd name="T23" fmla="*/ 1 h 163"/>
              <a:gd name="T24" fmla="*/ 105 w 163"/>
              <a:gd name="T25" fmla="*/ 3 h 163"/>
              <a:gd name="T26" fmla="*/ 116 w 163"/>
              <a:gd name="T27" fmla="*/ 8 h 163"/>
              <a:gd name="T28" fmla="*/ 127 w 163"/>
              <a:gd name="T29" fmla="*/ 14 h 163"/>
              <a:gd name="T30" fmla="*/ 136 w 163"/>
              <a:gd name="T31" fmla="*/ 21 h 163"/>
              <a:gd name="T32" fmla="*/ 144 w 163"/>
              <a:gd name="T33" fmla="*/ 29 h 163"/>
              <a:gd name="T34" fmla="*/ 151 w 163"/>
              <a:gd name="T35" fmla="*/ 39 h 163"/>
              <a:gd name="T36" fmla="*/ 156 w 163"/>
              <a:gd name="T37" fmla="*/ 49 h 163"/>
              <a:gd name="T38" fmla="*/ 160 w 163"/>
              <a:gd name="T39" fmla="*/ 61 h 163"/>
              <a:gd name="T40" fmla="*/ 162 w 163"/>
              <a:gd name="T41" fmla="*/ 73 h 163"/>
              <a:gd name="T42" fmla="*/ 163 w 163"/>
              <a:gd name="T43" fmla="*/ 81 h 163"/>
              <a:gd name="T44" fmla="*/ 162 w 163"/>
              <a:gd name="T45" fmla="*/ 94 h 163"/>
              <a:gd name="T46" fmla="*/ 159 w 163"/>
              <a:gd name="T47" fmla="*/ 105 h 163"/>
              <a:gd name="T48" fmla="*/ 154 w 163"/>
              <a:gd name="T49" fmla="*/ 116 h 163"/>
              <a:gd name="T50" fmla="*/ 149 w 163"/>
              <a:gd name="T51" fmla="*/ 127 h 163"/>
              <a:gd name="T52" fmla="*/ 141 w 163"/>
              <a:gd name="T53" fmla="*/ 136 h 163"/>
              <a:gd name="T54" fmla="*/ 133 w 163"/>
              <a:gd name="T55" fmla="*/ 144 h 163"/>
              <a:gd name="T56" fmla="*/ 123 w 163"/>
              <a:gd name="T57" fmla="*/ 151 h 163"/>
              <a:gd name="T58" fmla="*/ 113 w 163"/>
              <a:gd name="T59" fmla="*/ 156 h 163"/>
              <a:gd name="T60" fmla="*/ 101 w 163"/>
              <a:gd name="T61" fmla="*/ 160 h 163"/>
              <a:gd name="T62" fmla="*/ 89 w 163"/>
              <a:gd name="T63" fmla="*/ 162 h 163"/>
              <a:gd name="T64" fmla="*/ 77 w 163"/>
              <a:gd name="T65" fmla="*/ 162 h 163"/>
              <a:gd name="T66" fmla="*/ 65 w 163"/>
              <a:gd name="T67" fmla="*/ 161 h 163"/>
              <a:gd name="T68" fmla="*/ 53 w 163"/>
              <a:gd name="T69" fmla="*/ 158 h 163"/>
              <a:gd name="T70" fmla="*/ 42 w 163"/>
              <a:gd name="T71" fmla="*/ 153 h 163"/>
              <a:gd name="T72" fmla="*/ 32 w 163"/>
              <a:gd name="T73" fmla="*/ 147 h 163"/>
              <a:gd name="T74" fmla="*/ 23 w 163"/>
              <a:gd name="T75" fmla="*/ 139 h 163"/>
              <a:gd name="T76" fmla="*/ 16 w 163"/>
              <a:gd name="T77" fmla="*/ 130 h 163"/>
              <a:gd name="T78" fmla="*/ 10 w 163"/>
              <a:gd name="T79" fmla="*/ 120 h 163"/>
              <a:gd name="T80" fmla="*/ 5 w 163"/>
              <a:gd name="T81" fmla="*/ 109 h 163"/>
              <a:gd name="T82" fmla="*/ 1 w 163"/>
              <a:gd name="T83" fmla="*/ 98 h 163"/>
              <a:gd name="T84" fmla="*/ 0 w 163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3" h="163">
                <a:moveTo>
                  <a:pt x="0" y="81"/>
                </a:moveTo>
                <a:lnTo>
                  <a:pt x="0" y="77"/>
                </a:lnTo>
                <a:lnTo>
                  <a:pt x="0" y="73"/>
                </a:lnTo>
                <a:lnTo>
                  <a:pt x="1" y="69"/>
                </a:lnTo>
                <a:lnTo>
                  <a:pt x="1" y="65"/>
                </a:lnTo>
                <a:lnTo>
                  <a:pt x="2" y="61"/>
                </a:lnTo>
                <a:lnTo>
                  <a:pt x="3" y="57"/>
                </a:lnTo>
                <a:lnTo>
                  <a:pt x="5" y="53"/>
                </a:lnTo>
                <a:lnTo>
                  <a:pt x="6" y="49"/>
                </a:lnTo>
                <a:lnTo>
                  <a:pt x="8" y="46"/>
                </a:lnTo>
                <a:lnTo>
                  <a:pt x="10" y="42"/>
                </a:lnTo>
                <a:lnTo>
                  <a:pt x="11" y="39"/>
                </a:lnTo>
                <a:lnTo>
                  <a:pt x="14" y="36"/>
                </a:lnTo>
                <a:lnTo>
                  <a:pt x="16" y="32"/>
                </a:lnTo>
                <a:lnTo>
                  <a:pt x="18" y="29"/>
                </a:lnTo>
                <a:lnTo>
                  <a:pt x="21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6" y="14"/>
                </a:lnTo>
                <a:lnTo>
                  <a:pt x="39" y="11"/>
                </a:lnTo>
                <a:lnTo>
                  <a:pt x="42" y="10"/>
                </a:lnTo>
                <a:lnTo>
                  <a:pt x="46" y="8"/>
                </a:lnTo>
                <a:lnTo>
                  <a:pt x="49" y="6"/>
                </a:lnTo>
                <a:lnTo>
                  <a:pt x="53" y="5"/>
                </a:lnTo>
                <a:lnTo>
                  <a:pt x="57" y="3"/>
                </a:lnTo>
                <a:lnTo>
                  <a:pt x="61" y="2"/>
                </a:lnTo>
                <a:lnTo>
                  <a:pt x="65" y="1"/>
                </a:lnTo>
                <a:lnTo>
                  <a:pt x="69" y="1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1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5"/>
                </a:lnTo>
                <a:lnTo>
                  <a:pt x="113" y="6"/>
                </a:lnTo>
                <a:lnTo>
                  <a:pt x="116" y="8"/>
                </a:lnTo>
                <a:lnTo>
                  <a:pt x="120" y="10"/>
                </a:lnTo>
                <a:lnTo>
                  <a:pt x="123" y="11"/>
                </a:lnTo>
                <a:lnTo>
                  <a:pt x="127" y="14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9" y="36"/>
                </a:lnTo>
                <a:lnTo>
                  <a:pt x="151" y="39"/>
                </a:lnTo>
                <a:lnTo>
                  <a:pt x="153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1"/>
                </a:lnTo>
                <a:lnTo>
                  <a:pt x="161" y="65"/>
                </a:lnTo>
                <a:lnTo>
                  <a:pt x="162" y="69"/>
                </a:lnTo>
                <a:lnTo>
                  <a:pt x="162" y="73"/>
                </a:lnTo>
                <a:lnTo>
                  <a:pt x="162" y="77"/>
                </a:lnTo>
                <a:lnTo>
                  <a:pt x="163" y="81"/>
                </a:lnTo>
                <a:lnTo>
                  <a:pt x="163" y="81"/>
                </a:lnTo>
                <a:lnTo>
                  <a:pt x="162" y="85"/>
                </a:lnTo>
                <a:lnTo>
                  <a:pt x="162" y="89"/>
                </a:lnTo>
                <a:lnTo>
                  <a:pt x="162" y="94"/>
                </a:lnTo>
                <a:lnTo>
                  <a:pt x="161" y="98"/>
                </a:lnTo>
                <a:lnTo>
                  <a:pt x="160" y="102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3" y="120"/>
                </a:lnTo>
                <a:lnTo>
                  <a:pt x="151" y="123"/>
                </a:lnTo>
                <a:lnTo>
                  <a:pt x="149" y="127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7"/>
                </a:lnTo>
                <a:lnTo>
                  <a:pt x="127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5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5" y="161"/>
                </a:lnTo>
                <a:lnTo>
                  <a:pt x="61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6" y="155"/>
                </a:lnTo>
                <a:lnTo>
                  <a:pt x="42" y="153"/>
                </a:lnTo>
                <a:lnTo>
                  <a:pt x="39" y="151"/>
                </a:lnTo>
                <a:lnTo>
                  <a:pt x="36" y="149"/>
                </a:lnTo>
                <a:lnTo>
                  <a:pt x="32" y="147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1" y="136"/>
                </a:lnTo>
                <a:lnTo>
                  <a:pt x="18" y="133"/>
                </a:lnTo>
                <a:lnTo>
                  <a:pt x="16" y="130"/>
                </a:lnTo>
                <a:lnTo>
                  <a:pt x="14" y="127"/>
                </a:lnTo>
                <a:lnTo>
                  <a:pt x="11" y="123"/>
                </a:lnTo>
                <a:lnTo>
                  <a:pt x="10" y="120"/>
                </a:lnTo>
                <a:lnTo>
                  <a:pt x="8" y="116"/>
                </a:lnTo>
                <a:lnTo>
                  <a:pt x="6" y="113"/>
                </a:lnTo>
                <a:lnTo>
                  <a:pt x="5" y="109"/>
                </a:lnTo>
                <a:lnTo>
                  <a:pt x="3" y="105"/>
                </a:lnTo>
                <a:lnTo>
                  <a:pt x="2" y="102"/>
                </a:lnTo>
                <a:lnTo>
                  <a:pt x="1" y="98"/>
                </a:lnTo>
                <a:lnTo>
                  <a:pt x="1" y="94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5" name="Freeform 18"/>
          <p:cNvSpPr>
            <a:spLocks/>
          </p:cNvSpPr>
          <p:nvPr/>
        </p:nvSpPr>
        <p:spPr bwMode="auto">
          <a:xfrm>
            <a:off x="11554066" y="12762522"/>
            <a:ext cx="257175" cy="258763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6" name="Freeform 19"/>
          <p:cNvSpPr>
            <a:spLocks/>
          </p:cNvSpPr>
          <p:nvPr/>
        </p:nvSpPr>
        <p:spPr bwMode="auto">
          <a:xfrm>
            <a:off x="12328766" y="13021284"/>
            <a:ext cx="258762" cy="258763"/>
          </a:xfrm>
          <a:custGeom>
            <a:avLst/>
            <a:gdLst>
              <a:gd name="T0" fmla="*/ 1 w 163"/>
              <a:gd name="T1" fmla="*/ 72 h 163"/>
              <a:gd name="T2" fmla="*/ 3 w 163"/>
              <a:gd name="T3" fmla="*/ 61 h 163"/>
              <a:gd name="T4" fmla="*/ 6 w 163"/>
              <a:gd name="T5" fmla="*/ 49 h 163"/>
              <a:gd name="T6" fmla="*/ 12 w 163"/>
              <a:gd name="T7" fmla="*/ 39 h 163"/>
              <a:gd name="T8" fmla="*/ 19 w 163"/>
              <a:gd name="T9" fmla="*/ 29 h 163"/>
              <a:gd name="T10" fmla="*/ 27 w 163"/>
              <a:gd name="T11" fmla="*/ 21 h 163"/>
              <a:gd name="T12" fmla="*/ 36 w 163"/>
              <a:gd name="T13" fmla="*/ 13 h 163"/>
              <a:gd name="T14" fmla="*/ 46 w 163"/>
              <a:gd name="T15" fmla="*/ 8 h 163"/>
              <a:gd name="T16" fmla="*/ 57 w 163"/>
              <a:gd name="T17" fmla="*/ 3 h 163"/>
              <a:gd name="T18" fmla="*/ 69 w 163"/>
              <a:gd name="T19" fmla="*/ 0 h 163"/>
              <a:gd name="T20" fmla="*/ 82 w 163"/>
              <a:gd name="T21" fmla="*/ 0 h 163"/>
              <a:gd name="T22" fmla="*/ 94 w 163"/>
              <a:gd name="T23" fmla="*/ 0 h 163"/>
              <a:gd name="T24" fmla="*/ 106 w 163"/>
              <a:gd name="T25" fmla="*/ 3 h 163"/>
              <a:gd name="T26" fmla="*/ 117 w 163"/>
              <a:gd name="T27" fmla="*/ 8 h 163"/>
              <a:gd name="T28" fmla="*/ 127 w 163"/>
              <a:gd name="T29" fmla="*/ 13 h 163"/>
              <a:gd name="T30" fmla="*/ 136 w 163"/>
              <a:gd name="T31" fmla="*/ 21 h 163"/>
              <a:gd name="T32" fmla="*/ 144 w 163"/>
              <a:gd name="T33" fmla="*/ 29 h 163"/>
              <a:gd name="T34" fmla="*/ 151 w 163"/>
              <a:gd name="T35" fmla="*/ 39 h 163"/>
              <a:gd name="T36" fmla="*/ 157 w 163"/>
              <a:gd name="T37" fmla="*/ 49 h 163"/>
              <a:gd name="T38" fmla="*/ 160 w 163"/>
              <a:gd name="T39" fmla="*/ 61 h 163"/>
              <a:gd name="T40" fmla="*/ 163 w 163"/>
              <a:gd name="T41" fmla="*/ 72 h 163"/>
              <a:gd name="T42" fmla="*/ 163 w 163"/>
              <a:gd name="T43" fmla="*/ 81 h 163"/>
              <a:gd name="T44" fmla="*/ 162 w 163"/>
              <a:gd name="T45" fmla="*/ 94 h 163"/>
              <a:gd name="T46" fmla="*/ 159 w 163"/>
              <a:gd name="T47" fmla="*/ 105 h 163"/>
              <a:gd name="T48" fmla="*/ 155 w 163"/>
              <a:gd name="T49" fmla="*/ 116 h 163"/>
              <a:gd name="T50" fmla="*/ 149 w 163"/>
              <a:gd name="T51" fmla="*/ 126 h 163"/>
              <a:gd name="T52" fmla="*/ 142 w 163"/>
              <a:gd name="T53" fmla="*/ 136 h 163"/>
              <a:gd name="T54" fmla="*/ 133 w 163"/>
              <a:gd name="T55" fmla="*/ 144 h 163"/>
              <a:gd name="T56" fmla="*/ 124 w 163"/>
              <a:gd name="T57" fmla="*/ 151 h 163"/>
              <a:gd name="T58" fmla="*/ 113 w 163"/>
              <a:gd name="T59" fmla="*/ 156 h 163"/>
              <a:gd name="T60" fmla="*/ 102 w 163"/>
              <a:gd name="T61" fmla="*/ 160 h 163"/>
              <a:gd name="T62" fmla="*/ 90 w 163"/>
              <a:gd name="T63" fmla="*/ 162 h 163"/>
              <a:gd name="T64" fmla="*/ 77 w 163"/>
              <a:gd name="T65" fmla="*/ 162 h 163"/>
              <a:gd name="T66" fmla="*/ 65 w 163"/>
              <a:gd name="T67" fmla="*/ 161 h 163"/>
              <a:gd name="T68" fmla="*/ 53 w 163"/>
              <a:gd name="T69" fmla="*/ 158 h 163"/>
              <a:gd name="T70" fmla="*/ 43 w 163"/>
              <a:gd name="T71" fmla="*/ 153 h 163"/>
              <a:gd name="T72" fmla="*/ 33 w 163"/>
              <a:gd name="T73" fmla="*/ 146 h 163"/>
              <a:gd name="T74" fmla="*/ 24 w 163"/>
              <a:gd name="T75" fmla="*/ 139 h 163"/>
              <a:gd name="T76" fmla="*/ 16 w 163"/>
              <a:gd name="T77" fmla="*/ 130 h 163"/>
              <a:gd name="T78" fmla="*/ 10 w 163"/>
              <a:gd name="T79" fmla="*/ 120 h 163"/>
              <a:gd name="T80" fmla="*/ 5 w 163"/>
              <a:gd name="T81" fmla="*/ 109 h 163"/>
              <a:gd name="T82" fmla="*/ 2 w 163"/>
              <a:gd name="T83" fmla="*/ 97 h 163"/>
              <a:gd name="T84" fmla="*/ 0 w 163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3" h="163">
                <a:moveTo>
                  <a:pt x="0" y="81"/>
                </a:moveTo>
                <a:lnTo>
                  <a:pt x="0" y="77"/>
                </a:lnTo>
                <a:lnTo>
                  <a:pt x="1" y="72"/>
                </a:lnTo>
                <a:lnTo>
                  <a:pt x="1" y="69"/>
                </a:lnTo>
                <a:lnTo>
                  <a:pt x="2" y="65"/>
                </a:lnTo>
                <a:lnTo>
                  <a:pt x="3" y="61"/>
                </a:lnTo>
                <a:lnTo>
                  <a:pt x="4" y="57"/>
                </a:lnTo>
                <a:lnTo>
                  <a:pt x="5" y="53"/>
                </a:lnTo>
                <a:lnTo>
                  <a:pt x="6" y="49"/>
                </a:lnTo>
                <a:lnTo>
                  <a:pt x="8" y="46"/>
                </a:lnTo>
                <a:lnTo>
                  <a:pt x="10" y="42"/>
                </a:lnTo>
                <a:lnTo>
                  <a:pt x="12" y="39"/>
                </a:lnTo>
                <a:lnTo>
                  <a:pt x="14" y="36"/>
                </a:lnTo>
                <a:lnTo>
                  <a:pt x="16" y="32"/>
                </a:lnTo>
                <a:lnTo>
                  <a:pt x="19" y="29"/>
                </a:lnTo>
                <a:lnTo>
                  <a:pt x="21" y="26"/>
                </a:lnTo>
                <a:lnTo>
                  <a:pt x="24" y="23"/>
                </a:lnTo>
                <a:lnTo>
                  <a:pt x="27" y="21"/>
                </a:lnTo>
                <a:lnTo>
                  <a:pt x="30" y="18"/>
                </a:lnTo>
                <a:lnTo>
                  <a:pt x="33" y="16"/>
                </a:lnTo>
                <a:lnTo>
                  <a:pt x="36" y="13"/>
                </a:lnTo>
                <a:lnTo>
                  <a:pt x="39" y="11"/>
                </a:lnTo>
                <a:lnTo>
                  <a:pt x="43" y="9"/>
                </a:lnTo>
                <a:lnTo>
                  <a:pt x="46" y="8"/>
                </a:lnTo>
                <a:lnTo>
                  <a:pt x="50" y="6"/>
                </a:lnTo>
                <a:lnTo>
                  <a:pt x="53" y="4"/>
                </a:lnTo>
                <a:lnTo>
                  <a:pt x="57" y="3"/>
                </a:lnTo>
                <a:lnTo>
                  <a:pt x="61" y="2"/>
                </a:lnTo>
                <a:lnTo>
                  <a:pt x="65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2" y="0"/>
                </a:lnTo>
                <a:lnTo>
                  <a:pt x="86" y="0"/>
                </a:lnTo>
                <a:lnTo>
                  <a:pt x="90" y="0"/>
                </a:lnTo>
                <a:lnTo>
                  <a:pt x="94" y="0"/>
                </a:lnTo>
                <a:lnTo>
                  <a:pt x="98" y="1"/>
                </a:lnTo>
                <a:lnTo>
                  <a:pt x="102" y="2"/>
                </a:lnTo>
                <a:lnTo>
                  <a:pt x="106" y="3"/>
                </a:lnTo>
                <a:lnTo>
                  <a:pt x="110" y="4"/>
                </a:lnTo>
                <a:lnTo>
                  <a:pt x="113" y="6"/>
                </a:lnTo>
                <a:lnTo>
                  <a:pt x="117" y="8"/>
                </a:lnTo>
                <a:lnTo>
                  <a:pt x="120" y="9"/>
                </a:lnTo>
                <a:lnTo>
                  <a:pt x="124" y="11"/>
                </a:lnTo>
                <a:lnTo>
                  <a:pt x="127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2" y="26"/>
                </a:lnTo>
                <a:lnTo>
                  <a:pt x="144" y="29"/>
                </a:lnTo>
                <a:lnTo>
                  <a:pt x="147" y="32"/>
                </a:lnTo>
                <a:lnTo>
                  <a:pt x="149" y="36"/>
                </a:lnTo>
                <a:lnTo>
                  <a:pt x="151" y="39"/>
                </a:lnTo>
                <a:lnTo>
                  <a:pt x="153" y="42"/>
                </a:lnTo>
                <a:lnTo>
                  <a:pt x="155" y="46"/>
                </a:lnTo>
                <a:lnTo>
                  <a:pt x="157" y="49"/>
                </a:lnTo>
                <a:lnTo>
                  <a:pt x="158" y="53"/>
                </a:lnTo>
                <a:lnTo>
                  <a:pt x="159" y="57"/>
                </a:lnTo>
                <a:lnTo>
                  <a:pt x="160" y="61"/>
                </a:lnTo>
                <a:lnTo>
                  <a:pt x="161" y="65"/>
                </a:lnTo>
                <a:lnTo>
                  <a:pt x="162" y="69"/>
                </a:lnTo>
                <a:lnTo>
                  <a:pt x="163" y="72"/>
                </a:lnTo>
                <a:lnTo>
                  <a:pt x="163" y="77"/>
                </a:lnTo>
                <a:lnTo>
                  <a:pt x="163" y="81"/>
                </a:lnTo>
                <a:lnTo>
                  <a:pt x="163" y="81"/>
                </a:lnTo>
                <a:lnTo>
                  <a:pt x="163" y="85"/>
                </a:lnTo>
                <a:lnTo>
                  <a:pt x="163" y="89"/>
                </a:lnTo>
                <a:lnTo>
                  <a:pt x="162" y="94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8" y="109"/>
                </a:lnTo>
                <a:lnTo>
                  <a:pt x="157" y="113"/>
                </a:lnTo>
                <a:lnTo>
                  <a:pt x="155" y="116"/>
                </a:lnTo>
                <a:lnTo>
                  <a:pt x="153" y="120"/>
                </a:lnTo>
                <a:lnTo>
                  <a:pt x="151" y="123"/>
                </a:lnTo>
                <a:lnTo>
                  <a:pt x="149" y="126"/>
                </a:lnTo>
                <a:lnTo>
                  <a:pt x="147" y="130"/>
                </a:lnTo>
                <a:lnTo>
                  <a:pt x="144" y="133"/>
                </a:lnTo>
                <a:lnTo>
                  <a:pt x="142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7" y="149"/>
                </a:lnTo>
                <a:lnTo>
                  <a:pt x="124" y="151"/>
                </a:lnTo>
                <a:lnTo>
                  <a:pt x="120" y="153"/>
                </a:lnTo>
                <a:lnTo>
                  <a:pt x="117" y="154"/>
                </a:lnTo>
                <a:lnTo>
                  <a:pt x="113" y="156"/>
                </a:lnTo>
                <a:lnTo>
                  <a:pt x="110" y="158"/>
                </a:lnTo>
                <a:lnTo>
                  <a:pt x="106" y="159"/>
                </a:lnTo>
                <a:lnTo>
                  <a:pt x="102" y="160"/>
                </a:lnTo>
                <a:lnTo>
                  <a:pt x="98" y="161"/>
                </a:lnTo>
                <a:lnTo>
                  <a:pt x="94" y="162"/>
                </a:lnTo>
                <a:lnTo>
                  <a:pt x="90" y="162"/>
                </a:lnTo>
                <a:lnTo>
                  <a:pt x="86" y="162"/>
                </a:lnTo>
                <a:lnTo>
                  <a:pt x="82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5" y="161"/>
                </a:lnTo>
                <a:lnTo>
                  <a:pt x="61" y="160"/>
                </a:lnTo>
                <a:lnTo>
                  <a:pt x="57" y="159"/>
                </a:lnTo>
                <a:lnTo>
                  <a:pt x="53" y="158"/>
                </a:lnTo>
                <a:lnTo>
                  <a:pt x="50" y="156"/>
                </a:lnTo>
                <a:lnTo>
                  <a:pt x="46" y="154"/>
                </a:lnTo>
                <a:lnTo>
                  <a:pt x="43" y="153"/>
                </a:lnTo>
                <a:lnTo>
                  <a:pt x="39" y="151"/>
                </a:lnTo>
                <a:lnTo>
                  <a:pt x="36" y="149"/>
                </a:lnTo>
                <a:lnTo>
                  <a:pt x="33" y="146"/>
                </a:lnTo>
                <a:lnTo>
                  <a:pt x="30" y="144"/>
                </a:lnTo>
                <a:lnTo>
                  <a:pt x="27" y="141"/>
                </a:lnTo>
                <a:lnTo>
                  <a:pt x="24" y="139"/>
                </a:lnTo>
                <a:lnTo>
                  <a:pt x="21" y="136"/>
                </a:lnTo>
                <a:lnTo>
                  <a:pt x="19" y="133"/>
                </a:lnTo>
                <a:lnTo>
                  <a:pt x="16" y="130"/>
                </a:lnTo>
                <a:lnTo>
                  <a:pt x="14" y="126"/>
                </a:lnTo>
                <a:lnTo>
                  <a:pt x="12" y="123"/>
                </a:lnTo>
                <a:lnTo>
                  <a:pt x="10" y="120"/>
                </a:lnTo>
                <a:lnTo>
                  <a:pt x="8" y="116"/>
                </a:lnTo>
                <a:lnTo>
                  <a:pt x="6" y="113"/>
                </a:lnTo>
                <a:lnTo>
                  <a:pt x="5" y="109"/>
                </a:lnTo>
                <a:lnTo>
                  <a:pt x="4" y="105"/>
                </a:lnTo>
                <a:lnTo>
                  <a:pt x="3" y="101"/>
                </a:lnTo>
                <a:lnTo>
                  <a:pt x="2" y="97"/>
                </a:lnTo>
                <a:lnTo>
                  <a:pt x="1" y="94"/>
                </a:lnTo>
                <a:lnTo>
                  <a:pt x="1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7" name="Line 20"/>
          <p:cNvSpPr>
            <a:spLocks noChangeShapeType="1"/>
          </p:cNvSpPr>
          <p:nvPr/>
        </p:nvSpPr>
        <p:spPr bwMode="auto">
          <a:xfrm>
            <a:off x="11811241" y="12891109"/>
            <a:ext cx="468312" cy="233363"/>
          </a:xfrm>
          <a:prstGeom prst="line">
            <a:avLst/>
          </a:prstGeom>
          <a:noFill/>
          <a:ln w="14288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8" name="Freeform 21"/>
          <p:cNvSpPr>
            <a:spLocks/>
          </p:cNvSpPr>
          <p:nvPr/>
        </p:nvSpPr>
        <p:spPr bwMode="auto">
          <a:xfrm>
            <a:off x="12246216" y="13084784"/>
            <a:ext cx="82550" cy="65088"/>
          </a:xfrm>
          <a:custGeom>
            <a:avLst/>
            <a:gdLst>
              <a:gd name="T0" fmla="*/ 52 w 52"/>
              <a:gd name="T1" fmla="*/ 41 h 41"/>
              <a:gd name="T2" fmla="*/ 0 w 52"/>
              <a:gd name="T3" fmla="*/ 41 h 41"/>
              <a:gd name="T4" fmla="*/ 3 w 52"/>
              <a:gd name="T5" fmla="*/ 39 h 41"/>
              <a:gd name="T6" fmla="*/ 5 w 52"/>
              <a:gd name="T7" fmla="*/ 37 h 41"/>
              <a:gd name="T8" fmla="*/ 7 w 52"/>
              <a:gd name="T9" fmla="*/ 35 h 41"/>
              <a:gd name="T10" fmla="*/ 9 w 52"/>
              <a:gd name="T11" fmla="*/ 33 h 41"/>
              <a:gd name="T12" fmla="*/ 11 w 52"/>
              <a:gd name="T13" fmla="*/ 30 h 41"/>
              <a:gd name="T14" fmla="*/ 13 w 52"/>
              <a:gd name="T15" fmla="*/ 28 h 41"/>
              <a:gd name="T16" fmla="*/ 14 w 52"/>
              <a:gd name="T17" fmla="*/ 25 h 41"/>
              <a:gd name="T18" fmla="*/ 16 w 52"/>
              <a:gd name="T19" fmla="*/ 23 h 41"/>
              <a:gd name="T20" fmla="*/ 17 w 52"/>
              <a:gd name="T21" fmla="*/ 20 h 41"/>
              <a:gd name="T22" fmla="*/ 18 w 52"/>
              <a:gd name="T23" fmla="*/ 17 h 41"/>
              <a:gd name="T24" fmla="*/ 19 w 52"/>
              <a:gd name="T25" fmla="*/ 14 h 41"/>
              <a:gd name="T26" fmla="*/ 20 w 52"/>
              <a:gd name="T27" fmla="*/ 11 h 41"/>
              <a:gd name="T28" fmla="*/ 20 w 52"/>
              <a:gd name="T29" fmla="*/ 9 h 41"/>
              <a:gd name="T30" fmla="*/ 21 w 52"/>
              <a:gd name="T31" fmla="*/ 6 h 41"/>
              <a:gd name="T32" fmla="*/ 21 w 52"/>
              <a:gd name="T33" fmla="*/ 2 h 41"/>
              <a:gd name="T34" fmla="*/ 21 w 52"/>
              <a:gd name="T35" fmla="*/ 0 h 41"/>
              <a:gd name="T36" fmla="*/ 21 w 52"/>
              <a:gd name="T37" fmla="*/ 0 h 41"/>
              <a:gd name="T38" fmla="*/ 52 w 52"/>
              <a:gd name="T39" fmla="*/ 41 h 41"/>
              <a:gd name="T40" fmla="*/ 52 w 52"/>
              <a:gd name="T41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2" h="41">
                <a:moveTo>
                  <a:pt x="52" y="41"/>
                </a:moveTo>
                <a:lnTo>
                  <a:pt x="0" y="41"/>
                </a:lnTo>
                <a:lnTo>
                  <a:pt x="3" y="39"/>
                </a:lnTo>
                <a:lnTo>
                  <a:pt x="5" y="37"/>
                </a:lnTo>
                <a:lnTo>
                  <a:pt x="7" y="35"/>
                </a:lnTo>
                <a:lnTo>
                  <a:pt x="9" y="33"/>
                </a:lnTo>
                <a:lnTo>
                  <a:pt x="11" y="30"/>
                </a:lnTo>
                <a:lnTo>
                  <a:pt x="13" y="28"/>
                </a:lnTo>
                <a:lnTo>
                  <a:pt x="14" y="25"/>
                </a:lnTo>
                <a:lnTo>
                  <a:pt x="16" y="23"/>
                </a:lnTo>
                <a:lnTo>
                  <a:pt x="17" y="20"/>
                </a:lnTo>
                <a:lnTo>
                  <a:pt x="18" y="17"/>
                </a:lnTo>
                <a:lnTo>
                  <a:pt x="19" y="14"/>
                </a:lnTo>
                <a:lnTo>
                  <a:pt x="20" y="11"/>
                </a:lnTo>
                <a:lnTo>
                  <a:pt x="20" y="9"/>
                </a:lnTo>
                <a:lnTo>
                  <a:pt x="21" y="6"/>
                </a:lnTo>
                <a:lnTo>
                  <a:pt x="21" y="2"/>
                </a:lnTo>
                <a:lnTo>
                  <a:pt x="21" y="0"/>
                </a:lnTo>
                <a:lnTo>
                  <a:pt x="21" y="0"/>
                </a:lnTo>
                <a:lnTo>
                  <a:pt x="52" y="41"/>
                </a:lnTo>
                <a:lnTo>
                  <a:pt x="52" y="4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9" name="Line 22"/>
          <p:cNvSpPr>
            <a:spLocks noChangeShapeType="1"/>
          </p:cNvSpPr>
          <p:nvPr/>
        </p:nvSpPr>
        <p:spPr bwMode="auto">
          <a:xfrm flipV="1">
            <a:off x="11916016" y="13253059"/>
            <a:ext cx="396875" cy="77788"/>
          </a:xfrm>
          <a:prstGeom prst="line">
            <a:avLst/>
          </a:prstGeom>
          <a:noFill/>
          <a:ln w="14288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0" name="Freeform 23"/>
          <p:cNvSpPr>
            <a:spLocks/>
          </p:cNvSpPr>
          <p:nvPr/>
        </p:nvSpPr>
        <p:spPr bwMode="auto">
          <a:xfrm>
            <a:off x="12287491" y="13219722"/>
            <a:ext cx="79375" cy="71438"/>
          </a:xfrm>
          <a:custGeom>
            <a:avLst/>
            <a:gdLst>
              <a:gd name="T0" fmla="*/ 50 w 50"/>
              <a:gd name="T1" fmla="*/ 14 h 45"/>
              <a:gd name="T2" fmla="*/ 0 w 50"/>
              <a:gd name="T3" fmla="*/ 0 h 45"/>
              <a:gd name="T4" fmla="*/ 2 w 50"/>
              <a:gd name="T5" fmla="*/ 3 h 45"/>
              <a:gd name="T6" fmla="*/ 3 w 50"/>
              <a:gd name="T7" fmla="*/ 5 h 45"/>
              <a:gd name="T8" fmla="*/ 5 w 50"/>
              <a:gd name="T9" fmla="*/ 8 h 45"/>
              <a:gd name="T10" fmla="*/ 6 w 50"/>
              <a:gd name="T11" fmla="*/ 10 h 45"/>
              <a:gd name="T12" fmla="*/ 8 w 50"/>
              <a:gd name="T13" fmla="*/ 13 h 45"/>
              <a:gd name="T14" fmla="*/ 8 w 50"/>
              <a:gd name="T15" fmla="*/ 16 h 45"/>
              <a:gd name="T16" fmla="*/ 9 w 50"/>
              <a:gd name="T17" fmla="*/ 19 h 45"/>
              <a:gd name="T18" fmla="*/ 10 w 50"/>
              <a:gd name="T19" fmla="*/ 22 h 45"/>
              <a:gd name="T20" fmla="*/ 10 w 50"/>
              <a:gd name="T21" fmla="*/ 25 h 45"/>
              <a:gd name="T22" fmla="*/ 11 w 50"/>
              <a:gd name="T23" fmla="*/ 28 h 45"/>
              <a:gd name="T24" fmla="*/ 11 w 50"/>
              <a:gd name="T25" fmla="*/ 30 h 45"/>
              <a:gd name="T26" fmla="*/ 11 w 50"/>
              <a:gd name="T27" fmla="*/ 33 h 45"/>
              <a:gd name="T28" fmla="*/ 11 w 50"/>
              <a:gd name="T29" fmla="*/ 36 h 45"/>
              <a:gd name="T30" fmla="*/ 10 w 50"/>
              <a:gd name="T31" fmla="*/ 40 h 45"/>
              <a:gd name="T32" fmla="*/ 10 w 50"/>
              <a:gd name="T33" fmla="*/ 42 h 45"/>
              <a:gd name="T34" fmla="*/ 9 w 50"/>
              <a:gd name="T35" fmla="*/ 45 h 45"/>
              <a:gd name="T36" fmla="*/ 50 w 50"/>
              <a:gd name="T37" fmla="*/ 14 h 45"/>
              <a:gd name="T38" fmla="*/ 50 w 50"/>
              <a:gd name="T39" fmla="*/ 14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0" h="45">
                <a:moveTo>
                  <a:pt x="50" y="14"/>
                </a:moveTo>
                <a:lnTo>
                  <a:pt x="0" y="0"/>
                </a:lnTo>
                <a:lnTo>
                  <a:pt x="2" y="3"/>
                </a:lnTo>
                <a:lnTo>
                  <a:pt x="3" y="5"/>
                </a:lnTo>
                <a:lnTo>
                  <a:pt x="5" y="8"/>
                </a:lnTo>
                <a:lnTo>
                  <a:pt x="6" y="10"/>
                </a:lnTo>
                <a:lnTo>
                  <a:pt x="8" y="13"/>
                </a:lnTo>
                <a:lnTo>
                  <a:pt x="8" y="16"/>
                </a:lnTo>
                <a:lnTo>
                  <a:pt x="9" y="19"/>
                </a:lnTo>
                <a:lnTo>
                  <a:pt x="10" y="22"/>
                </a:lnTo>
                <a:lnTo>
                  <a:pt x="10" y="25"/>
                </a:lnTo>
                <a:lnTo>
                  <a:pt x="11" y="28"/>
                </a:lnTo>
                <a:lnTo>
                  <a:pt x="11" y="30"/>
                </a:lnTo>
                <a:lnTo>
                  <a:pt x="11" y="33"/>
                </a:lnTo>
                <a:lnTo>
                  <a:pt x="11" y="36"/>
                </a:lnTo>
                <a:lnTo>
                  <a:pt x="10" y="40"/>
                </a:lnTo>
                <a:lnTo>
                  <a:pt x="10" y="42"/>
                </a:lnTo>
                <a:lnTo>
                  <a:pt x="9" y="45"/>
                </a:lnTo>
                <a:lnTo>
                  <a:pt x="50" y="14"/>
                </a:lnTo>
                <a:lnTo>
                  <a:pt x="50" y="1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1" name="Rectangle 24"/>
          <p:cNvSpPr>
            <a:spLocks noChangeArrowheads="1"/>
          </p:cNvSpPr>
          <p:nvPr/>
        </p:nvSpPr>
        <p:spPr bwMode="auto">
          <a:xfrm>
            <a:off x="10531716" y="12878409"/>
            <a:ext cx="24923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...</a:t>
            </a: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2" name="Rectangle 25"/>
          <p:cNvSpPr>
            <a:spLocks noChangeArrowheads="1"/>
          </p:cNvSpPr>
          <p:nvPr/>
        </p:nvSpPr>
        <p:spPr bwMode="auto">
          <a:xfrm>
            <a:off x="12876453" y="12954609"/>
            <a:ext cx="1282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36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4" name="Freeform 74"/>
          <p:cNvSpPr>
            <a:spLocks/>
          </p:cNvSpPr>
          <p:nvPr/>
        </p:nvSpPr>
        <p:spPr bwMode="auto">
          <a:xfrm>
            <a:off x="11055591" y="13370534"/>
            <a:ext cx="258762" cy="258763"/>
          </a:xfrm>
          <a:custGeom>
            <a:avLst/>
            <a:gdLst>
              <a:gd name="T0" fmla="*/ 0 w 163"/>
              <a:gd name="T1" fmla="*/ 73 h 163"/>
              <a:gd name="T2" fmla="*/ 2 w 163"/>
              <a:gd name="T3" fmla="*/ 61 h 163"/>
              <a:gd name="T4" fmla="*/ 6 w 163"/>
              <a:gd name="T5" fmla="*/ 49 h 163"/>
              <a:gd name="T6" fmla="*/ 12 w 163"/>
              <a:gd name="T7" fmla="*/ 39 h 163"/>
              <a:gd name="T8" fmla="*/ 19 w 163"/>
              <a:gd name="T9" fmla="*/ 29 h 163"/>
              <a:gd name="T10" fmla="*/ 27 w 163"/>
              <a:gd name="T11" fmla="*/ 21 h 163"/>
              <a:gd name="T12" fmla="*/ 36 w 163"/>
              <a:gd name="T13" fmla="*/ 13 h 163"/>
              <a:gd name="T14" fmla="*/ 46 w 163"/>
              <a:gd name="T15" fmla="*/ 8 h 163"/>
              <a:gd name="T16" fmla="*/ 57 w 163"/>
              <a:gd name="T17" fmla="*/ 3 h 163"/>
              <a:gd name="T18" fmla="*/ 69 w 163"/>
              <a:gd name="T19" fmla="*/ 1 h 163"/>
              <a:gd name="T20" fmla="*/ 81 w 163"/>
              <a:gd name="T21" fmla="*/ 0 h 163"/>
              <a:gd name="T22" fmla="*/ 94 w 163"/>
              <a:gd name="T23" fmla="*/ 1 h 163"/>
              <a:gd name="T24" fmla="*/ 106 w 163"/>
              <a:gd name="T25" fmla="*/ 3 h 163"/>
              <a:gd name="T26" fmla="*/ 117 w 163"/>
              <a:gd name="T27" fmla="*/ 8 h 163"/>
              <a:gd name="T28" fmla="*/ 127 w 163"/>
              <a:gd name="T29" fmla="*/ 13 h 163"/>
              <a:gd name="T30" fmla="*/ 136 w 163"/>
              <a:gd name="T31" fmla="*/ 21 h 163"/>
              <a:gd name="T32" fmla="*/ 144 w 163"/>
              <a:gd name="T33" fmla="*/ 29 h 163"/>
              <a:gd name="T34" fmla="*/ 151 w 163"/>
              <a:gd name="T35" fmla="*/ 39 h 163"/>
              <a:gd name="T36" fmla="*/ 156 w 163"/>
              <a:gd name="T37" fmla="*/ 49 h 163"/>
              <a:gd name="T38" fmla="*/ 160 w 163"/>
              <a:gd name="T39" fmla="*/ 61 h 163"/>
              <a:gd name="T40" fmla="*/ 162 w 163"/>
              <a:gd name="T41" fmla="*/ 73 h 163"/>
              <a:gd name="T42" fmla="*/ 163 w 163"/>
              <a:gd name="T43" fmla="*/ 81 h 163"/>
              <a:gd name="T44" fmla="*/ 162 w 163"/>
              <a:gd name="T45" fmla="*/ 93 h 163"/>
              <a:gd name="T46" fmla="*/ 159 w 163"/>
              <a:gd name="T47" fmla="*/ 105 h 163"/>
              <a:gd name="T48" fmla="*/ 155 w 163"/>
              <a:gd name="T49" fmla="*/ 116 h 163"/>
              <a:gd name="T50" fmla="*/ 149 w 163"/>
              <a:gd name="T51" fmla="*/ 127 h 163"/>
              <a:gd name="T52" fmla="*/ 142 w 163"/>
              <a:gd name="T53" fmla="*/ 136 h 163"/>
              <a:gd name="T54" fmla="*/ 133 w 163"/>
              <a:gd name="T55" fmla="*/ 144 h 163"/>
              <a:gd name="T56" fmla="*/ 124 w 163"/>
              <a:gd name="T57" fmla="*/ 151 h 163"/>
              <a:gd name="T58" fmla="*/ 113 w 163"/>
              <a:gd name="T59" fmla="*/ 156 h 163"/>
              <a:gd name="T60" fmla="*/ 102 w 163"/>
              <a:gd name="T61" fmla="*/ 160 h 163"/>
              <a:gd name="T62" fmla="*/ 90 w 163"/>
              <a:gd name="T63" fmla="*/ 162 h 163"/>
              <a:gd name="T64" fmla="*/ 77 w 163"/>
              <a:gd name="T65" fmla="*/ 163 h 163"/>
              <a:gd name="T66" fmla="*/ 65 w 163"/>
              <a:gd name="T67" fmla="*/ 161 h 163"/>
              <a:gd name="T68" fmla="*/ 53 w 163"/>
              <a:gd name="T69" fmla="*/ 158 h 163"/>
              <a:gd name="T70" fmla="*/ 42 w 163"/>
              <a:gd name="T71" fmla="*/ 153 h 163"/>
              <a:gd name="T72" fmla="*/ 33 w 163"/>
              <a:gd name="T73" fmla="*/ 146 h 163"/>
              <a:gd name="T74" fmla="*/ 24 w 163"/>
              <a:gd name="T75" fmla="*/ 139 h 163"/>
              <a:gd name="T76" fmla="*/ 16 w 163"/>
              <a:gd name="T77" fmla="*/ 130 h 163"/>
              <a:gd name="T78" fmla="*/ 10 w 163"/>
              <a:gd name="T79" fmla="*/ 120 h 163"/>
              <a:gd name="T80" fmla="*/ 5 w 163"/>
              <a:gd name="T81" fmla="*/ 109 h 163"/>
              <a:gd name="T82" fmla="*/ 2 w 163"/>
              <a:gd name="T83" fmla="*/ 97 h 163"/>
              <a:gd name="T84" fmla="*/ 0 w 163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3" h="163">
                <a:moveTo>
                  <a:pt x="0" y="81"/>
                </a:moveTo>
                <a:lnTo>
                  <a:pt x="0" y="77"/>
                </a:lnTo>
                <a:lnTo>
                  <a:pt x="0" y="73"/>
                </a:lnTo>
                <a:lnTo>
                  <a:pt x="1" y="69"/>
                </a:lnTo>
                <a:lnTo>
                  <a:pt x="2" y="65"/>
                </a:lnTo>
                <a:lnTo>
                  <a:pt x="2" y="61"/>
                </a:lnTo>
                <a:lnTo>
                  <a:pt x="4" y="57"/>
                </a:lnTo>
                <a:lnTo>
                  <a:pt x="5" y="53"/>
                </a:lnTo>
                <a:lnTo>
                  <a:pt x="6" y="49"/>
                </a:lnTo>
                <a:lnTo>
                  <a:pt x="8" y="46"/>
                </a:lnTo>
                <a:lnTo>
                  <a:pt x="10" y="42"/>
                </a:lnTo>
                <a:lnTo>
                  <a:pt x="12" y="39"/>
                </a:lnTo>
                <a:lnTo>
                  <a:pt x="14" y="35"/>
                </a:lnTo>
                <a:lnTo>
                  <a:pt x="16" y="32"/>
                </a:lnTo>
                <a:lnTo>
                  <a:pt x="19" y="29"/>
                </a:lnTo>
                <a:lnTo>
                  <a:pt x="21" y="26"/>
                </a:lnTo>
                <a:lnTo>
                  <a:pt x="24" y="24"/>
                </a:lnTo>
                <a:lnTo>
                  <a:pt x="27" y="21"/>
                </a:lnTo>
                <a:lnTo>
                  <a:pt x="30" y="18"/>
                </a:lnTo>
                <a:lnTo>
                  <a:pt x="33" y="16"/>
                </a:lnTo>
                <a:lnTo>
                  <a:pt x="36" y="13"/>
                </a:lnTo>
                <a:lnTo>
                  <a:pt x="39" y="12"/>
                </a:lnTo>
                <a:lnTo>
                  <a:pt x="42" y="9"/>
                </a:lnTo>
                <a:lnTo>
                  <a:pt x="46" y="8"/>
                </a:lnTo>
                <a:lnTo>
                  <a:pt x="50" y="6"/>
                </a:lnTo>
                <a:lnTo>
                  <a:pt x="53" y="5"/>
                </a:lnTo>
                <a:lnTo>
                  <a:pt x="57" y="3"/>
                </a:lnTo>
                <a:lnTo>
                  <a:pt x="61" y="2"/>
                </a:lnTo>
                <a:lnTo>
                  <a:pt x="65" y="1"/>
                </a:lnTo>
                <a:lnTo>
                  <a:pt x="69" y="1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6" y="0"/>
                </a:lnTo>
                <a:lnTo>
                  <a:pt x="90" y="0"/>
                </a:lnTo>
                <a:lnTo>
                  <a:pt x="94" y="1"/>
                </a:lnTo>
                <a:lnTo>
                  <a:pt x="98" y="1"/>
                </a:lnTo>
                <a:lnTo>
                  <a:pt x="102" y="2"/>
                </a:lnTo>
                <a:lnTo>
                  <a:pt x="106" y="3"/>
                </a:lnTo>
                <a:lnTo>
                  <a:pt x="109" y="5"/>
                </a:lnTo>
                <a:lnTo>
                  <a:pt x="113" y="6"/>
                </a:lnTo>
                <a:lnTo>
                  <a:pt x="117" y="8"/>
                </a:lnTo>
                <a:lnTo>
                  <a:pt x="120" y="9"/>
                </a:lnTo>
                <a:lnTo>
                  <a:pt x="124" y="12"/>
                </a:lnTo>
                <a:lnTo>
                  <a:pt x="127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4"/>
                </a:lnTo>
                <a:lnTo>
                  <a:pt x="142" y="26"/>
                </a:lnTo>
                <a:lnTo>
                  <a:pt x="144" y="29"/>
                </a:lnTo>
                <a:lnTo>
                  <a:pt x="147" y="32"/>
                </a:lnTo>
                <a:lnTo>
                  <a:pt x="149" y="35"/>
                </a:lnTo>
                <a:lnTo>
                  <a:pt x="151" y="39"/>
                </a:lnTo>
                <a:lnTo>
                  <a:pt x="153" y="42"/>
                </a:lnTo>
                <a:lnTo>
                  <a:pt x="155" y="46"/>
                </a:lnTo>
                <a:lnTo>
                  <a:pt x="156" y="49"/>
                </a:lnTo>
                <a:lnTo>
                  <a:pt x="158" y="53"/>
                </a:lnTo>
                <a:lnTo>
                  <a:pt x="159" y="57"/>
                </a:lnTo>
                <a:lnTo>
                  <a:pt x="160" y="61"/>
                </a:lnTo>
                <a:lnTo>
                  <a:pt x="161" y="65"/>
                </a:lnTo>
                <a:lnTo>
                  <a:pt x="162" y="69"/>
                </a:lnTo>
                <a:lnTo>
                  <a:pt x="162" y="73"/>
                </a:lnTo>
                <a:lnTo>
                  <a:pt x="163" y="77"/>
                </a:lnTo>
                <a:lnTo>
                  <a:pt x="163" y="81"/>
                </a:lnTo>
                <a:lnTo>
                  <a:pt x="163" y="81"/>
                </a:lnTo>
                <a:lnTo>
                  <a:pt x="163" y="85"/>
                </a:lnTo>
                <a:lnTo>
                  <a:pt x="162" y="89"/>
                </a:lnTo>
                <a:lnTo>
                  <a:pt x="162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8" y="109"/>
                </a:lnTo>
                <a:lnTo>
                  <a:pt x="156" y="113"/>
                </a:lnTo>
                <a:lnTo>
                  <a:pt x="155" y="116"/>
                </a:lnTo>
                <a:lnTo>
                  <a:pt x="153" y="120"/>
                </a:lnTo>
                <a:lnTo>
                  <a:pt x="151" y="124"/>
                </a:lnTo>
                <a:lnTo>
                  <a:pt x="149" y="127"/>
                </a:lnTo>
                <a:lnTo>
                  <a:pt x="147" y="130"/>
                </a:lnTo>
                <a:lnTo>
                  <a:pt x="144" y="133"/>
                </a:lnTo>
                <a:lnTo>
                  <a:pt x="142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7" y="149"/>
                </a:lnTo>
                <a:lnTo>
                  <a:pt x="124" y="151"/>
                </a:lnTo>
                <a:lnTo>
                  <a:pt x="120" y="153"/>
                </a:lnTo>
                <a:lnTo>
                  <a:pt x="117" y="155"/>
                </a:lnTo>
                <a:lnTo>
                  <a:pt x="113" y="156"/>
                </a:lnTo>
                <a:lnTo>
                  <a:pt x="109" y="158"/>
                </a:lnTo>
                <a:lnTo>
                  <a:pt x="106" y="159"/>
                </a:lnTo>
                <a:lnTo>
                  <a:pt x="102" y="160"/>
                </a:lnTo>
                <a:lnTo>
                  <a:pt x="98" y="161"/>
                </a:lnTo>
                <a:lnTo>
                  <a:pt x="94" y="162"/>
                </a:lnTo>
                <a:lnTo>
                  <a:pt x="90" y="162"/>
                </a:lnTo>
                <a:lnTo>
                  <a:pt x="86" y="163"/>
                </a:lnTo>
                <a:lnTo>
                  <a:pt x="81" y="163"/>
                </a:lnTo>
                <a:lnTo>
                  <a:pt x="77" y="163"/>
                </a:lnTo>
                <a:lnTo>
                  <a:pt x="73" y="162"/>
                </a:lnTo>
                <a:lnTo>
                  <a:pt x="69" y="162"/>
                </a:lnTo>
                <a:lnTo>
                  <a:pt x="65" y="161"/>
                </a:lnTo>
                <a:lnTo>
                  <a:pt x="61" y="160"/>
                </a:lnTo>
                <a:lnTo>
                  <a:pt x="57" y="159"/>
                </a:lnTo>
                <a:lnTo>
                  <a:pt x="53" y="158"/>
                </a:lnTo>
                <a:lnTo>
                  <a:pt x="50" y="156"/>
                </a:lnTo>
                <a:lnTo>
                  <a:pt x="46" y="155"/>
                </a:lnTo>
                <a:lnTo>
                  <a:pt x="42" y="153"/>
                </a:lnTo>
                <a:lnTo>
                  <a:pt x="39" y="151"/>
                </a:lnTo>
                <a:lnTo>
                  <a:pt x="36" y="149"/>
                </a:lnTo>
                <a:lnTo>
                  <a:pt x="33" y="146"/>
                </a:lnTo>
                <a:lnTo>
                  <a:pt x="30" y="144"/>
                </a:lnTo>
                <a:lnTo>
                  <a:pt x="27" y="141"/>
                </a:lnTo>
                <a:lnTo>
                  <a:pt x="24" y="139"/>
                </a:lnTo>
                <a:lnTo>
                  <a:pt x="21" y="136"/>
                </a:lnTo>
                <a:lnTo>
                  <a:pt x="19" y="133"/>
                </a:lnTo>
                <a:lnTo>
                  <a:pt x="16" y="130"/>
                </a:lnTo>
                <a:lnTo>
                  <a:pt x="14" y="127"/>
                </a:lnTo>
                <a:lnTo>
                  <a:pt x="12" y="124"/>
                </a:lnTo>
                <a:lnTo>
                  <a:pt x="10" y="120"/>
                </a:lnTo>
                <a:lnTo>
                  <a:pt x="8" y="116"/>
                </a:lnTo>
                <a:lnTo>
                  <a:pt x="6" y="113"/>
                </a:lnTo>
                <a:lnTo>
                  <a:pt x="5" y="109"/>
                </a:lnTo>
                <a:lnTo>
                  <a:pt x="4" y="105"/>
                </a:lnTo>
                <a:lnTo>
                  <a:pt x="2" y="101"/>
                </a:lnTo>
                <a:lnTo>
                  <a:pt x="2" y="97"/>
                </a:lnTo>
                <a:lnTo>
                  <a:pt x="1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5" name="Line 75"/>
          <p:cNvSpPr>
            <a:spLocks noChangeShapeType="1"/>
          </p:cNvSpPr>
          <p:nvPr/>
        </p:nvSpPr>
        <p:spPr bwMode="auto">
          <a:xfrm flipV="1">
            <a:off x="11276253" y="13443559"/>
            <a:ext cx="366712" cy="147638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6" name="Freeform 76"/>
          <p:cNvSpPr>
            <a:spLocks/>
          </p:cNvSpPr>
          <p:nvPr/>
        </p:nvSpPr>
        <p:spPr bwMode="auto">
          <a:xfrm>
            <a:off x="11612803" y="13416572"/>
            <a:ext cx="80962" cy="68263"/>
          </a:xfrm>
          <a:custGeom>
            <a:avLst/>
            <a:gdLst>
              <a:gd name="T0" fmla="*/ 51 w 51"/>
              <a:gd name="T1" fmla="*/ 4 h 43"/>
              <a:gd name="T2" fmla="*/ 0 w 51"/>
              <a:gd name="T3" fmla="*/ 0 h 43"/>
              <a:gd name="T4" fmla="*/ 0 w 51"/>
              <a:gd name="T5" fmla="*/ 0 h 43"/>
              <a:gd name="T6" fmla="*/ 2 w 51"/>
              <a:gd name="T7" fmla="*/ 2 h 43"/>
              <a:gd name="T8" fmla="*/ 4 w 51"/>
              <a:gd name="T9" fmla="*/ 4 h 43"/>
              <a:gd name="T10" fmla="*/ 6 w 51"/>
              <a:gd name="T11" fmla="*/ 6 h 43"/>
              <a:gd name="T12" fmla="*/ 8 w 51"/>
              <a:gd name="T13" fmla="*/ 9 h 43"/>
              <a:gd name="T14" fmla="*/ 10 w 51"/>
              <a:gd name="T15" fmla="*/ 11 h 43"/>
              <a:gd name="T16" fmla="*/ 11 w 51"/>
              <a:gd name="T17" fmla="*/ 14 h 43"/>
              <a:gd name="T18" fmla="*/ 13 w 51"/>
              <a:gd name="T19" fmla="*/ 16 h 43"/>
              <a:gd name="T20" fmla="*/ 14 w 51"/>
              <a:gd name="T21" fmla="*/ 19 h 43"/>
              <a:gd name="T22" fmla="*/ 15 w 51"/>
              <a:gd name="T23" fmla="*/ 22 h 43"/>
              <a:gd name="T24" fmla="*/ 16 w 51"/>
              <a:gd name="T25" fmla="*/ 25 h 43"/>
              <a:gd name="T26" fmla="*/ 16 w 51"/>
              <a:gd name="T27" fmla="*/ 27 h 43"/>
              <a:gd name="T28" fmla="*/ 17 w 51"/>
              <a:gd name="T29" fmla="*/ 30 h 43"/>
              <a:gd name="T30" fmla="*/ 17 w 51"/>
              <a:gd name="T31" fmla="*/ 33 h 43"/>
              <a:gd name="T32" fmla="*/ 17 w 51"/>
              <a:gd name="T33" fmla="*/ 37 h 43"/>
              <a:gd name="T34" fmla="*/ 17 w 51"/>
              <a:gd name="T35" fmla="*/ 39 h 43"/>
              <a:gd name="T36" fmla="*/ 17 w 51"/>
              <a:gd name="T37" fmla="*/ 43 h 43"/>
              <a:gd name="T38" fmla="*/ 17 w 51"/>
              <a:gd name="T39" fmla="*/ 43 h 43"/>
              <a:gd name="T40" fmla="*/ 51 w 51"/>
              <a:gd name="T41" fmla="*/ 4 h 43"/>
              <a:gd name="T42" fmla="*/ 51 w 51"/>
              <a:gd name="T43" fmla="*/ 4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43">
                <a:moveTo>
                  <a:pt x="51" y="4"/>
                </a:moveTo>
                <a:lnTo>
                  <a:pt x="0" y="0"/>
                </a:lnTo>
                <a:lnTo>
                  <a:pt x="0" y="0"/>
                </a:lnTo>
                <a:lnTo>
                  <a:pt x="2" y="2"/>
                </a:lnTo>
                <a:lnTo>
                  <a:pt x="4" y="4"/>
                </a:lnTo>
                <a:lnTo>
                  <a:pt x="6" y="6"/>
                </a:lnTo>
                <a:lnTo>
                  <a:pt x="8" y="9"/>
                </a:lnTo>
                <a:lnTo>
                  <a:pt x="10" y="11"/>
                </a:lnTo>
                <a:lnTo>
                  <a:pt x="11" y="14"/>
                </a:lnTo>
                <a:lnTo>
                  <a:pt x="13" y="16"/>
                </a:lnTo>
                <a:lnTo>
                  <a:pt x="14" y="19"/>
                </a:lnTo>
                <a:lnTo>
                  <a:pt x="15" y="22"/>
                </a:lnTo>
                <a:lnTo>
                  <a:pt x="16" y="25"/>
                </a:lnTo>
                <a:lnTo>
                  <a:pt x="16" y="27"/>
                </a:lnTo>
                <a:lnTo>
                  <a:pt x="17" y="30"/>
                </a:lnTo>
                <a:lnTo>
                  <a:pt x="17" y="33"/>
                </a:lnTo>
                <a:lnTo>
                  <a:pt x="17" y="37"/>
                </a:lnTo>
                <a:lnTo>
                  <a:pt x="17" y="39"/>
                </a:lnTo>
                <a:lnTo>
                  <a:pt x="17" y="43"/>
                </a:lnTo>
                <a:lnTo>
                  <a:pt x="17" y="43"/>
                </a:lnTo>
                <a:lnTo>
                  <a:pt x="51" y="4"/>
                </a:lnTo>
                <a:lnTo>
                  <a:pt x="51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7" name="Line 77"/>
          <p:cNvSpPr>
            <a:spLocks noChangeShapeType="1"/>
          </p:cNvSpPr>
          <p:nvPr/>
        </p:nvSpPr>
        <p:spPr bwMode="auto">
          <a:xfrm flipV="1">
            <a:off x="11184178" y="13021284"/>
            <a:ext cx="366712" cy="34925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8" name="Freeform 78"/>
          <p:cNvSpPr>
            <a:spLocks/>
          </p:cNvSpPr>
          <p:nvPr/>
        </p:nvSpPr>
        <p:spPr bwMode="auto">
          <a:xfrm>
            <a:off x="11512791" y="12983184"/>
            <a:ext cx="77787" cy="76200"/>
          </a:xfrm>
          <a:custGeom>
            <a:avLst/>
            <a:gdLst>
              <a:gd name="T0" fmla="*/ 49 w 49"/>
              <a:gd name="T1" fmla="*/ 0 h 48"/>
              <a:gd name="T2" fmla="*/ 0 w 49"/>
              <a:gd name="T3" fmla="*/ 15 h 48"/>
              <a:gd name="T4" fmla="*/ 0 w 49"/>
              <a:gd name="T5" fmla="*/ 15 h 48"/>
              <a:gd name="T6" fmla="*/ 3 w 49"/>
              <a:gd name="T7" fmla="*/ 16 h 48"/>
              <a:gd name="T8" fmla="*/ 6 w 49"/>
              <a:gd name="T9" fmla="*/ 17 h 48"/>
              <a:gd name="T10" fmla="*/ 8 w 49"/>
              <a:gd name="T11" fmla="*/ 19 h 48"/>
              <a:gd name="T12" fmla="*/ 11 w 49"/>
              <a:gd name="T13" fmla="*/ 20 h 48"/>
              <a:gd name="T14" fmla="*/ 13 w 49"/>
              <a:gd name="T15" fmla="*/ 22 h 48"/>
              <a:gd name="T16" fmla="*/ 15 w 49"/>
              <a:gd name="T17" fmla="*/ 24 h 48"/>
              <a:gd name="T18" fmla="*/ 18 w 49"/>
              <a:gd name="T19" fmla="*/ 25 h 48"/>
              <a:gd name="T20" fmla="*/ 20 w 49"/>
              <a:gd name="T21" fmla="*/ 28 h 48"/>
              <a:gd name="T22" fmla="*/ 22 w 49"/>
              <a:gd name="T23" fmla="*/ 30 h 48"/>
              <a:gd name="T24" fmla="*/ 24 w 49"/>
              <a:gd name="T25" fmla="*/ 32 h 48"/>
              <a:gd name="T26" fmla="*/ 25 w 49"/>
              <a:gd name="T27" fmla="*/ 35 h 48"/>
              <a:gd name="T28" fmla="*/ 27 w 49"/>
              <a:gd name="T29" fmla="*/ 37 h 48"/>
              <a:gd name="T30" fmla="*/ 28 w 49"/>
              <a:gd name="T31" fmla="*/ 40 h 48"/>
              <a:gd name="T32" fmla="*/ 30 w 49"/>
              <a:gd name="T33" fmla="*/ 43 h 48"/>
              <a:gd name="T34" fmla="*/ 31 w 49"/>
              <a:gd name="T35" fmla="*/ 45 h 48"/>
              <a:gd name="T36" fmla="*/ 32 w 49"/>
              <a:gd name="T37" fmla="*/ 48 h 48"/>
              <a:gd name="T38" fmla="*/ 32 w 49"/>
              <a:gd name="T39" fmla="*/ 48 h 48"/>
              <a:gd name="T40" fmla="*/ 49 w 49"/>
              <a:gd name="T41" fmla="*/ 0 h 48"/>
              <a:gd name="T42" fmla="*/ 49 w 49"/>
              <a:gd name="T4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9" h="48">
                <a:moveTo>
                  <a:pt x="49" y="0"/>
                </a:moveTo>
                <a:lnTo>
                  <a:pt x="0" y="15"/>
                </a:lnTo>
                <a:lnTo>
                  <a:pt x="0" y="15"/>
                </a:lnTo>
                <a:lnTo>
                  <a:pt x="3" y="16"/>
                </a:lnTo>
                <a:lnTo>
                  <a:pt x="6" y="17"/>
                </a:lnTo>
                <a:lnTo>
                  <a:pt x="8" y="19"/>
                </a:lnTo>
                <a:lnTo>
                  <a:pt x="11" y="20"/>
                </a:lnTo>
                <a:lnTo>
                  <a:pt x="13" y="22"/>
                </a:lnTo>
                <a:lnTo>
                  <a:pt x="15" y="24"/>
                </a:lnTo>
                <a:lnTo>
                  <a:pt x="18" y="25"/>
                </a:lnTo>
                <a:lnTo>
                  <a:pt x="20" y="28"/>
                </a:lnTo>
                <a:lnTo>
                  <a:pt x="22" y="30"/>
                </a:lnTo>
                <a:lnTo>
                  <a:pt x="24" y="32"/>
                </a:lnTo>
                <a:lnTo>
                  <a:pt x="25" y="35"/>
                </a:lnTo>
                <a:lnTo>
                  <a:pt x="27" y="37"/>
                </a:lnTo>
                <a:lnTo>
                  <a:pt x="28" y="40"/>
                </a:lnTo>
                <a:lnTo>
                  <a:pt x="30" y="43"/>
                </a:lnTo>
                <a:lnTo>
                  <a:pt x="31" y="45"/>
                </a:lnTo>
                <a:lnTo>
                  <a:pt x="32" y="48"/>
                </a:lnTo>
                <a:lnTo>
                  <a:pt x="32" y="48"/>
                </a:lnTo>
                <a:lnTo>
                  <a:pt x="49" y="0"/>
                </a:lnTo>
                <a:lnTo>
                  <a:pt x="4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9" name="Line 79"/>
          <p:cNvSpPr>
            <a:spLocks noChangeShapeType="1"/>
          </p:cNvSpPr>
          <p:nvPr/>
        </p:nvSpPr>
        <p:spPr bwMode="auto">
          <a:xfrm flipV="1">
            <a:off x="10771428" y="12897459"/>
            <a:ext cx="727075" cy="84138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0" name="Freeform 80"/>
          <p:cNvSpPr>
            <a:spLocks/>
          </p:cNvSpPr>
          <p:nvPr/>
        </p:nvSpPr>
        <p:spPr bwMode="auto">
          <a:xfrm>
            <a:off x="11476278" y="12862534"/>
            <a:ext cx="77787" cy="73025"/>
          </a:xfrm>
          <a:custGeom>
            <a:avLst/>
            <a:gdLst>
              <a:gd name="T0" fmla="*/ 49 w 49"/>
              <a:gd name="T1" fmla="*/ 18 h 46"/>
              <a:gd name="T2" fmla="*/ 0 w 49"/>
              <a:gd name="T3" fmla="*/ 0 h 46"/>
              <a:gd name="T4" fmla="*/ 1 w 49"/>
              <a:gd name="T5" fmla="*/ 3 h 46"/>
              <a:gd name="T6" fmla="*/ 3 w 49"/>
              <a:gd name="T7" fmla="*/ 5 h 46"/>
              <a:gd name="T8" fmla="*/ 4 w 49"/>
              <a:gd name="T9" fmla="*/ 8 h 46"/>
              <a:gd name="T10" fmla="*/ 5 w 49"/>
              <a:gd name="T11" fmla="*/ 11 h 46"/>
              <a:gd name="T12" fmla="*/ 6 w 49"/>
              <a:gd name="T13" fmla="*/ 14 h 46"/>
              <a:gd name="T14" fmla="*/ 7 w 49"/>
              <a:gd name="T15" fmla="*/ 17 h 46"/>
              <a:gd name="T16" fmla="*/ 8 w 49"/>
              <a:gd name="T17" fmla="*/ 20 h 46"/>
              <a:gd name="T18" fmla="*/ 8 w 49"/>
              <a:gd name="T19" fmla="*/ 23 h 46"/>
              <a:gd name="T20" fmla="*/ 8 w 49"/>
              <a:gd name="T21" fmla="*/ 26 h 46"/>
              <a:gd name="T22" fmla="*/ 8 w 49"/>
              <a:gd name="T23" fmla="*/ 29 h 46"/>
              <a:gd name="T24" fmla="*/ 8 w 49"/>
              <a:gd name="T25" fmla="*/ 32 h 46"/>
              <a:gd name="T26" fmla="*/ 8 w 49"/>
              <a:gd name="T27" fmla="*/ 34 h 46"/>
              <a:gd name="T28" fmla="*/ 8 w 49"/>
              <a:gd name="T29" fmla="*/ 37 h 46"/>
              <a:gd name="T30" fmla="*/ 7 w 49"/>
              <a:gd name="T31" fmla="*/ 41 h 46"/>
              <a:gd name="T32" fmla="*/ 6 w 49"/>
              <a:gd name="T33" fmla="*/ 44 h 46"/>
              <a:gd name="T34" fmla="*/ 5 w 49"/>
              <a:gd name="T35" fmla="*/ 46 h 46"/>
              <a:gd name="T36" fmla="*/ 5 w 49"/>
              <a:gd name="T37" fmla="*/ 46 h 46"/>
              <a:gd name="T38" fmla="*/ 49 w 49"/>
              <a:gd name="T39" fmla="*/ 18 h 46"/>
              <a:gd name="T40" fmla="*/ 49 w 49"/>
              <a:gd name="T41" fmla="*/ 18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46">
                <a:moveTo>
                  <a:pt x="49" y="18"/>
                </a:moveTo>
                <a:lnTo>
                  <a:pt x="0" y="0"/>
                </a:lnTo>
                <a:lnTo>
                  <a:pt x="1" y="3"/>
                </a:lnTo>
                <a:lnTo>
                  <a:pt x="3" y="5"/>
                </a:lnTo>
                <a:lnTo>
                  <a:pt x="4" y="8"/>
                </a:lnTo>
                <a:lnTo>
                  <a:pt x="5" y="11"/>
                </a:lnTo>
                <a:lnTo>
                  <a:pt x="6" y="14"/>
                </a:lnTo>
                <a:lnTo>
                  <a:pt x="7" y="17"/>
                </a:lnTo>
                <a:lnTo>
                  <a:pt x="8" y="20"/>
                </a:lnTo>
                <a:lnTo>
                  <a:pt x="8" y="23"/>
                </a:lnTo>
                <a:lnTo>
                  <a:pt x="8" y="26"/>
                </a:lnTo>
                <a:lnTo>
                  <a:pt x="8" y="29"/>
                </a:lnTo>
                <a:lnTo>
                  <a:pt x="8" y="32"/>
                </a:lnTo>
                <a:lnTo>
                  <a:pt x="8" y="34"/>
                </a:lnTo>
                <a:lnTo>
                  <a:pt x="8" y="37"/>
                </a:lnTo>
                <a:lnTo>
                  <a:pt x="7" y="41"/>
                </a:lnTo>
                <a:lnTo>
                  <a:pt x="6" y="44"/>
                </a:lnTo>
                <a:lnTo>
                  <a:pt x="5" y="46"/>
                </a:lnTo>
                <a:lnTo>
                  <a:pt x="5" y="46"/>
                </a:lnTo>
                <a:lnTo>
                  <a:pt x="49" y="18"/>
                </a:lnTo>
                <a:lnTo>
                  <a:pt x="49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1" name="Line 81"/>
          <p:cNvSpPr>
            <a:spLocks noChangeShapeType="1"/>
          </p:cNvSpPr>
          <p:nvPr/>
        </p:nvSpPr>
        <p:spPr bwMode="auto">
          <a:xfrm>
            <a:off x="10641253" y="13240359"/>
            <a:ext cx="366712" cy="230188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2" name="Freeform 82"/>
          <p:cNvSpPr>
            <a:spLocks/>
          </p:cNvSpPr>
          <p:nvPr/>
        </p:nvSpPr>
        <p:spPr bwMode="auto">
          <a:xfrm>
            <a:off x="10973041" y="13429272"/>
            <a:ext cx="82550" cy="69850"/>
          </a:xfrm>
          <a:custGeom>
            <a:avLst/>
            <a:gdLst>
              <a:gd name="T0" fmla="*/ 52 w 52"/>
              <a:gd name="T1" fmla="*/ 44 h 44"/>
              <a:gd name="T2" fmla="*/ 0 w 52"/>
              <a:gd name="T3" fmla="*/ 39 h 44"/>
              <a:gd name="T4" fmla="*/ 0 w 52"/>
              <a:gd name="T5" fmla="*/ 39 h 44"/>
              <a:gd name="T6" fmla="*/ 3 w 52"/>
              <a:gd name="T7" fmla="*/ 38 h 44"/>
              <a:gd name="T8" fmla="*/ 5 w 52"/>
              <a:gd name="T9" fmla="*/ 36 h 44"/>
              <a:gd name="T10" fmla="*/ 8 w 52"/>
              <a:gd name="T11" fmla="*/ 34 h 44"/>
              <a:gd name="T12" fmla="*/ 10 w 52"/>
              <a:gd name="T13" fmla="*/ 32 h 44"/>
              <a:gd name="T14" fmla="*/ 12 w 52"/>
              <a:gd name="T15" fmla="*/ 30 h 44"/>
              <a:gd name="T16" fmla="*/ 14 w 52"/>
              <a:gd name="T17" fmla="*/ 27 h 44"/>
              <a:gd name="T18" fmla="*/ 16 w 52"/>
              <a:gd name="T19" fmla="*/ 25 h 44"/>
              <a:gd name="T20" fmla="*/ 17 w 52"/>
              <a:gd name="T21" fmla="*/ 22 h 44"/>
              <a:gd name="T22" fmla="*/ 19 w 52"/>
              <a:gd name="T23" fmla="*/ 20 h 44"/>
              <a:gd name="T24" fmla="*/ 20 w 52"/>
              <a:gd name="T25" fmla="*/ 17 h 44"/>
              <a:gd name="T26" fmla="*/ 21 w 52"/>
              <a:gd name="T27" fmla="*/ 14 h 44"/>
              <a:gd name="T28" fmla="*/ 22 w 52"/>
              <a:gd name="T29" fmla="*/ 12 h 44"/>
              <a:gd name="T30" fmla="*/ 23 w 52"/>
              <a:gd name="T31" fmla="*/ 9 h 44"/>
              <a:gd name="T32" fmla="*/ 24 w 52"/>
              <a:gd name="T33" fmla="*/ 6 h 44"/>
              <a:gd name="T34" fmla="*/ 25 w 52"/>
              <a:gd name="T35" fmla="*/ 3 h 44"/>
              <a:gd name="T36" fmla="*/ 25 w 52"/>
              <a:gd name="T37" fmla="*/ 0 h 44"/>
              <a:gd name="T38" fmla="*/ 25 w 52"/>
              <a:gd name="T39" fmla="*/ 0 h 44"/>
              <a:gd name="T40" fmla="*/ 52 w 52"/>
              <a:gd name="T41" fmla="*/ 44 h 44"/>
              <a:gd name="T42" fmla="*/ 52 w 52"/>
              <a:gd name="T4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2" h="44">
                <a:moveTo>
                  <a:pt x="52" y="44"/>
                </a:moveTo>
                <a:lnTo>
                  <a:pt x="0" y="39"/>
                </a:lnTo>
                <a:lnTo>
                  <a:pt x="0" y="39"/>
                </a:lnTo>
                <a:lnTo>
                  <a:pt x="3" y="38"/>
                </a:lnTo>
                <a:lnTo>
                  <a:pt x="5" y="36"/>
                </a:lnTo>
                <a:lnTo>
                  <a:pt x="8" y="34"/>
                </a:lnTo>
                <a:lnTo>
                  <a:pt x="10" y="32"/>
                </a:lnTo>
                <a:lnTo>
                  <a:pt x="12" y="30"/>
                </a:lnTo>
                <a:lnTo>
                  <a:pt x="14" y="27"/>
                </a:lnTo>
                <a:lnTo>
                  <a:pt x="16" y="25"/>
                </a:lnTo>
                <a:lnTo>
                  <a:pt x="17" y="22"/>
                </a:lnTo>
                <a:lnTo>
                  <a:pt x="19" y="20"/>
                </a:lnTo>
                <a:lnTo>
                  <a:pt x="20" y="17"/>
                </a:lnTo>
                <a:lnTo>
                  <a:pt x="21" y="14"/>
                </a:lnTo>
                <a:lnTo>
                  <a:pt x="22" y="12"/>
                </a:lnTo>
                <a:lnTo>
                  <a:pt x="23" y="9"/>
                </a:lnTo>
                <a:lnTo>
                  <a:pt x="24" y="6"/>
                </a:lnTo>
                <a:lnTo>
                  <a:pt x="25" y="3"/>
                </a:lnTo>
                <a:lnTo>
                  <a:pt x="25" y="0"/>
                </a:lnTo>
                <a:lnTo>
                  <a:pt x="25" y="0"/>
                </a:lnTo>
                <a:lnTo>
                  <a:pt x="52" y="44"/>
                </a:lnTo>
                <a:lnTo>
                  <a:pt x="52" y="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3" name="TextBox 882"/>
              <p:cNvSpPr txBox="1"/>
              <p:nvPr/>
            </p:nvSpPr>
            <p:spPr>
              <a:xfrm>
                <a:off x="8897528" y="14558833"/>
                <a:ext cx="4486331" cy="1012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altLang="zh-CN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BiPPR: </a:t>
                </a:r>
                <a14:m>
                  <m:oMath xmlns:m="http://schemas.openxmlformats.org/officeDocument/2006/math">
                    <m:r>
                      <a:rPr lang="en-AU" sz="36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AU" sz="3600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AU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AU" sz="3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AU" sz="3600" b="0" i="1" smtClean="0">
                                <a:latin typeface="Cambria Math" panose="02040503050406030204" pitchFamily="18" charset="0"/>
                              </a:rPr>
                              <m:t>𝑚𝑙𝑜𝑔𝑛</m:t>
                            </m:r>
                          </m:e>
                        </m:rad>
                      </m:num>
                      <m:den>
                        <m:r>
                          <a:rPr lang="en-AU" sz="36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AU" sz="3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sz="3600" dirty="0"/>
              </a:p>
            </p:txBody>
          </p:sp>
        </mc:Choice>
        <mc:Fallback xmlns="">
          <p:sp>
            <p:nvSpPr>
              <p:cNvPr id="883" name="TextBox 8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7528" y="14558833"/>
                <a:ext cx="4486331" cy="1012008"/>
              </a:xfrm>
              <a:prstGeom prst="rect">
                <a:avLst/>
              </a:prstGeom>
              <a:blipFill>
                <a:blip r:embed="rId10"/>
                <a:stretch>
                  <a:fillRect l="-4212" b="-903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4" name="TextBox 883"/>
              <p:cNvSpPr txBox="1"/>
              <p:nvPr/>
            </p:nvSpPr>
            <p:spPr>
              <a:xfrm>
                <a:off x="2167586" y="14641694"/>
                <a:ext cx="4663680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altLang="zh-CN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Monte-Carlo: </a:t>
                </a:r>
                <a14:m>
                  <m:oMath xmlns:m="http://schemas.openxmlformats.org/officeDocument/2006/math">
                    <m:r>
                      <a:rPr lang="en-AU" sz="36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AU" sz="3600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AU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3600" i="1">
                            <a:latin typeface="Cambria Math" panose="02040503050406030204" pitchFamily="18" charset="0"/>
                          </a:rPr>
                          <m:t>𝑛𝑙𝑜𝑔𝑛</m:t>
                        </m:r>
                      </m:num>
                      <m:den>
                        <m:sSup>
                          <m:sSupPr>
                            <m:ctrlPr>
                              <a:rPr lang="en-AU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36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AU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AU" sz="3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sz="3600" dirty="0"/>
              </a:p>
            </p:txBody>
          </p:sp>
        </mc:Choice>
        <mc:Fallback xmlns="">
          <p:sp>
            <p:nvSpPr>
              <p:cNvPr id="884" name="TextBox 8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586" y="14641694"/>
                <a:ext cx="4663680" cy="889924"/>
              </a:xfrm>
              <a:prstGeom prst="rect">
                <a:avLst/>
              </a:prstGeom>
              <a:blipFill>
                <a:blip r:embed="rId11"/>
                <a:stretch>
                  <a:fillRect l="-4052" b="-1027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5" name="Rectangle 25"/>
              <p:cNvSpPr>
                <a:spLocks noChangeArrowheads="1"/>
              </p:cNvSpPr>
              <p:nvPr/>
            </p:nvSpPr>
            <p:spPr bwMode="auto">
              <a:xfrm>
                <a:off x="9667832" y="12327701"/>
                <a:ext cx="589864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AU" altLang="zh-CN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AU" altLang="zh-CN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0" lang="en-AU" altLang="zh-CN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CN" altLang="zh-CN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85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67832" y="12327701"/>
                <a:ext cx="589864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6" name="Rectangle 25"/>
              <p:cNvSpPr>
                <a:spLocks noChangeArrowheads="1"/>
              </p:cNvSpPr>
              <p:nvPr/>
            </p:nvSpPr>
            <p:spPr bwMode="auto">
              <a:xfrm>
                <a:off x="9347569" y="11635543"/>
                <a:ext cx="589864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AU" altLang="zh-CN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AU" altLang="zh-CN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0" lang="en-AU" altLang="zh-CN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CN" altLang="zh-CN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8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47569" y="11635543"/>
                <a:ext cx="589864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7" name="Rectangle 25"/>
              <p:cNvSpPr>
                <a:spLocks noChangeArrowheads="1"/>
              </p:cNvSpPr>
              <p:nvPr/>
            </p:nvSpPr>
            <p:spPr bwMode="auto">
              <a:xfrm>
                <a:off x="9696453" y="13051878"/>
                <a:ext cx="589864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AU" altLang="zh-CN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AU" altLang="zh-CN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0" lang="en-AU" altLang="zh-CN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CN" altLang="zh-CN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87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96453" y="13051878"/>
                <a:ext cx="589864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8" name="Rectangle 25"/>
              <p:cNvSpPr>
                <a:spLocks noChangeArrowheads="1"/>
              </p:cNvSpPr>
              <p:nvPr/>
            </p:nvSpPr>
            <p:spPr bwMode="auto">
              <a:xfrm>
                <a:off x="9812192" y="13898547"/>
                <a:ext cx="589864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AU" altLang="zh-CN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AU" altLang="zh-CN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0" lang="en-AU" altLang="zh-CN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CN" altLang="zh-CN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88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12192" y="13898547"/>
                <a:ext cx="589864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9" name="Rectangle 25"/>
              <p:cNvSpPr>
                <a:spLocks noChangeArrowheads="1"/>
              </p:cNvSpPr>
              <p:nvPr/>
            </p:nvSpPr>
            <p:spPr bwMode="auto">
              <a:xfrm>
                <a:off x="11363416" y="12195875"/>
                <a:ext cx="589864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AU" altLang="zh-CN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AU" altLang="zh-CN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0" lang="en-AU" altLang="zh-CN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CN" altLang="zh-CN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89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63416" y="12195875"/>
                <a:ext cx="589864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0" name="Rectangle 25"/>
              <p:cNvSpPr>
                <a:spLocks noChangeArrowheads="1"/>
              </p:cNvSpPr>
              <p:nvPr/>
            </p:nvSpPr>
            <p:spPr bwMode="auto">
              <a:xfrm>
                <a:off x="11492143" y="13404016"/>
                <a:ext cx="589864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AU" altLang="zh-CN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AU" altLang="zh-CN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0" lang="en-AU" altLang="zh-CN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CN" altLang="zh-CN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90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92143" y="13404016"/>
                <a:ext cx="589864" cy="4308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7" name="文本框 8"/>
              <p:cNvSpPr txBox="1"/>
              <p:nvPr/>
            </p:nvSpPr>
            <p:spPr>
              <a:xfrm>
                <a:off x="665297" y="11021112"/>
                <a:ext cx="6575147" cy="545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</m:acc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  <m:r>
                            <a:rPr lang="en-US" altLang="zh-CN" sz="28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8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altLang="zh-CN" sz="28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|≤</m:t>
                      </m:r>
                      <m:r>
                        <a:rPr lang="en-US" altLang="zh-CN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0.1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AU" altLang="zh-CN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zh-CN" altLang="en-US" sz="2800" dirty="0">
                  <a:latin typeface="Tempus Sans ITC" panose="04020404030D07020202" pitchFamily="8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7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97" y="11021112"/>
                <a:ext cx="6575147" cy="54553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0" name="文本框 9"/>
              <p:cNvSpPr txBox="1"/>
              <p:nvPr/>
            </p:nvSpPr>
            <p:spPr>
              <a:xfrm>
                <a:off x="6737812" y="10983400"/>
                <a:ext cx="688936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altLang="zh-CN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n-AU" altLang="zh-CN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altLang="zh-CN" sz="3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30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  <m:r>
                            <a:rPr lang="en-US" altLang="zh-CN" sz="30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3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30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altLang="zh-CN" sz="30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altLang="zh-CN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zh-CN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altLang="zh-CN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altLang="zh-CN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3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3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zh-CN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|≤</m:t>
                      </m:r>
                      <m:r>
                        <a:rPr lang="en-US" altLang="zh-CN" sz="3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0.1</m:t>
                      </m:r>
                      <m:r>
                        <a:rPr lang="en-US" altLang="zh-CN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en-US" altLang="zh-CN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altLang="zh-CN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altLang="zh-CN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3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3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812" y="10983400"/>
                <a:ext cx="6889364" cy="55399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5881" y="30458122"/>
            <a:ext cx="16047853" cy="83000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8207" y="34135710"/>
            <a:ext cx="8487868" cy="48793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07860" y="30382897"/>
            <a:ext cx="7790841" cy="34545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72" name="Flowchart: Connector 971"/>
              <p:cNvSpPr/>
              <p:nvPr/>
            </p:nvSpPr>
            <p:spPr>
              <a:xfrm>
                <a:off x="14780428" y="6656837"/>
                <a:ext cx="584200" cy="584200"/>
              </a:xfrm>
              <a:prstGeom prst="flowChartConnector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972" name="Flowchart: Connector 9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0428" y="6656837"/>
                <a:ext cx="584200" cy="584200"/>
              </a:xfrm>
              <a:prstGeom prst="flowChartConnector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3" name="Flowchart: Connector 972"/>
              <p:cNvSpPr/>
              <p:nvPr/>
            </p:nvSpPr>
            <p:spPr>
              <a:xfrm>
                <a:off x="16406028" y="5909918"/>
                <a:ext cx="584200" cy="584200"/>
              </a:xfrm>
              <a:prstGeom prst="flowChartConnector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973" name="Flowchart: Connector 9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6028" y="5909918"/>
                <a:ext cx="584200" cy="584200"/>
              </a:xfrm>
              <a:prstGeom prst="flowChartConnector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4" name="Flowchart: Connector 973"/>
              <p:cNvSpPr/>
              <p:nvPr/>
            </p:nvSpPr>
            <p:spPr>
              <a:xfrm>
                <a:off x="16736228" y="6723312"/>
                <a:ext cx="584200" cy="584200"/>
              </a:xfrm>
              <a:prstGeom prst="flowChartConnector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974" name="Flowchart: Connector 9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6228" y="6723312"/>
                <a:ext cx="584200" cy="584200"/>
              </a:xfrm>
              <a:prstGeom prst="flowChartConnector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5" name="Flowchart: Connector 974"/>
              <p:cNvSpPr/>
              <p:nvPr/>
            </p:nvSpPr>
            <p:spPr>
              <a:xfrm>
                <a:off x="16130141" y="7443392"/>
                <a:ext cx="584200" cy="584200"/>
              </a:xfrm>
              <a:prstGeom prst="flowChartConnector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975" name="Flowchart: Connector 9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0141" y="7443392"/>
                <a:ext cx="584200" cy="584200"/>
              </a:xfrm>
              <a:prstGeom prst="flowChartConnector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6" name="Straight Arrow Connector 975"/>
          <p:cNvCxnSpPr>
            <a:stCxn id="972" idx="7"/>
            <a:endCxn id="973" idx="2"/>
          </p:cNvCxnSpPr>
          <p:nvPr/>
        </p:nvCxnSpPr>
        <p:spPr>
          <a:xfrm flipV="1">
            <a:off x="15279074" y="6202018"/>
            <a:ext cx="1126954" cy="5403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7" name="Straight Arrow Connector 976"/>
          <p:cNvCxnSpPr>
            <a:stCxn id="972" idx="6"/>
            <a:endCxn id="974" idx="2"/>
          </p:cNvCxnSpPr>
          <p:nvPr/>
        </p:nvCxnSpPr>
        <p:spPr>
          <a:xfrm>
            <a:off x="15364628" y="6948937"/>
            <a:ext cx="1371600" cy="664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8" name="Straight Arrow Connector 977"/>
          <p:cNvCxnSpPr>
            <a:stCxn id="972" idx="5"/>
          </p:cNvCxnSpPr>
          <p:nvPr/>
        </p:nvCxnSpPr>
        <p:spPr>
          <a:xfrm>
            <a:off x="15279074" y="7155483"/>
            <a:ext cx="836016" cy="4689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9" name="TextBox 978"/>
              <p:cNvSpPr txBox="1"/>
              <p:nvPr/>
            </p:nvSpPr>
            <p:spPr>
              <a:xfrm>
                <a:off x="14728219" y="6281972"/>
                <a:ext cx="4986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979" name="TextBox 9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8219" y="6281972"/>
                <a:ext cx="498646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2" name="TextBox 981"/>
              <p:cNvSpPr txBox="1"/>
              <p:nvPr/>
            </p:nvSpPr>
            <p:spPr>
              <a:xfrm>
                <a:off x="16938161" y="5959902"/>
                <a:ext cx="19036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altLang="zh-CN" sz="2400" b="0" i="1" smtClean="0"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AU" altLang="zh-CN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AU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AU" altLang="zh-CN" sz="2400" b="0" i="1" smtClean="0">
                          <a:latin typeface="Cambria Math" panose="02040503050406030204" pitchFamily="18" charset="0"/>
                        </a:rPr>
                        <m:t>/3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82" name="TextBox 9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8161" y="5959902"/>
                <a:ext cx="1903664" cy="461665"/>
              </a:xfrm>
              <a:prstGeom prst="rect">
                <a:avLst/>
              </a:prstGeom>
              <a:blipFill>
                <a:blip r:embed="rId28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3" name="TextBox 982"/>
              <p:cNvSpPr txBox="1"/>
              <p:nvPr/>
            </p:nvSpPr>
            <p:spPr>
              <a:xfrm>
                <a:off x="17248464" y="6649973"/>
                <a:ext cx="17710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altLang="zh-CN" sz="2400" b="0" i="1" smtClean="0"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AU" altLang="zh-CN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AU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AU" altLang="zh-CN" sz="2400" b="0" i="1" smtClean="0">
                          <a:latin typeface="Cambria Math" panose="02040503050406030204" pitchFamily="18" charset="0"/>
                        </a:rPr>
                        <m:t>/3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83" name="TextBox 9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8464" y="6649973"/>
                <a:ext cx="1771019" cy="461665"/>
              </a:xfrm>
              <a:prstGeom prst="rect">
                <a:avLst/>
              </a:prstGeom>
              <a:blipFill>
                <a:blip r:embed="rId29"/>
                <a:stretch>
                  <a:fillRect l="-1031" b="-1710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4" name="TextBox 983"/>
              <p:cNvSpPr txBox="1"/>
              <p:nvPr/>
            </p:nvSpPr>
            <p:spPr>
              <a:xfrm>
                <a:off x="16537962" y="7676028"/>
                <a:ext cx="18450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altLang="zh-CN" sz="2400" b="0" i="1" smtClean="0"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AU" altLang="zh-CN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AU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AU" altLang="zh-CN" sz="2400" b="0" i="1" smtClean="0">
                          <a:latin typeface="Cambria Math" panose="02040503050406030204" pitchFamily="18" charset="0"/>
                        </a:rPr>
                        <m:t>/3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84" name="TextBox 9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7962" y="7676028"/>
                <a:ext cx="1845016" cy="461665"/>
              </a:xfrm>
              <a:prstGeom prst="rect">
                <a:avLst/>
              </a:prstGeom>
              <a:blipFill>
                <a:blip r:embed="rId3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9049895" y="5863464"/>
                <a:ext cx="50029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dirty="0" smtClean="0"/>
                  <a:t>Sample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AU" sz="2800" dirty="0" smtClean="0"/>
                  <a:t> random walks from </a:t>
                </a:r>
                <a14:m>
                  <m:oMath xmlns:m="http://schemas.openxmlformats.org/officeDocument/2006/math">
                    <m:r>
                      <a:rPr lang="en-AU" sz="28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AU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9895" y="5863464"/>
                <a:ext cx="5002910" cy="523220"/>
              </a:xfrm>
              <a:prstGeom prst="rect">
                <a:avLst/>
              </a:prstGeom>
              <a:blipFill>
                <a:blip r:embed="rId31"/>
                <a:stretch>
                  <a:fillRect l="-2558" t="-11628" b="-3255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Down Arrow 22"/>
          <p:cNvSpPr/>
          <p:nvPr/>
        </p:nvSpPr>
        <p:spPr>
          <a:xfrm>
            <a:off x="20840495" y="6472204"/>
            <a:ext cx="330206" cy="43577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5" name="TextBox 984"/>
              <p:cNvSpPr txBox="1"/>
              <p:nvPr/>
            </p:nvSpPr>
            <p:spPr>
              <a:xfrm>
                <a:off x="19027748" y="7015412"/>
                <a:ext cx="451921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dirty="0" smtClean="0"/>
                  <a:t>Sample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altLang="zh-CN" sz="2800" b="0" i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AU" altLang="zh-CN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AU" altLang="zh-CN" sz="2800" b="0" i="1" smtClean="0">
                        <a:latin typeface="Cambria Math" panose="02040503050406030204" pitchFamily="18" charset="0"/>
                      </a:rPr>
                      <m:t>/3</m:t>
                    </m:r>
                  </m:oMath>
                </a14:m>
                <a:r>
                  <a:rPr lang="en-AU" sz="2800" dirty="0" smtClean="0"/>
                  <a:t> random walks from each of </a:t>
                </a:r>
                <a14:m>
                  <m:oMath xmlns:m="http://schemas.openxmlformats.org/officeDocument/2006/math">
                    <m:r>
                      <a:rPr lang="en-AU" sz="28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AU" sz="2800" dirty="0" smtClean="0"/>
                  <a:t>’s out-neighbour</a:t>
                </a:r>
                <a:endParaRPr lang="en-AU" sz="2800" dirty="0"/>
              </a:p>
            </p:txBody>
          </p:sp>
        </mc:Choice>
        <mc:Fallback xmlns="">
          <p:sp>
            <p:nvSpPr>
              <p:cNvPr id="985" name="TextBox 9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7748" y="7015412"/>
                <a:ext cx="4519218" cy="1384995"/>
              </a:xfrm>
              <a:prstGeom prst="rect">
                <a:avLst/>
              </a:prstGeom>
              <a:blipFill>
                <a:blip r:embed="rId32"/>
                <a:stretch>
                  <a:fillRect l="-2695" t="-4405" b="-1189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6" name="TextBox 985"/>
              <p:cNvSpPr txBox="1"/>
              <p:nvPr/>
            </p:nvSpPr>
            <p:spPr>
              <a:xfrm>
                <a:off x="24197535" y="5878377"/>
                <a:ext cx="18697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Cost: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AU" altLang="zh-CN" sz="2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AU" altLang="zh-CN" sz="28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A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6" name="TextBox 9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7535" y="5878377"/>
                <a:ext cx="1869710" cy="523220"/>
              </a:xfrm>
              <a:prstGeom prst="rect">
                <a:avLst/>
              </a:prstGeom>
              <a:blipFill>
                <a:blip r:embed="rId33"/>
                <a:stretch>
                  <a:fillRect l="-6515" t="-11628" b="-3139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7" name="TextBox 986"/>
              <p:cNvSpPr txBox="1"/>
              <p:nvPr/>
            </p:nvSpPr>
            <p:spPr>
              <a:xfrm>
                <a:off x="23690981" y="7147352"/>
                <a:ext cx="322761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altLang="zh-CN" sz="2800" b="0" i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AU" altLang="zh-CN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AU" altLang="zh-CN" sz="2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AU" altLang="zh-CN" sz="28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AU" altLang="zh-CN" sz="2800" b="0" i="1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AU" altLang="zh-CN" sz="2800" b="0" i="1" smtClean="0">
                        <a:latin typeface="Cambria Math" panose="02040503050406030204" pitchFamily="18" charset="0"/>
                      </a:rPr>
                      <m:t>𝑂𝑢𝑡</m:t>
                    </m:r>
                    <m:d>
                      <m:dPr>
                        <m:ctrlPr>
                          <a:rPr lang="en-AU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altLang="zh-CN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AU" altLang="zh-CN" sz="28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A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7" name="TextBox 9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0981" y="7147352"/>
                <a:ext cx="3227610" cy="954107"/>
              </a:xfrm>
              <a:prstGeom prst="rect">
                <a:avLst/>
              </a:prstGeom>
              <a:blipFill>
                <a:blip r:embed="rId34"/>
                <a:stretch>
                  <a:fillRect l="-3774" t="-636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8" name="Down Arrow 987"/>
          <p:cNvSpPr/>
          <p:nvPr/>
        </p:nvSpPr>
        <p:spPr>
          <a:xfrm>
            <a:off x="24842914" y="6435145"/>
            <a:ext cx="330206" cy="43577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989" name="Group 4"/>
          <p:cNvGrpSpPr>
            <a:grpSpLocks noChangeAspect="1"/>
          </p:cNvGrpSpPr>
          <p:nvPr/>
        </p:nvGrpSpPr>
        <p:grpSpPr bwMode="auto">
          <a:xfrm>
            <a:off x="14428027" y="9906526"/>
            <a:ext cx="2711450" cy="2625725"/>
            <a:chOff x="2026" y="1333"/>
            <a:chExt cx="1708" cy="1654"/>
          </a:xfrm>
        </p:grpSpPr>
        <p:sp>
          <p:nvSpPr>
            <p:cNvPr id="990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26" y="1333"/>
              <a:ext cx="1708" cy="1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1" name="Rectangle 5"/>
            <p:cNvSpPr>
              <a:spLocks noChangeArrowheads="1"/>
            </p:cNvSpPr>
            <p:nvPr/>
          </p:nvSpPr>
          <p:spPr bwMode="auto">
            <a:xfrm>
              <a:off x="2265" y="1719"/>
              <a:ext cx="229" cy="2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2" name="Freeform 6"/>
            <p:cNvSpPr>
              <a:spLocks/>
            </p:cNvSpPr>
            <p:nvPr/>
          </p:nvSpPr>
          <p:spPr bwMode="auto">
            <a:xfrm>
              <a:off x="2266" y="1720"/>
              <a:ext cx="228" cy="228"/>
            </a:xfrm>
            <a:custGeom>
              <a:avLst/>
              <a:gdLst>
                <a:gd name="T0" fmla="*/ 1 w 228"/>
                <a:gd name="T1" fmla="*/ 103 h 228"/>
                <a:gd name="T2" fmla="*/ 4 w 228"/>
                <a:gd name="T3" fmla="*/ 86 h 228"/>
                <a:gd name="T4" fmla="*/ 10 w 228"/>
                <a:gd name="T5" fmla="*/ 69 h 228"/>
                <a:gd name="T6" fmla="*/ 17 w 228"/>
                <a:gd name="T7" fmla="*/ 55 h 228"/>
                <a:gd name="T8" fmla="*/ 27 w 228"/>
                <a:gd name="T9" fmla="*/ 42 h 228"/>
                <a:gd name="T10" fmla="*/ 38 w 228"/>
                <a:gd name="T11" fmla="*/ 30 h 228"/>
                <a:gd name="T12" fmla="*/ 51 w 228"/>
                <a:gd name="T13" fmla="*/ 20 h 228"/>
                <a:gd name="T14" fmla="*/ 65 w 228"/>
                <a:gd name="T15" fmla="*/ 12 h 228"/>
                <a:gd name="T16" fmla="*/ 80 w 228"/>
                <a:gd name="T17" fmla="*/ 5 h 228"/>
                <a:gd name="T18" fmla="*/ 97 w 228"/>
                <a:gd name="T19" fmla="*/ 2 h 228"/>
                <a:gd name="T20" fmla="*/ 114 w 228"/>
                <a:gd name="T21" fmla="*/ 0 h 228"/>
                <a:gd name="T22" fmla="*/ 132 w 228"/>
                <a:gd name="T23" fmla="*/ 2 h 228"/>
                <a:gd name="T24" fmla="*/ 148 w 228"/>
                <a:gd name="T25" fmla="*/ 5 h 228"/>
                <a:gd name="T26" fmla="*/ 164 w 228"/>
                <a:gd name="T27" fmla="*/ 12 h 228"/>
                <a:gd name="T28" fmla="*/ 177 w 228"/>
                <a:gd name="T29" fmla="*/ 20 h 228"/>
                <a:gd name="T30" fmla="*/ 190 w 228"/>
                <a:gd name="T31" fmla="*/ 30 h 228"/>
                <a:gd name="T32" fmla="*/ 201 w 228"/>
                <a:gd name="T33" fmla="*/ 42 h 228"/>
                <a:gd name="T34" fmla="*/ 211 w 228"/>
                <a:gd name="T35" fmla="*/ 55 h 228"/>
                <a:gd name="T36" fmla="*/ 219 w 228"/>
                <a:gd name="T37" fmla="*/ 69 h 228"/>
                <a:gd name="T38" fmla="*/ 224 w 228"/>
                <a:gd name="T39" fmla="*/ 86 h 228"/>
                <a:gd name="T40" fmla="*/ 227 w 228"/>
                <a:gd name="T41" fmla="*/ 103 h 228"/>
                <a:gd name="T42" fmla="*/ 228 w 228"/>
                <a:gd name="T43" fmla="*/ 114 h 228"/>
                <a:gd name="T44" fmla="*/ 227 w 228"/>
                <a:gd name="T45" fmla="*/ 131 h 228"/>
                <a:gd name="T46" fmla="*/ 222 w 228"/>
                <a:gd name="T47" fmla="*/ 148 h 228"/>
                <a:gd name="T48" fmla="*/ 216 w 228"/>
                <a:gd name="T49" fmla="*/ 163 h 228"/>
                <a:gd name="T50" fmla="*/ 208 w 228"/>
                <a:gd name="T51" fmla="*/ 178 h 228"/>
                <a:gd name="T52" fmla="*/ 198 w 228"/>
                <a:gd name="T53" fmla="*/ 190 h 228"/>
                <a:gd name="T54" fmla="*/ 187 w 228"/>
                <a:gd name="T55" fmla="*/ 202 h 228"/>
                <a:gd name="T56" fmla="*/ 173 w 228"/>
                <a:gd name="T57" fmla="*/ 212 h 228"/>
                <a:gd name="T58" fmla="*/ 158 w 228"/>
                <a:gd name="T59" fmla="*/ 219 h 228"/>
                <a:gd name="T60" fmla="*/ 142 w 228"/>
                <a:gd name="T61" fmla="*/ 224 h 228"/>
                <a:gd name="T62" fmla="*/ 126 w 228"/>
                <a:gd name="T63" fmla="*/ 227 h 228"/>
                <a:gd name="T64" fmla="*/ 108 w 228"/>
                <a:gd name="T65" fmla="*/ 228 h 228"/>
                <a:gd name="T66" fmla="*/ 91 w 228"/>
                <a:gd name="T67" fmla="*/ 226 h 228"/>
                <a:gd name="T68" fmla="*/ 75 w 228"/>
                <a:gd name="T69" fmla="*/ 221 h 228"/>
                <a:gd name="T70" fmla="*/ 60 w 228"/>
                <a:gd name="T71" fmla="*/ 214 h 228"/>
                <a:gd name="T72" fmla="*/ 46 w 228"/>
                <a:gd name="T73" fmla="*/ 205 h 228"/>
                <a:gd name="T74" fmla="*/ 34 w 228"/>
                <a:gd name="T75" fmla="*/ 195 h 228"/>
                <a:gd name="T76" fmla="*/ 23 w 228"/>
                <a:gd name="T77" fmla="*/ 182 h 228"/>
                <a:gd name="T78" fmla="*/ 14 w 228"/>
                <a:gd name="T79" fmla="*/ 168 h 228"/>
                <a:gd name="T80" fmla="*/ 7 w 228"/>
                <a:gd name="T81" fmla="*/ 153 h 228"/>
                <a:gd name="T82" fmla="*/ 3 w 228"/>
                <a:gd name="T83" fmla="*/ 137 h 228"/>
                <a:gd name="T84" fmla="*/ 0 w 228"/>
                <a:gd name="T85" fmla="*/ 12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8" h="228">
                  <a:moveTo>
                    <a:pt x="0" y="114"/>
                  </a:moveTo>
                  <a:lnTo>
                    <a:pt x="0" y="109"/>
                  </a:lnTo>
                  <a:lnTo>
                    <a:pt x="1" y="103"/>
                  </a:lnTo>
                  <a:lnTo>
                    <a:pt x="2" y="97"/>
                  </a:lnTo>
                  <a:lnTo>
                    <a:pt x="3" y="91"/>
                  </a:lnTo>
                  <a:lnTo>
                    <a:pt x="4" y="86"/>
                  </a:lnTo>
                  <a:lnTo>
                    <a:pt x="6" y="80"/>
                  </a:lnTo>
                  <a:lnTo>
                    <a:pt x="7" y="75"/>
                  </a:lnTo>
                  <a:lnTo>
                    <a:pt x="10" y="69"/>
                  </a:lnTo>
                  <a:lnTo>
                    <a:pt x="12" y="64"/>
                  </a:lnTo>
                  <a:lnTo>
                    <a:pt x="14" y="59"/>
                  </a:lnTo>
                  <a:lnTo>
                    <a:pt x="17" y="55"/>
                  </a:lnTo>
                  <a:lnTo>
                    <a:pt x="20" y="50"/>
                  </a:lnTo>
                  <a:lnTo>
                    <a:pt x="23" y="46"/>
                  </a:lnTo>
                  <a:lnTo>
                    <a:pt x="27" y="42"/>
                  </a:lnTo>
                  <a:lnTo>
                    <a:pt x="30" y="37"/>
                  </a:lnTo>
                  <a:lnTo>
                    <a:pt x="34" y="34"/>
                  </a:lnTo>
                  <a:lnTo>
                    <a:pt x="38" y="30"/>
                  </a:lnTo>
                  <a:lnTo>
                    <a:pt x="42" y="26"/>
                  </a:lnTo>
                  <a:lnTo>
                    <a:pt x="46" y="23"/>
                  </a:lnTo>
                  <a:lnTo>
                    <a:pt x="51" y="20"/>
                  </a:lnTo>
                  <a:lnTo>
                    <a:pt x="55" y="17"/>
                  </a:lnTo>
                  <a:lnTo>
                    <a:pt x="60" y="14"/>
                  </a:lnTo>
                  <a:lnTo>
                    <a:pt x="65" y="12"/>
                  </a:lnTo>
                  <a:lnTo>
                    <a:pt x="70" y="10"/>
                  </a:lnTo>
                  <a:lnTo>
                    <a:pt x="75" y="8"/>
                  </a:lnTo>
                  <a:lnTo>
                    <a:pt x="80" y="5"/>
                  </a:lnTo>
                  <a:lnTo>
                    <a:pt x="86" y="4"/>
                  </a:lnTo>
                  <a:lnTo>
                    <a:pt x="91" y="3"/>
                  </a:lnTo>
                  <a:lnTo>
                    <a:pt x="97" y="2"/>
                  </a:lnTo>
                  <a:lnTo>
                    <a:pt x="102" y="1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1"/>
                  </a:lnTo>
                  <a:lnTo>
                    <a:pt x="132" y="2"/>
                  </a:lnTo>
                  <a:lnTo>
                    <a:pt x="137" y="3"/>
                  </a:lnTo>
                  <a:lnTo>
                    <a:pt x="142" y="4"/>
                  </a:lnTo>
                  <a:lnTo>
                    <a:pt x="148" y="5"/>
                  </a:lnTo>
                  <a:lnTo>
                    <a:pt x="153" y="8"/>
                  </a:lnTo>
                  <a:lnTo>
                    <a:pt x="158" y="10"/>
                  </a:lnTo>
                  <a:lnTo>
                    <a:pt x="164" y="12"/>
                  </a:lnTo>
                  <a:lnTo>
                    <a:pt x="168" y="14"/>
                  </a:lnTo>
                  <a:lnTo>
                    <a:pt x="173" y="17"/>
                  </a:lnTo>
                  <a:lnTo>
                    <a:pt x="177" y="20"/>
                  </a:lnTo>
                  <a:lnTo>
                    <a:pt x="182" y="23"/>
                  </a:lnTo>
                  <a:lnTo>
                    <a:pt x="187" y="26"/>
                  </a:lnTo>
                  <a:lnTo>
                    <a:pt x="190" y="30"/>
                  </a:lnTo>
                  <a:lnTo>
                    <a:pt x="195" y="34"/>
                  </a:lnTo>
                  <a:lnTo>
                    <a:pt x="198" y="37"/>
                  </a:lnTo>
                  <a:lnTo>
                    <a:pt x="201" y="42"/>
                  </a:lnTo>
                  <a:lnTo>
                    <a:pt x="205" y="46"/>
                  </a:lnTo>
                  <a:lnTo>
                    <a:pt x="208" y="50"/>
                  </a:lnTo>
                  <a:lnTo>
                    <a:pt x="211" y="55"/>
                  </a:lnTo>
                  <a:lnTo>
                    <a:pt x="214" y="59"/>
                  </a:lnTo>
                  <a:lnTo>
                    <a:pt x="216" y="64"/>
                  </a:lnTo>
                  <a:lnTo>
                    <a:pt x="219" y="69"/>
                  </a:lnTo>
                  <a:lnTo>
                    <a:pt x="221" y="75"/>
                  </a:lnTo>
                  <a:lnTo>
                    <a:pt x="222" y="80"/>
                  </a:lnTo>
                  <a:lnTo>
                    <a:pt x="224" y="86"/>
                  </a:lnTo>
                  <a:lnTo>
                    <a:pt x="225" y="91"/>
                  </a:lnTo>
                  <a:lnTo>
                    <a:pt x="227" y="97"/>
                  </a:lnTo>
                  <a:lnTo>
                    <a:pt x="227" y="103"/>
                  </a:lnTo>
                  <a:lnTo>
                    <a:pt x="228" y="109"/>
                  </a:lnTo>
                  <a:lnTo>
                    <a:pt x="228" y="114"/>
                  </a:lnTo>
                  <a:lnTo>
                    <a:pt x="228" y="114"/>
                  </a:lnTo>
                  <a:lnTo>
                    <a:pt x="228" y="120"/>
                  </a:lnTo>
                  <a:lnTo>
                    <a:pt x="227" y="126"/>
                  </a:lnTo>
                  <a:lnTo>
                    <a:pt x="227" y="131"/>
                  </a:lnTo>
                  <a:lnTo>
                    <a:pt x="225" y="137"/>
                  </a:lnTo>
                  <a:lnTo>
                    <a:pt x="224" y="143"/>
                  </a:lnTo>
                  <a:lnTo>
                    <a:pt x="222" y="148"/>
                  </a:lnTo>
                  <a:lnTo>
                    <a:pt x="221" y="153"/>
                  </a:lnTo>
                  <a:lnTo>
                    <a:pt x="219" y="158"/>
                  </a:lnTo>
                  <a:lnTo>
                    <a:pt x="216" y="163"/>
                  </a:lnTo>
                  <a:lnTo>
                    <a:pt x="214" y="168"/>
                  </a:lnTo>
                  <a:lnTo>
                    <a:pt x="211" y="173"/>
                  </a:lnTo>
                  <a:lnTo>
                    <a:pt x="208" y="178"/>
                  </a:lnTo>
                  <a:lnTo>
                    <a:pt x="205" y="182"/>
                  </a:lnTo>
                  <a:lnTo>
                    <a:pt x="201" y="187"/>
                  </a:lnTo>
                  <a:lnTo>
                    <a:pt x="198" y="190"/>
                  </a:lnTo>
                  <a:lnTo>
                    <a:pt x="195" y="195"/>
                  </a:lnTo>
                  <a:lnTo>
                    <a:pt x="190" y="198"/>
                  </a:lnTo>
                  <a:lnTo>
                    <a:pt x="187" y="202"/>
                  </a:lnTo>
                  <a:lnTo>
                    <a:pt x="182" y="205"/>
                  </a:lnTo>
                  <a:lnTo>
                    <a:pt x="177" y="209"/>
                  </a:lnTo>
                  <a:lnTo>
                    <a:pt x="173" y="212"/>
                  </a:lnTo>
                  <a:lnTo>
                    <a:pt x="168" y="214"/>
                  </a:lnTo>
                  <a:lnTo>
                    <a:pt x="164" y="217"/>
                  </a:lnTo>
                  <a:lnTo>
                    <a:pt x="158" y="219"/>
                  </a:lnTo>
                  <a:lnTo>
                    <a:pt x="153" y="221"/>
                  </a:lnTo>
                  <a:lnTo>
                    <a:pt x="148" y="223"/>
                  </a:lnTo>
                  <a:lnTo>
                    <a:pt x="142" y="224"/>
                  </a:lnTo>
                  <a:lnTo>
                    <a:pt x="137" y="226"/>
                  </a:lnTo>
                  <a:lnTo>
                    <a:pt x="132" y="227"/>
                  </a:lnTo>
                  <a:lnTo>
                    <a:pt x="126" y="227"/>
                  </a:lnTo>
                  <a:lnTo>
                    <a:pt x="120" y="228"/>
                  </a:lnTo>
                  <a:lnTo>
                    <a:pt x="114" y="228"/>
                  </a:lnTo>
                  <a:lnTo>
                    <a:pt x="108" y="228"/>
                  </a:lnTo>
                  <a:lnTo>
                    <a:pt x="102" y="227"/>
                  </a:lnTo>
                  <a:lnTo>
                    <a:pt x="97" y="227"/>
                  </a:lnTo>
                  <a:lnTo>
                    <a:pt x="91" y="226"/>
                  </a:lnTo>
                  <a:lnTo>
                    <a:pt x="86" y="224"/>
                  </a:lnTo>
                  <a:lnTo>
                    <a:pt x="80" y="223"/>
                  </a:lnTo>
                  <a:lnTo>
                    <a:pt x="75" y="221"/>
                  </a:lnTo>
                  <a:lnTo>
                    <a:pt x="70" y="219"/>
                  </a:lnTo>
                  <a:lnTo>
                    <a:pt x="65" y="217"/>
                  </a:lnTo>
                  <a:lnTo>
                    <a:pt x="60" y="214"/>
                  </a:lnTo>
                  <a:lnTo>
                    <a:pt x="55" y="212"/>
                  </a:lnTo>
                  <a:lnTo>
                    <a:pt x="51" y="209"/>
                  </a:lnTo>
                  <a:lnTo>
                    <a:pt x="46" y="205"/>
                  </a:lnTo>
                  <a:lnTo>
                    <a:pt x="42" y="202"/>
                  </a:lnTo>
                  <a:lnTo>
                    <a:pt x="38" y="198"/>
                  </a:lnTo>
                  <a:lnTo>
                    <a:pt x="34" y="195"/>
                  </a:lnTo>
                  <a:lnTo>
                    <a:pt x="30" y="190"/>
                  </a:lnTo>
                  <a:lnTo>
                    <a:pt x="27" y="187"/>
                  </a:lnTo>
                  <a:lnTo>
                    <a:pt x="23" y="182"/>
                  </a:lnTo>
                  <a:lnTo>
                    <a:pt x="20" y="178"/>
                  </a:lnTo>
                  <a:lnTo>
                    <a:pt x="17" y="173"/>
                  </a:lnTo>
                  <a:lnTo>
                    <a:pt x="14" y="168"/>
                  </a:lnTo>
                  <a:lnTo>
                    <a:pt x="12" y="163"/>
                  </a:lnTo>
                  <a:lnTo>
                    <a:pt x="10" y="158"/>
                  </a:lnTo>
                  <a:lnTo>
                    <a:pt x="7" y="153"/>
                  </a:lnTo>
                  <a:lnTo>
                    <a:pt x="6" y="148"/>
                  </a:lnTo>
                  <a:lnTo>
                    <a:pt x="4" y="143"/>
                  </a:lnTo>
                  <a:lnTo>
                    <a:pt x="3" y="137"/>
                  </a:lnTo>
                  <a:lnTo>
                    <a:pt x="2" y="131"/>
                  </a:lnTo>
                  <a:lnTo>
                    <a:pt x="1" y="126"/>
                  </a:lnTo>
                  <a:lnTo>
                    <a:pt x="0" y="12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3" name="Freeform 7"/>
            <p:cNvSpPr>
              <a:spLocks/>
            </p:cNvSpPr>
            <p:nvPr/>
          </p:nvSpPr>
          <p:spPr bwMode="auto">
            <a:xfrm>
              <a:off x="2266" y="1720"/>
              <a:ext cx="228" cy="228"/>
            </a:xfrm>
            <a:custGeom>
              <a:avLst/>
              <a:gdLst>
                <a:gd name="T0" fmla="*/ 1 w 228"/>
                <a:gd name="T1" fmla="*/ 103 h 228"/>
                <a:gd name="T2" fmla="*/ 4 w 228"/>
                <a:gd name="T3" fmla="*/ 86 h 228"/>
                <a:gd name="T4" fmla="*/ 10 w 228"/>
                <a:gd name="T5" fmla="*/ 69 h 228"/>
                <a:gd name="T6" fmla="*/ 17 w 228"/>
                <a:gd name="T7" fmla="*/ 55 h 228"/>
                <a:gd name="T8" fmla="*/ 27 w 228"/>
                <a:gd name="T9" fmla="*/ 42 h 228"/>
                <a:gd name="T10" fmla="*/ 38 w 228"/>
                <a:gd name="T11" fmla="*/ 30 h 228"/>
                <a:gd name="T12" fmla="*/ 51 w 228"/>
                <a:gd name="T13" fmla="*/ 20 h 228"/>
                <a:gd name="T14" fmla="*/ 65 w 228"/>
                <a:gd name="T15" fmla="*/ 12 h 228"/>
                <a:gd name="T16" fmla="*/ 80 w 228"/>
                <a:gd name="T17" fmla="*/ 5 h 228"/>
                <a:gd name="T18" fmla="*/ 97 w 228"/>
                <a:gd name="T19" fmla="*/ 2 h 228"/>
                <a:gd name="T20" fmla="*/ 114 w 228"/>
                <a:gd name="T21" fmla="*/ 0 h 228"/>
                <a:gd name="T22" fmla="*/ 132 w 228"/>
                <a:gd name="T23" fmla="*/ 2 h 228"/>
                <a:gd name="T24" fmla="*/ 148 w 228"/>
                <a:gd name="T25" fmla="*/ 5 h 228"/>
                <a:gd name="T26" fmla="*/ 164 w 228"/>
                <a:gd name="T27" fmla="*/ 12 h 228"/>
                <a:gd name="T28" fmla="*/ 177 w 228"/>
                <a:gd name="T29" fmla="*/ 20 h 228"/>
                <a:gd name="T30" fmla="*/ 190 w 228"/>
                <a:gd name="T31" fmla="*/ 30 h 228"/>
                <a:gd name="T32" fmla="*/ 201 w 228"/>
                <a:gd name="T33" fmla="*/ 42 h 228"/>
                <a:gd name="T34" fmla="*/ 211 w 228"/>
                <a:gd name="T35" fmla="*/ 55 h 228"/>
                <a:gd name="T36" fmla="*/ 219 w 228"/>
                <a:gd name="T37" fmla="*/ 69 h 228"/>
                <a:gd name="T38" fmla="*/ 224 w 228"/>
                <a:gd name="T39" fmla="*/ 86 h 228"/>
                <a:gd name="T40" fmla="*/ 227 w 228"/>
                <a:gd name="T41" fmla="*/ 103 h 228"/>
                <a:gd name="T42" fmla="*/ 228 w 228"/>
                <a:gd name="T43" fmla="*/ 114 h 228"/>
                <a:gd name="T44" fmla="*/ 227 w 228"/>
                <a:gd name="T45" fmla="*/ 131 h 228"/>
                <a:gd name="T46" fmla="*/ 222 w 228"/>
                <a:gd name="T47" fmla="*/ 148 h 228"/>
                <a:gd name="T48" fmla="*/ 216 w 228"/>
                <a:gd name="T49" fmla="*/ 163 h 228"/>
                <a:gd name="T50" fmla="*/ 208 w 228"/>
                <a:gd name="T51" fmla="*/ 178 h 228"/>
                <a:gd name="T52" fmla="*/ 198 w 228"/>
                <a:gd name="T53" fmla="*/ 190 h 228"/>
                <a:gd name="T54" fmla="*/ 187 w 228"/>
                <a:gd name="T55" fmla="*/ 202 h 228"/>
                <a:gd name="T56" fmla="*/ 173 w 228"/>
                <a:gd name="T57" fmla="*/ 212 h 228"/>
                <a:gd name="T58" fmla="*/ 158 w 228"/>
                <a:gd name="T59" fmla="*/ 219 h 228"/>
                <a:gd name="T60" fmla="*/ 142 w 228"/>
                <a:gd name="T61" fmla="*/ 224 h 228"/>
                <a:gd name="T62" fmla="*/ 126 w 228"/>
                <a:gd name="T63" fmla="*/ 227 h 228"/>
                <a:gd name="T64" fmla="*/ 108 w 228"/>
                <a:gd name="T65" fmla="*/ 228 h 228"/>
                <a:gd name="T66" fmla="*/ 91 w 228"/>
                <a:gd name="T67" fmla="*/ 226 h 228"/>
                <a:gd name="T68" fmla="*/ 75 w 228"/>
                <a:gd name="T69" fmla="*/ 221 h 228"/>
                <a:gd name="T70" fmla="*/ 60 w 228"/>
                <a:gd name="T71" fmla="*/ 214 h 228"/>
                <a:gd name="T72" fmla="*/ 46 w 228"/>
                <a:gd name="T73" fmla="*/ 205 h 228"/>
                <a:gd name="T74" fmla="*/ 34 w 228"/>
                <a:gd name="T75" fmla="*/ 195 h 228"/>
                <a:gd name="T76" fmla="*/ 23 w 228"/>
                <a:gd name="T77" fmla="*/ 182 h 228"/>
                <a:gd name="T78" fmla="*/ 14 w 228"/>
                <a:gd name="T79" fmla="*/ 168 h 228"/>
                <a:gd name="T80" fmla="*/ 7 w 228"/>
                <a:gd name="T81" fmla="*/ 153 h 228"/>
                <a:gd name="T82" fmla="*/ 3 w 228"/>
                <a:gd name="T83" fmla="*/ 137 h 228"/>
                <a:gd name="T84" fmla="*/ 0 w 228"/>
                <a:gd name="T85" fmla="*/ 12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8" h="228">
                  <a:moveTo>
                    <a:pt x="0" y="114"/>
                  </a:moveTo>
                  <a:lnTo>
                    <a:pt x="0" y="109"/>
                  </a:lnTo>
                  <a:lnTo>
                    <a:pt x="1" y="103"/>
                  </a:lnTo>
                  <a:lnTo>
                    <a:pt x="2" y="97"/>
                  </a:lnTo>
                  <a:lnTo>
                    <a:pt x="3" y="91"/>
                  </a:lnTo>
                  <a:lnTo>
                    <a:pt x="4" y="86"/>
                  </a:lnTo>
                  <a:lnTo>
                    <a:pt x="6" y="80"/>
                  </a:lnTo>
                  <a:lnTo>
                    <a:pt x="7" y="75"/>
                  </a:lnTo>
                  <a:lnTo>
                    <a:pt x="10" y="69"/>
                  </a:lnTo>
                  <a:lnTo>
                    <a:pt x="12" y="64"/>
                  </a:lnTo>
                  <a:lnTo>
                    <a:pt x="14" y="59"/>
                  </a:lnTo>
                  <a:lnTo>
                    <a:pt x="17" y="55"/>
                  </a:lnTo>
                  <a:lnTo>
                    <a:pt x="20" y="50"/>
                  </a:lnTo>
                  <a:lnTo>
                    <a:pt x="23" y="46"/>
                  </a:lnTo>
                  <a:lnTo>
                    <a:pt x="27" y="42"/>
                  </a:lnTo>
                  <a:lnTo>
                    <a:pt x="30" y="37"/>
                  </a:lnTo>
                  <a:lnTo>
                    <a:pt x="34" y="34"/>
                  </a:lnTo>
                  <a:lnTo>
                    <a:pt x="38" y="30"/>
                  </a:lnTo>
                  <a:lnTo>
                    <a:pt x="42" y="26"/>
                  </a:lnTo>
                  <a:lnTo>
                    <a:pt x="46" y="23"/>
                  </a:lnTo>
                  <a:lnTo>
                    <a:pt x="51" y="20"/>
                  </a:lnTo>
                  <a:lnTo>
                    <a:pt x="55" y="17"/>
                  </a:lnTo>
                  <a:lnTo>
                    <a:pt x="60" y="14"/>
                  </a:lnTo>
                  <a:lnTo>
                    <a:pt x="65" y="12"/>
                  </a:lnTo>
                  <a:lnTo>
                    <a:pt x="70" y="10"/>
                  </a:lnTo>
                  <a:lnTo>
                    <a:pt x="75" y="8"/>
                  </a:lnTo>
                  <a:lnTo>
                    <a:pt x="80" y="5"/>
                  </a:lnTo>
                  <a:lnTo>
                    <a:pt x="86" y="4"/>
                  </a:lnTo>
                  <a:lnTo>
                    <a:pt x="91" y="3"/>
                  </a:lnTo>
                  <a:lnTo>
                    <a:pt x="97" y="2"/>
                  </a:lnTo>
                  <a:lnTo>
                    <a:pt x="102" y="1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1"/>
                  </a:lnTo>
                  <a:lnTo>
                    <a:pt x="132" y="2"/>
                  </a:lnTo>
                  <a:lnTo>
                    <a:pt x="137" y="3"/>
                  </a:lnTo>
                  <a:lnTo>
                    <a:pt x="142" y="4"/>
                  </a:lnTo>
                  <a:lnTo>
                    <a:pt x="148" y="5"/>
                  </a:lnTo>
                  <a:lnTo>
                    <a:pt x="153" y="8"/>
                  </a:lnTo>
                  <a:lnTo>
                    <a:pt x="158" y="10"/>
                  </a:lnTo>
                  <a:lnTo>
                    <a:pt x="164" y="12"/>
                  </a:lnTo>
                  <a:lnTo>
                    <a:pt x="168" y="14"/>
                  </a:lnTo>
                  <a:lnTo>
                    <a:pt x="173" y="17"/>
                  </a:lnTo>
                  <a:lnTo>
                    <a:pt x="177" y="20"/>
                  </a:lnTo>
                  <a:lnTo>
                    <a:pt x="182" y="23"/>
                  </a:lnTo>
                  <a:lnTo>
                    <a:pt x="187" y="26"/>
                  </a:lnTo>
                  <a:lnTo>
                    <a:pt x="190" y="30"/>
                  </a:lnTo>
                  <a:lnTo>
                    <a:pt x="195" y="34"/>
                  </a:lnTo>
                  <a:lnTo>
                    <a:pt x="198" y="37"/>
                  </a:lnTo>
                  <a:lnTo>
                    <a:pt x="201" y="42"/>
                  </a:lnTo>
                  <a:lnTo>
                    <a:pt x="205" y="46"/>
                  </a:lnTo>
                  <a:lnTo>
                    <a:pt x="208" y="50"/>
                  </a:lnTo>
                  <a:lnTo>
                    <a:pt x="211" y="55"/>
                  </a:lnTo>
                  <a:lnTo>
                    <a:pt x="214" y="59"/>
                  </a:lnTo>
                  <a:lnTo>
                    <a:pt x="216" y="64"/>
                  </a:lnTo>
                  <a:lnTo>
                    <a:pt x="219" y="69"/>
                  </a:lnTo>
                  <a:lnTo>
                    <a:pt x="221" y="75"/>
                  </a:lnTo>
                  <a:lnTo>
                    <a:pt x="222" y="80"/>
                  </a:lnTo>
                  <a:lnTo>
                    <a:pt x="224" y="86"/>
                  </a:lnTo>
                  <a:lnTo>
                    <a:pt x="225" y="91"/>
                  </a:lnTo>
                  <a:lnTo>
                    <a:pt x="227" y="97"/>
                  </a:lnTo>
                  <a:lnTo>
                    <a:pt x="227" y="103"/>
                  </a:lnTo>
                  <a:lnTo>
                    <a:pt x="228" y="109"/>
                  </a:lnTo>
                  <a:lnTo>
                    <a:pt x="228" y="114"/>
                  </a:lnTo>
                  <a:lnTo>
                    <a:pt x="228" y="114"/>
                  </a:lnTo>
                  <a:lnTo>
                    <a:pt x="228" y="120"/>
                  </a:lnTo>
                  <a:lnTo>
                    <a:pt x="227" y="126"/>
                  </a:lnTo>
                  <a:lnTo>
                    <a:pt x="227" y="131"/>
                  </a:lnTo>
                  <a:lnTo>
                    <a:pt x="225" y="137"/>
                  </a:lnTo>
                  <a:lnTo>
                    <a:pt x="224" y="143"/>
                  </a:lnTo>
                  <a:lnTo>
                    <a:pt x="222" y="148"/>
                  </a:lnTo>
                  <a:lnTo>
                    <a:pt x="221" y="153"/>
                  </a:lnTo>
                  <a:lnTo>
                    <a:pt x="219" y="158"/>
                  </a:lnTo>
                  <a:lnTo>
                    <a:pt x="216" y="163"/>
                  </a:lnTo>
                  <a:lnTo>
                    <a:pt x="214" y="168"/>
                  </a:lnTo>
                  <a:lnTo>
                    <a:pt x="211" y="173"/>
                  </a:lnTo>
                  <a:lnTo>
                    <a:pt x="208" y="178"/>
                  </a:lnTo>
                  <a:lnTo>
                    <a:pt x="205" y="182"/>
                  </a:lnTo>
                  <a:lnTo>
                    <a:pt x="201" y="187"/>
                  </a:lnTo>
                  <a:lnTo>
                    <a:pt x="198" y="190"/>
                  </a:lnTo>
                  <a:lnTo>
                    <a:pt x="195" y="195"/>
                  </a:lnTo>
                  <a:lnTo>
                    <a:pt x="190" y="198"/>
                  </a:lnTo>
                  <a:lnTo>
                    <a:pt x="187" y="202"/>
                  </a:lnTo>
                  <a:lnTo>
                    <a:pt x="182" y="205"/>
                  </a:lnTo>
                  <a:lnTo>
                    <a:pt x="177" y="209"/>
                  </a:lnTo>
                  <a:lnTo>
                    <a:pt x="173" y="212"/>
                  </a:lnTo>
                  <a:lnTo>
                    <a:pt x="168" y="214"/>
                  </a:lnTo>
                  <a:lnTo>
                    <a:pt x="164" y="217"/>
                  </a:lnTo>
                  <a:lnTo>
                    <a:pt x="158" y="219"/>
                  </a:lnTo>
                  <a:lnTo>
                    <a:pt x="153" y="221"/>
                  </a:lnTo>
                  <a:lnTo>
                    <a:pt x="148" y="223"/>
                  </a:lnTo>
                  <a:lnTo>
                    <a:pt x="142" y="224"/>
                  </a:lnTo>
                  <a:lnTo>
                    <a:pt x="137" y="226"/>
                  </a:lnTo>
                  <a:lnTo>
                    <a:pt x="132" y="227"/>
                  </a:lnTo>
                  <a:lnTo>
                    <a:pt x="126" y="227"/>
                  </a:lnTo>
                  <a:lnTo>
                    <a:pt x="120" y="228"/>
                  </a:lnTo>
                  <a:lnTo>
                    <a:pt x="114" y="228"/>
                  </a:lnTo>
                  <a:lnTo>
                    <a:pt x="108" y="228"/>
                  </a:lnTo>
                  <a:lnTo>
                    <a:pt x="102" y="227"/>
                  </a:lnTo>
                  <a:lnTo>
                    <a:pt x="97" y="227"/>
                  </a:lnTo>
                  <a:lnTo>
                    <a:pt x="91" y="226"/>
                  </a:lnTo>
                  <a:lnTo>
                    <a:pt x="86" y="224"/>
                  </a:lnTo>
                  <a:lnTo>
                    <a:pt x="80" y="223"/>
                  </a:lnTo>
                  <a:lnTo>
                    <a:pt x="75" y="221"/>
                  </a:lnTo>
                  <a:lnTo>
                    <a:pt x="70" y="219"/>
                  </a:lnTo>
                  <a:lnTo>
                    <a:pt x="65" y="217"/>
                  </a:lnTo>
                  <a:lnTo>
                    <a:pt x="60" y="214"/>
                  </a:lnTo>
                  <a:lnTo>
                    <a:pt x="55" y="212"/>
                  </a:lnTo>
                  <a:lnTo>
                    <a:pt x="51" y="209"/>
                  </a:lnTo>
                  <a:lnTo>
                    <a:pt x="46" y="205"/>
                  </a:lnTo>
                  <a:lnTo>
                    <a:pt x="42" y="202"/>
                  </a:lnTo>
                  <a:lnTo>
                    <a:pt x="38" y="198"/>
                  </a:lnTo>
                  <a:lnTo>
                    <a:pt x="34" y="195"/>
                  </a:lnTo>
                  <a:lnTo>
                    <a:pt x="30" y="190"/>
                  </a:lnTo>
                  <a:lnTo>
                    <a:pt x="27" y="187"/>
                  </a:lnTo>
                  <a:lnTo>
                    <a:pt x="23" y="182"/>
                  </a:lnTo>
                  <a:lnTo>
                    <a:pt x="20" y="178"/>
                  </a:lnTo>
                  <a:lnTo>
                    <a:pt x="17" y="173"/>
                  </a:lnTo>
                  <a:lnTo>
                    <a:pt x="14" y="168"/>
                  </a:lnTo>
                  <a:lnTo>
                    <a:pt x="12" y="163"/>
                  </a:lnTo>
                  <a:lnTo>
                    <a:pt x="10" y="158"/>
                  </a:lnTo>
                  <a:lnTo>
                    <a:pt x="7" y="153"/>
                  </a:lnTo>
                  <a:lnTo>
                    <a:pt x="6" y="148"/>
                  </a:lnTo>
                  <a:lnTo>
                    <a:pt x="4" y="143"/>
                  </a:lnTo>
                  <a:lnTo>
                    <a:pt x="3" y="137"/>
                  </a:lnTo>
                  <a:lnTo>
                    <a:pt x="2" y="131"/>
                  </a:lnTo>
                  <a:lnTo>
                    <a:pt x="1" y="126"/>
                  </a:lnTo>
                  <a:lnTo>
                    <a:pt x="0" y="12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4" name="Rectangle 8"/>
            <p:cNvSpPr>
              <a:spLocks noChangeArrowheads="1"/>
            </p:cNvSpPr>
            <p:nvPr/>
          </p:nvSpPr>
          <p:spPr bwMode="auto">
            <a:xfrm>
              <a:off x="2265" y="1719"/>
              <a:ext cx="229" cy="2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5" name="Freeform 9"/>
            <p:cNvSpPr>
              <a:spLocks/>
            </p:cNvSpPr>
            <p:nvPr/>
          </p:nvSpPr>
          <p:spPr bwMode="auto">
            <a:xfrm>
              <a:off x="2266" y="1720"/>
              <a:ext cx="228" cy="227"/>
            </a:xfrm>
            <a:custGeom>
              <a:avLst/>
              <a:gdLst>
                <a:gd name="T0" fmla="*/ 1 w 228"/>
                <a:gd name="T1" fmla="*/ 102 h 227"/>
                <a:gd name="T2" fmla="*/ 4 w 228"/>
                <a:gd name="T3" fmla="*/ 85 h 227"/>
                <a:gd name="T4" fmla="*/ 9 w 228"/>
                <a:gd name="T5" fmla="*/ 69 h 227"/>
                <a:gd name="T6" fmla="*/ 17 w 228"/>
                <a:gd name="T7" fmla="*/ 55 h 227"/>
                <a:gd name="T8" fmla="*/ 26 w 228"/>
                <a:gd name="T9" fmla="*/ 42 h 227"/>
                <a:gd name="T10" fmla="*/ 38 w 228"/>
                <a:gd name="T11" fmla="*/ 30 h 227"/>
                <a:gd name="T12" fmla="*/ 51 w 228"/>
                <a:gd name="T13" fmla="*/ 20 h 227"/>
                <a:gd name="T14" fmla="*/ 64 w 228"/>
                <a:gd name="T15" fmla="*/ 11 h 227"/>
                <a:gd name="T16" fmla="*/ 80 w 228"/>
                <a:gd name="T17" fmla="*/ 5 h 227"/>
                <a:gd name="T18" fmla="*/ 96 w 228"/>
                <a:gd name="T19" fmla="*/ 1 h 227"/>
                <a:gd name="T20" fmla="*/ 114 w 228"/>
                <a:gd name="T21" fmla="*/ 0 h 227"/>
                <a:gd name="T22" fmla="*/ 131 w 228"/>
                <a:gd name="T23" fmla="*/ 1 h 227"/>
                <a:gd name="T24" fmla="*/ 148 w 228"/>
                <a:gd name="T25" fmla="*/ 5 h 227"/>
                <a:gd name="T26" fmla="*/ 163 w 228"/>
                <a:gd name="T27" fmla="*/ 11 h 227"/>
                <a:gd name="T28" fmla="*/ 177 w 228"/>
                <a:gd name="T29" fmla="*/ 20 h 227"/>
                <a:gd name="T30" fmla="*/ 190 w 228"/>
                <a:gd name="T31" fmla="*/ 30 h 227"/>
                <a:gd name="T32" fmla="*/ 201 w 228"/>
                <a:gd name="T33" fmla="*/ 42 h 227"/>
                <a:gd name="T34" fmla="*/ 211 w 228"/>
                <a:gd name="T35" fmla="*/ 55 h 227"/>
                <a:gd name="T36" fmla="*/ 219 w 228"/>
                <a:gd name="T37" fmla="*/ 69 h 227"/>
                <a:gd name="T38" fmla="*/ 224 w 228"/>
                <a:gd name="T39" fmla="*/ 85 h 227"/>
                <a:gd name="T40" fmla="*/ 227 w 228"/>
                <a:gd name="T41" fmla="*/ 102 h 227"/>
                <a:gd name="T42" fmla="*/ 228 w 228"/>
                <a:gd name="T43" fmla="*/ 114 h 227"/>
                <a:gd name="T44" fmla="*/ 227 w 228"/>
                <a:gd name="T45" fmla="*/ 131 h 227"/>
                <a:gd name="T46" fmla="*/ 222 w 228"/>
                <a:gd name="T47" fmla="*/ 148 h 227"/>
                <a:gd name="T48" fmla="*/ 216 w 228"/>
                <a:gd name="T49" fmla="*/ 163 h 227"/>
                <a:gd name="T50" fmla="*/ 208 w 228"/>
                <a:gd name="T51" fmla="*/ 178 h 227"/>
                <a:gd name="T52" fmla="*/ 198 w 228"/>
                <a:gd name="T53" fmla="*/ 190 h 227"/>
                <a:gd name="T54" fmla="*/ 186 w 228"/>
                <a:gd name="T55" fmla="*/ 202 h 227"/>
                <a:gd name="T56" fmla="*/ 173 w 228"/>
                <a:gd name="T57" fmla="*/ 211 h 227"/>
                <a:gd name="T58" fmla="*/ 158 w 228"/>
                <a:gd name="T59" fmla="*/ 219 h 227"/>
                <a:gd name="T60" fmla="*/ 142 w 228"/>
                <a:gd name="T61" fmla="*/ 224 h 227"/>
                <a:gd name="T62" fmla="*/ 126 w 228"/>
                <a:gd name="T63" fmla="*/ 227 h 227"/>
                <a:gd name="T64" fmla="*/ 108 w 228"/>
                <a:gd name="T65" fmla="*/ 227 h 227"/>
                <a:gd name="T66" fmla="*/ 91 w 228"/>
                <a:gd name="T67" fmla="*/ 225 h 227"/>
                <a:gd name="T68" fmla="*/ 75 w 228"/>
                <a:gd name="T69" fmla="*/ 221 h 227"/>
                <a:gd name="T70" fmla="*/ 60 w 228"/>
                <a:gd name="T71" fmla="*/ 214 h 227"/>
                <a:gd name="T72" fmla="*/ 46 w 228"/>
                <a:gd name="T73" fmla="*/ 205 h 227"/>
                <a:gd name="T74" fmla="*/ 34 w 228"/>
                <a:gd name="T75" fmla="*/ 195 h 227"/>
                <a:gd name="T76" fmla="*/ 23 w 228"/>
                <a:gd name="T77" fmla="*/ 182 h 227"/>
                <a:gd name="T78" fmla="*/ 14 w 228"/>
                <a:gd name="T79" fmla="*/ 168 h 227"/>
                <a:gd name="T80" fmla="*/ 7 w 228"/>
                <a:gd name="T81" fmla="*/ 153 h 227"/>
                <a:gd name="T82" fmla="*/ 3 w 228"/>
                <a:gd name="T83" fmla="*/ 137 h 227"/>
                <a:gd name="T84" fmla="*/ 0 w 228"/>
                <a:gd name="T85" fmla="*/ 12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8" h="227">
                  <a:moveTo>
                    <a:pt x="0" y="114"/>
                  </a:moveTo>
                  <a:lnTo>
                    <a:pt x="0" y="108"/>
                  </a:lnTo>
                  <a:lnTo>
                    <a:pt x="1" y="102"/>
                  </a:lnTo>
                  <a:lnTo>
                    <a:pt x="2" y="96"/>
                  </a:lnTo>
                  <a:lnTo>
                    <a:pt x="3" y="91"/>
                  </a:lnTo>
                  <a:lnTo>
                    <a:pt x="4" y="85"/>
                  </a:lnTo>
                  <a:lnTo>
                    <a:pt x="5" y="80"/>
                  </a:lnTo>
                  <a:lnTo>
                    <a:pt x="7" y="74"/>
                  </a:lnTo>
                  <a:lnTo>
                    <a:pt x="9" y="69"/>
                  </a:lnTo>
                  <a:lnTo>
                    <a:pt x="12" y="64"/>
                  </a:lnTo>
                  <a:lnTo>
                    <a:pt x="14" y="59"/>
                  </a:lnTo>
                  <a:lnTo>
                    <a:pt x="17" y="55"/>
                  </a:lnTo>
                  <a:lnTo>
                    <a:pt x="20" y="50"/>
                  </a:lnTo>
                  <a:lnTo>
                    <a:pt x="23" y="46"/>
                  </a:lnTo>
                  <a:lnTo>
                    <a:pt x="26" y="42"/>
                  </a:lnTo>
                  <a:lnTo>
                    <a:pt x="30" y="37"/>
                  </a:lnTo>
                  <a:lnTo>
                    <a:pt x="34" y="33"/>
                  </a:lnTo>
                  <a:lnTo>
                    <a:pt x="38" y="30"/>
                  </a:lnTo>
                  <a:lnTo>
                    <a:pt x="42" y="26"/>
                  </a:lnTo>
                  <a:lnTo>
                    <a:pt x="46" y="23"/>
                  </a:lnTo>
                  <a:lnTo>
                    <a:pt x="51" y="20"/>
                  </a:lnTo>
                  <a:lnTo>
                    <a:pt x="55" y="17"/>
                  </a:lnTo>
                  <a:lnTo>
                    <a:pt x="60" y="14"/>
                  </a:lnTo>
                  <a:lnTo>
                    <a:pt x="64" y="11"/>
                  </a:lnTo>
                  <a:lnTo>
                    <a:pt x="70" y="9"/>
                  </a:lnTo>
                  <a:lnTo>
                    <a:pt x="75" y="7"/>
                  </a:lnTo>
                  <a:lnTo>
                    <a:pt x="80" y="5"/>
                  </a:lnTo>
                  <a:lnTo>
                    <a:pt x="86" y="3"/>
                  </a:lnTo>
                  <a:lnTo>
                    <a:pt x="91" y="3"/>
                  </a:lnTo>
                  <a:lnTo>
                    <a:pt x="96" y="1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0"/>
                  </a:lnTo>
                  <a:lnTo>
                    <a:pt x="131" y="1"/>
                  </a:lnTo>
                  <a:lnTo>
                    <a:pt x="137" y="3"/>
                  </a:lnTo>
                  <a:lnTo>
                    <a:pt x="142" y="3"/>
                  </a:lnTo>
                  <a:lnTo>
                    <a:pt x="148" y="5"/>
                  </a:lnTo>
                  <a:lnTo>
                    <a:pt x="153" y="7"/>
                  </a:lnTo>
                  <a:lnTo>
                    <a:pt x="158" y="9"/>
                  </a:lnTo>
                  <a:lnTo>
                    <a:pt x="163" y="11"/>
                  </a:lnTo>
                  <a:lnTo>
                    <a:pt x="168" y="14"/>
                  </a:lnTo>
                  <a:lnTo>
                    <a:pt x="173" y="17"/>
                  </a:lnTo>
                  <a:lnTo>
                    <a:pt x="177" y="20"/>
                  </a:lnTo>
                  <a:lnTo>
                    <a:pt x="182" y="23"/>
                  </a:lnTo>
                  <a:lnTo>
                    <a:pt x="186" y="26"/>
                  </a:lnTo>
                  <a:lnTo>
                    <a:pt x="190" y="30"/>
                  </a:lnTo>
                  <a:lnTo>
                    <a:pt x="195" y="33"/>
                  </a:lnTo>
                  <a:lnTo>
                    <a:pt x="198" y="37"/>
                  </a:lnTo>
                  <a:lnTo>
                    <a:pt x="201" y="42"/>
                  </a:lnTo>
                  <a:lnTo>
                    <a:pt x="205" y="46"/>
                  </a:lnTo>
                  <a:lnTo>
                    <a:pt x="208" y="50"/>
                  </a:lnTo>
                  <a:lnTo>
                    <a:pt x="211" y="55"/>
                  </a:lnTo>
                  <a:lnTo>
                    <a:pt x="214" y="59"/>
                  </a:lnTo>
                  <a:lnTo>
                    <a:pt x="216" y="64"/>
                  </a:lnTo>
                  <a:lnTo>
                    <a:pt x="219" y="69"/>
                  </a:lnTo>
                  <a:lnTo>
                    <a:pt x="221" y="74"/>
                  </a:lnTo>
                  <a:lnTo>
                    <a:pt x="222" y="80"/>
                  </a:lnTo>
                  <a:lnTo>
                    <a:pt x="224" y="85"/>
                  </a:lnTo>
                  <a:lnTo>
                    <a:pt x="225" y="91"/>
                  </a:lnTo>
                  <a:lnTo>
                    <a:pt x="227" y="96"/>
                  </a:lnTo>
                  <a:lnTo>
                    <a:pt x="227" y="102"/>
                  </a:lnTo>
                  <a:lnTo>
                    <a:pt x="228" y="108"/>
                  </a:lnTo>
                  <a:lnTo>
                    <a:pt x="228" y="114"/>
                  </a:lnTo>
                  <a:lnTo>
                    <a:pt x="228" y="114"/>
                  </a:lnTo>
                  <a:lnTo>
                    <a:pt x="228" y="120"/>
                  </a:lnTo>
                  <a:lnTo>
                    <a:pt x="227" y="126"/>
                  </a:lnTo>
                  <a:lnTo>
                    <a:pt x="227" y="131"/>
                  </a:lnTo>
                  <a:lnTo>
                    <a:pt x="225" y="137"/>
                  </a:lnTo>
                  <a:lnTo>
                    <a:pt x="224" y="142"/>
                  </a:lnTo>
                  <a:lnTo>
                    <a:pt x="222" y="148"/>
                  </a:lnTo>
                  <a:lnTo>
                    <a:pt x="221" y="153"/>
                  </a:lnTo>
                  <a:lnTo>
                    <a:pt x="219" y="158"/>
                  </a:lnTo>
                  <a:lnTo>
                    <a:pt x="216" y="163"/>
                  </a:lnTo>
                  <a:lnTo>
                    <a:pt x="214" y="168"/>
                  </a:lnTo>
                  <a:lnTo>
                    <a:pt x="211" y="173"/>
                  </a:lnTo>
                  <a:lnTo>
                    <a:pt x="208" y="178"/>
                  </a:lnTo>
                  <a:lnTo>
                    <a:pt x="205" y="182"/>
                  </a:lnTo>
                  <a:lnTo>
                    <a:pt x="201" y="186"/>
                  </a:lnTo>
                  <a:lnTo>
                    <a:pt x="198" y="190"/>
                  </a:lnTo>
                  <a:lnTo>
                    <a:pt x="195" y="195"/>
                  </a:lnTo>
                  <a:lnTo>
                    <a:pt x="190" y="198"/>
                  </a:lnTo>
                  <a:lnTo>
                    <a:pt x="186" y="202"/>
                  </a:lnTo>
                  <a:lnTo>
                    <a:pt x="182" y="205"/>
                  </a:lnTo>
                  <a:lnTo>
                    <a:pt x="177" y="208"/>
                  </a:lnTo>
                  <a:lnTo>
                    <a:pt x="173" y="211"/>
                  </a:lnTo>
                  <a:lnTo>
                    <a:pt x="168" y="214"/>
                  </a:lnTo>
                  <a:lnTo>
                    <a:pt x="163" y="217"/>
                  </a:lnTo>
                  <a:lnTo>
                    <a:pt x="158" y="219"/>
                  </a:lnTo>
                  <a:lnTo>
                    <a:pt x="153" y="221"/>
                  </a:lnTo>
                  <a:lnTo>
                    <a:pt x="148" y="222"/>
                  </a:lnTo>
                  <a:lnTo>
                    <a:pt x="142" y="224"/>
                  </a:lnTo>
                  <a:lnTo>
                    <a:pt x="137" y="225"/>
                  </a:lnTo>
                  <a:lnTo>
                    <a:pt x="131" y="227"/>
                  </a:lnTo>
                  <a:lnTo>
                    <a:pt x="126" y="227"/>
                  </a:lnTo>
                  <a:lnTo>
                    <a:pt x="120" y="227"/>
                  </a:lnTo>
                  <a:lnTo>
                    <a:pt x="114" y="227"/>
                  </a:lnTo>
                  <a:lnTo>
                    <a:pt x="108" y="227"/>
                  </a:lnTo>
                  <a:lnTo>
                    <a:pt x="102" y="227"/>
                  </a:lnTo>
                  <a:lnTo>
                    <a:pt x="96" y="227"/>
                  </a:lnTo>
                  <a:lnTo>
                    <a:pt x="91" y="225"/>
                  </a:lnTo>
                  <a:lnTo>
                    <a:pt x="86" y="224"/>
                  </a:lnTo>
                  <a:lnTo>
                    <a:pt x="80" y="222"/>
                  </a:lnTo>
                  <a:lnTo>
                    <a:pt x="75" y="221"/>
                  </a:lnTo>
                  <a:lnTo>
                    <a:pt x="70" y="219"/>
                  </a:lnTo>
                  <a:lnTo>
                    <a:pt x="64" y="217"/>
                  </a:lnTo>
                  <a:lnTo>
                    <a:pt x="60" y="214"/>
                  </a:lnTo>
                  <a:lnTo>
                    <a:pt x="55" y="211"/>
                  </a:lnTo>
                  <a:lnTo>
                    <a:pt x="51" y="208"/>
                  </a:lnTo>
                  <a:lnTo>
                    <a:pt x="46" y="205"/>
                  </a:lnTo>
                  <a:lnTo>
                    <a:pt x="42" y="202"/>
                  </a:lnTo>
                  <a:lnTo>
                    <a:pt x="38" y="198"/>
                  </a:lnTo>
                  <a:lnTo>
                    <a:pt x="34" y="195"/>
                  </a:lnTo>
                  <a:lnTo>
                    <a:pt x="30" y="190"/>
                  </a:lnTo>
                  <a:lnTo>
                    <a:pt x="26" y="186"/>
                  </a:lnTo>
                  <a:lnTo>
                    <a:pt x="23" y="182"/>
                  </a:lnTo>
                  <a:lnTo>
                    <a:pt x="20" y="178"/>
                  </a:lnTo>
                  <a:lnTo>
                    <a:pt x="17" y="173"/>
                  </a:lnTo>
                  <a:lnTo>
                    <a:pt x="14" y="168"/>
                  </a:lnTo>
                  <a:lnTo>
                    <a:pt x="12" y="163"/>
                  </a:lnTo>
                  <a:lnTo>
                    <a:pt x="9" y="158"/>
                  </a:lnTo>
                  <a:lnTo>
                    <a:pt x="7" y="153"/>
                  </a:lnTo>
                  <a:lnTo>
                    <a:pt x="5" y="148"/>
                  </a:lnTo>
                  <a:lnTo>
                    <a:pt x="4" y="142"/>
                  </a:lnTo>
                  <a:lnTo>
                    <a:pt x="3" y="137"/>
                  </a:lnTo>
                  <a:lnTo>
                    <a:pt x="2" y="131"/>
                  </a:lnTo>
                  <a:lnTo>
                    <a:pt x="1" y="126"/>
                  </a:lnTo>
                  <a:lnTo>
                    <a:pt x="0" y="120"/>
                  </a:lnTo>
                  <a:lnTo>
                    <a:pt x="0" y="114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6" name="Rectangle 10"/>
            <p:cNvSpPr>
              <a:spLocks noChangeArrowheads="1"/>
            </p:cNvSpPr>
            <p:nvPr/>
          </p:nvSpPr>
          <p:spPr bwMode="auto">
            <a:xfrm>
              <a:off x="2303" y="1695"/>
              <a:ext cx="127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v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7" name="Rectangle 11"/>
            <p:cNvSpPr>
              <a:spLocks noChangeArrowheads="1"/>
            </p:cNvSpPr>
            <p:nvPr/>
          </p:nvSpPr>
          <p:spPr bwMode="auto">
            <a:xfrm>
              <a:off x="2392" y="1786"/>
              <a:ext cx="92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8" name="Freeform 12"/>
            <p:cNvSpPr>
              <a:spLocks/>
            </p:cNvSpPr>
            <p:nvPr/>
          </p:nvSpPr>
          <p:spPr bwMode="auto">
            <a:xfrm>
              <a:off x="2466" y="1908"/>
              <a:ext cx="561" cy="333"/>
            </a:xfrm>
            <a:custGeom>
              <a:avLst/>
              <a:gdLst>
                <a:gd name="T0" fmla="*/ 0 w 561"/>
                <a:gd name="T1" fmla="*/ 0 h 333"/>
                <a:gd name="T2" fmla="*/ 561 w 561"/>
                <a:gd name="T3" fmla="*/ 333 h 333"/>
                <a:gd name="T4" fmla="*/ 561 w 561"/>
                <a:gd name="T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1" h="333">
                  <a:moveTo>
                    <a:pt x="0" y="0"/>
                  </a:moveTo>
                  <a:lnTo>
                    <a:pt x="561" y="333"/>
                  </a:lnTo>
                  <a:lnTo>
                    <a:pt x="561" y="33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9" name="Freeform 13"/>
            <p:cNvSpPr>
              <a:spLocks/>
            </p:cNvSpPr>
            <p:nvPr/>
          </p:nvSpPr>
          <p:spPr bwMode="auto">
            <a:xfrm>
              <a:off x="3002" y="2207"/>
              <a:ext cx="105" cy="82"/>
            </a:xfrm>
            <a:custGeom>
              <a:avLst/>
              <a:gdLst>
                <a:gd name="T0" fmla="*/ 35 w 105"/>
                <a:gd name="T1" fmla="*/ 0 h 82"/>
                <a:gd name="T2" fmla="*/ 105 w 105"/>
                <a:gd name="T3" fmla="*/ 82 h 82"/>
                <a:gd name="T4" fmla="*/ 0 w 105"/>
                <a:gd name="T5" fmla="*/ 59 h 82"/>
                <a:gd name="T6" fmla="*/ 35 w 105"/>
                <a:gd name="T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82">
                  <a:moveTo>
                    <a:pt x="35" y="0"/>
                  </a:moveTo>
                  <a:lnTo>
                    <a:pt x="105" y="82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0" name="Rectangle 14"/>
            <p:cNvSpPr>
              <a:spLocks noChangeArrowheads="1"/>
            </p:cNvSpPr>
            <p:nvPr/>
          </p:nvSpPr>
          <p:spPr bwMode="auto">
            <a:xfrm>
              <a:off x="2834" y="1378"/>
              <a:ext cx="228" cy="2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1" name="Freeform 15"/>
            <p:cNvSpPr>
              <a:spLocks/>
            </p:cNvSpPr>
            <p:nvPr/>
          </p:nvSpPr>
          <p:spPr bwMode="auto">
            <a:xfrm>
              <a:off x="2835" y="1379"/>
              <a:ext cx="227" cy="228"/>
            </a:xfrm>
            <a:custGeom>
              <a:avLst/>
              <a:gdLst>
                <a:gd name="T0" fmla="*/ 0 w 227"/>
                <a:gd name="T1" fmla="*/ 103 h 228"/>
                <a:gd name="T2" fmla="*/ 4 w 227"/>
                <a:gd name="T3" fmla="*/ 86 h 228"/>
                <a:gd name="T4" fmla="*/ 9 w 227"/>
                <a:gd name="T5" fmla="*/ 69 h 228"/>
                <a:gd name="T6" fmla="*/ 16 w 227"/>
                <a:gd name="T7" fmla="*/ 55 h 228"/>
                <a:gd name="T8" fmla="*/ 26 w 227"/>
                <a:gd name="T9" fmla="*/ 41 h 228"/>
                <a:gd name="T10" fmla="*/ 37 w 227"/>
                <a:gd name="T11" fmla="*/ 29 h 228"/>
                <a:gd name="T12" fmla="*/ 50 w 227"/>
                <a:gd name="T13" fmla="*/ 19 h 228"/>
                <a:gd name="T14" fmla="*/ 64 w 227"/>
                <a:gd name="T15" fmla="*/ 12 h 228"/>
                <a:gd name="T16" fmla="*/ 80 w 227"/>
                <a:gd name="T17" fmla="*/ 5 h 228"/>
                <a:gd name="T18" fmla="*/ 96 w 227"/>
                <a:gd name="T19" fmla="*/ 2 h 228"/>
                <a:gd name="T20" fmla="*/ 113 w 227"/>
                <a:gd name="T21" fmla="*/ 0 h 228"/>
                <a:gd name="T22" fmla="*/ 131 w 227"/>
                <a:gd name="T23" fmla="*/ 2 h 228"/>
                <a:gd name="T24" fmla="*/ 147 w 227"/>
                <a:gd name="T25" fmla="*/ 5 h 228"/>
                <a:gd name="T26" fmla="*/ 163 w 227"/>
                <a:gd name="T27" fmla="*/ 12 h 228"/>
                <a:gd name="T28" fmla="*/ 177 w 227"/>
                <a:gd name="T29" fmla="*/ 19 h 228"/>
                <a:gd name="T30" fmla="*/ 190 w 227"/>
                <a:gd name="T31" fmla="*/ 29 h 228"/>
                <a:gd name="T32" fmla="*/ 201 w 227"/>
                <a:gd name="T33" fmla="*/ 41 h 228"/>
                <a:gd name="T34" fmla="*/ 210 w 227"/>
                <a:gd name="T35" fmla="*/ 55 h 228"/>
                <a:gd name="T36" fmla="*/ 218 w 227"/>
                <a:gd name="T37" fmla="*/ 69 h 228"/>
                <a:gd name="T38" fmla="*/ 223 w 227"/>
                <a:gd name="T39" fmla="*/ 86 h 228"/>
                <a:gd name="T40" fmla="*/ 226 w 227"/>
                <a:gd name="T41" fmla="*/ 103 h 228"/>
                <a:gd name="T42" fmla="*/ 227 w 227"/>
                <a:gd name="T43" fmla="*/ 114 h 228"/>
                <a:gd name="T44" fmla="*/ 226 w 227"/>
                <a:gd name="T45" fmla="*/ 131 h 228"/>
                <a:gd name="T46" fmla="*/ 222 w 227"/>
                <a:gd name="T47" fmla="*/ 147 h 228"/>
                <a:gd name="T48" fmla="*/ 216 w 227"/>
                <a:gd name="T49" fmla="*/ 163 h 228"/>
                <a:gd name="T50" fmla="*/ 208 w 227"/>
                <a:gd name="T51" fmla="*/ 177 h 228"/>
                <a:gd name="T52" fmla="*/ 198 w 227"/>
                <a:gd name="T53" fmla="*/ 190 h 228"/>
                <a:gd name="T54" fmla="*/ 186 w 227"/>
                <a:gd name="T55" fmla="*/ 201 h 228"/>
                <a:gd name="T56" fmla="*/ 173 w 227"/>
                <a:gd name="T57" fmla="*/ 211 h 228"/>
                <a:gd name="T58" fmla="*/ 158 w 227"/>
                <a:gd name="T59" fmla="*/ 218 h 228"/>
                <a:gd name="T60" fmla="*/ 142 w 227"/>
                <a:gd name="T61" fmla="*/ 224 h 228"/>
                <a:gd name="T62" fmla="*/ 125 w 227"/>
                <a:gd name="T63" fmla="*/ 227 h 228"/>
                <a:gd name="T64" fmla="*/ 108 w 227"/>
                <a:gd name="T65" fmla="*/ 228 h 228"/>
                <a:gd name="T66" fmla="*/ 90 w 227"/>
                <a:gd name="T67" fmla="*/ 226 h 228"/>
                <a:gd name="T68" fmla="*/ 74 w 227"/>
                <a:gd name="T69" fmla="*/ 221 h 228"/>
                <a:gd name="T70" fmla="*/ 59 w 227"/>
                <a:gd name="T71" fmla="*/ 214 h 228"/>
                <a:gd name="T72" fmla="*/ 45 w 227"/>
                <a:gd name="T73" fmla="*/ 205 h 228"/>
                <a:gd name="T74" fmla="*/ 33 w 227"/>
                <a:gd name="T75" fmla="*/ 194 h 228"/>
                <a:gd name="T76" fmla="*/ 22 w 227"/>
                <a:gd name="T77" fmla="*/ 182 h 228"/>
                <a:gd name="T78" fmla="*/ 14 w 227"/>
                <a:gd name="T79" fmla="*/ 168 h 228"/>
                <a:gd name="T80" fmla="*/ 7 w 227"/>
                <a:gd name="T81" fmla="*/ 153 h 228"/>
                <a:gd name="T82" fmla="*/ 2 w 227"/>
                <a:gd name="T83" fmla="*/ 137 h 228"/>
                <a:gd name="T84" fmla="*/ 0 w 227"/>
                <a:gd name="T85" fmla="*/ 12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7" h="228">
                  <a:moveTo>
                    <a:pt x="0" y="114"/>
                  </a:moveTo>
                  <a:lnTo>
                    <a:pt x="0" y="108"/>
                  </a:lnTo>
                  <a:lnTo>
                    <a:pt x="0" y="103"/>
                  </a:lnTo>
                  <a:lnTo>
                    <a:pt x="1" y="97"/>
                  </a:lnTo>
                  <a:lnTo>
                    <a:pt x="2" y="91"/>
                  </a:lnTo>
                  <a:lnTo>
                    <a:pt x="4" y="86"/>
                  </a:lnTo>
                  <a:lnTo>
                    <a:pt x="5" y="80"/>
                  </a:lnTo>
                  <a:lnTo>
                    <a:pt x="7" y="75"/>
                  </a:lnTo>
                  <a:lnTo>
                    <a:pt x="9" y="69"/>
                  </a:lnTo>
                  <a:lnTo>
                    <a:pt x="11" y="64"/>
                  </a:lnTo>
                  <a:lnTo>
                    <a:pt x="14" y="59"/>
                  </a:lnTo>
                  <a:lnTo>
                    <a:pt x="16" y="55"/>
                  </a:lnTo>
                  <a:lnTo>
                    <a:pt x="19" y="50"/>
                  </a:lnTo>
                  <a:lnTo>
                    <a:pt x="22" y="46"/>
                  </a:lnTo>
                  <a:lnTo>
                    <a:pt x="26" y="41"/>
                  </a:lnTo>
                  <a:lnTo>
                    <a:pt x="29" y="37"/>
                  </a:lnTo>
                  <a:lnTo>
                    <a:pt x="33" y="34"/>
                  </a:lnTo>
                  <a:lnTo>
                    <a:pt x="37" y="29"/>
                  </a:lnTo>
                  <a:lnTo>
                    <a:pt x="41" y="26"/>
                  </a:lnTo>
                  <a:lnTo>
                    <a:pt x="45" y="23"/>
                  </a:lnTo>
                  <a:lnTo>
                    <a:pt x="50" y="19"/>
                  </a:lnTo>
                  <a:lnTo>
                    <a:pt x="54" y="17"/>
                  </a:lnTo>
                  <a:lnTo>
                    <a:pt x="59" y="14"/>
                  </a:lnTo>
                  <a:lnTo>
                    <a:pt x="64" y="12"/>
                  </a:lnTo>
                  <a:lnTo>
                    <a:pt x="69" y="9"/>
                  </a:lnTo>
                  <a:lnTo>
                    <a:pt x="74" y="7"/>
                  </a:lnTo>
                  <a:lnTo>
                    <a:pt x="80" y="5"/>
                  </a:lnTo>
                  <a:lnTo>
                    <a:pt x="85" y="4"/>
                  </a:lnTo>
                  <a:lnTo>
                    <a:pt x="90" y="2"/>
                  </a:lnTo>
                  <a:lnTo>
                    <a:pt x="96" y="2"/>
                  </a:lnTo>
                  <a:lnTo>
                    <a:pt x="102" y="1"/>
                  </a:lnTo>
                  <a:lnTo>
                    <a:pt x="108" y="0"/>
                  </a:lnTo>
                  <a:lnTo>
                    <a:pt x="113" y="0"/>
                  </a:lnTo>
                  <a:lnTo>
                    <a:pt x="119" y="0"/>
                  </a:lnTo>
                  <a:lnTo>
                    <a:pt x="125" y="1"/>
                  </a:lnTo>
                  <a:lnTo>
                    <a:pt x="131" y="2"/>
                  </a:lnTo>
                  <a:lnTo>
                    <a:pt x="136" y="2"/>
                  </a:lnTo>
                  <a:lnTo>
                    <a:pt x="142" y="4"/>
                  </a:lnTo>
                  <a:lnTo>
                    <a:pt x="147" y="5"/>
                  </a:lnTo>
                  <a:lnTo>
                    <a:pt x="152" y="7"/>
                  </a:lnTo>
                  <a:lnTo>
                    <a:pt x="158" y="9"/>
                  </a:lnTo>
                  <a:lnTo>
                    <a:pt x="163" y="12"/>
                  </a:lnTo>
                  <a:lnTo>
                    <a:pt x="168" y="14"/>
                  </a:lnTo>
                  <a:lnTo>
                    <a:pt x="173" y="17"/>
                  </a:lnTo>
                  <a:lnTo>
                    <a:pt x="177" y="19"/>
                  </a:lnTo>
                  <a:lnTo>
                    <a:pt x="182" y="23"/>
                  </a:lnTo>
                  <a:lnTo>
                    <a:pt x="186" y="26"/>
                  </a:lnTo>
                  <a:lnTo>
                    <a:pt x="190" y="29"/>
                  </a:lnTo>
                  <a:lnTo>
                    <a:pt x="194" y="34"/>
                  </a:lnTo>
                  <a:lnTo>
                    <a:pt x="198" y="37"/>
                  </a:lnTo>
                  <a:lnTo>
                    <a:pt x="201" y="41"/>
                  </a:lnTo>
                  <a:lnTo>
                    <a:pt x="205" y="46"/>
                  </a:lnTo>
                  <a:lnTo>
                    <a:pt x="208" y="50"/>
                  </a:lnTo>
                  <a:lnTo>
                    <a:pt x="210" y="55"/>
                  </a:lnTo>
                  <a:lnTo>
                    <a:pt x="213" y="59"/>
                  </a:lnTo>
                  <a:lnTo>
                    <a:pt x="216" y="64"/>
                  </a:lnTo>
                  <a:lnTo>
                    <a:pt x="218" y="69"/>
                  </a:lnTo>
                  <a:lnTo>
                    <a:pt x="220" y="75"/>
                  </a:lnTo>
                  <a:lnTo>
                    <a:pt x="222" y="80"/>
                  </a:lnTo>
                  <a:lnTo>
                    <a:pt x="223" y="86"/>
                  </a:lnTo>
                  <a:lnTo>
                    <a:pt x="225" y="91"/>
                  </a:lnTo>
                  <a:lnTo>
                    <a:pt x="226" y="97"/>
                  </a:lnTo>
                  <a:lnTo>
                    <a:pt x="226" y="103"/>
                  </a:lnTo>
                  <a:lnTo>
                    <a:pt x="227" y="108"/>
                  </a:lnTo>
                  <a:lnTo>
                    <a:pt x="227" y="114"/>
                  </a:lnTo>
                  <a:lnTo>
                    <a:pt x="227" y="114"/>
                  </a:lnTo>
                  <a:lnTo>
                    <a:pt x="227" y="120"/>
                  </a:lnTo>
                  <a:lnTo>
                    <a:pt x="226" y="125"/>
                  </a:lnTo>
                  <a:lnTo>
                    <a:pt x="226" y="131"/>
                  </a:lnTo>
                  <a:lnTo>
                    <a:pt x="225" y="137"/>
                  </a:lnTo>
                  <a:lnTo>
                    <a:pt x="223" y="142"/>
                  </a:lnTo>
                  <a:lnTo>
                    <a:pt x="222" y="147"/>
                  </a:lnTo>
                  <a:lnTo>
                    <a:pt x="220" y="153"/>
                  </a:lnTo>
                  <a:lnTo>
                    <a:pt x="218" y="158"/>
                  </a:lnTo>
                  <a:lnTo>
                    <a:pt x="216" y="163"/>
                  </a:lnTo>
                  <a:lnTo>
                    <a:pt x="213" y="168"/>
                  </a:lnTo>
                  <a:lnTo>
                    <a:pt x="210" y="173"/>
                  </a:lnTo>
                  <a:lnTo>
                    <a:pt x="208" y="177"/>
                  </a:lnTo>
                  <a:lnTo>
                    <a:pt x="205" y="182"/>
                  </a:lnTo>
                  <a:lnTo>
                    <a:pt x="201" y="186"/>
                  </a:lnTo>
                  <a:lnTo>
                    <a:pt x="198" y="190"/>
                  </a:lnTo>
                  <a:lnTo>
                    <a:pt x="194" y="194"/>
                  </a:lnTo>
                  <a:lnTo>
                    <a:pt x="190" y="198"/>
                  </a:lnTo>
                  <a:lnTo>
                    <a:pt x="186" y="201"/>
                  </a:lnTo>
                  <a:lnTo>
                    <a:pt x="182" y="205"/>
                  </a:lnTo>
                  <a:lnTo>
                    <a:pt x="177" y="209"/>
                  </a:lnTo>
                  <a:lnTo>
                    <a:pt x="173" y="211"/>
                  </a:lnTo>
                  <a:lnTo>
                    <a:pt x="168" y="214"/>
                  </a:lnTo>
                  <a:lnTo>
                    <a:pt x="163" y="216"/>
                  </a:lnTo>
                  <a:lnTo>
                    <a:pt x="158" y="218"/>
                  </a:lnTo>
                  <a:lnTo>
                    <a:pt x="152" y="221"/>
                  </a:lnTo>
                  <a:lnTo>
                    <a:pt x="147" y="223"/>
                  </a:lnTo>
                  <a:lnTo>
                    <a:pt x="142" y="224"/>
                  </a:lnTo>
                  <a:lnTo>
                    <a:pt x="136" y="226"/>
                  </a:lnTo>
                  <a:lnTo>
                    <a:pt x="131" y="226"/>
                  </a:lnTo>
                  <a:lnTo>
                    <a:pt x="125" y="227"/>
                  </a:lnTo>
                  <a:lnTo>
                    <a:pt x="119" y="228"/>
                  </a:lnTo>
                  <a:lnTo>
                    <a:pt x="113" y="228"/>
                  </a:lnTo>
                  <a:lnTo>
                    <a:pt x="108" y="228"/>
                  </a:lnTo>
                  <a:lnTo>
                    <a:pt x="102" y="227"/>
                  </a:lnTo>
                  <a:lnTo>
                    <a:pt x="96" y="226"/>
                  </a:lnTo>
                  <a:lnTo>
                    <a:pt x="90" y="226"/>
                  </a:lnTo>
                  <a:lnTo>
                    <a:pt x="85" y="224"/>
                  </a:lnTo>
                  <a:lnTo>
                    <a:pt x="80" y="223"/>
                  </a:lnTo>
                  <a:lnTo>
                    <a:pt x="74" y="221"/>
                  </a:lnTo>
                  <a:lnTo>
                    <a:pt x="69" y="218"/>
                  </a:lnTo>
                  <a:lnTo>
                    <a:pt x="64" y="216"/>
                  </a:lnTo>
                  <a:lnTo>
                    <a:pt x="59" y="214"/>
                  </a:lnTo>
                  <a:lnTo>
                    <a:pt x="54" y="211"/>
                  </a:lnTo>
                  <a:lnTo>
                    <a:pt x="50" y="209"/>
                  </a:lnTo>
                  <a:lnTo>
                    <a:pt x="45" y="205"/>
                  </a:lnTo>
                  <a:lnTo>
                    <a:pt x="41" y="201"/>
                  </a:lnTo>
                  <a:lnTo>
                    <a:pt x="37" y="198"/>
                  </a:lnTo>
                  <a:lnTo>
                    <a:pt x="33" y="194"/>
                  </a:lnTo>
                  <a:lnTo>
                    <a:pt x="29" y="190"/>
                  </a:lnTo>
                  <a:lnTo>
                    <a:pt x="26" y="186"/>
                  </a:lnTo>
                  <a:lnTo>
                    <a:pt x="22" y="182"/>
                  </a:lnTo>
                  <a:lnTo>
                    <a:pt x="19" y="177"/>
                  </a:lnTo>
                  <a:lnTo>
                    <a:pt x="16" y="173"/>
                  </a:lnTo>
                  <a:lnTo>
                    <a:pt x="14" y="168"/>
                  </a:lnTo>
                  <a:lnTo>
                    <a:pt x="11" y="163"/>
                  </a:lnTo>
                  <a:lnTo>
                    <a:pt x="9" y="158"/>
                  </a:lnTo>
                  <a:lnTo>
                    <a:pt x="7" y="153"/>
                  </a:lnTo>
                  <a:lnTo>
                    <a:pt x="5" y="147"/>
                  </a:lnTo>
                  <a:lnTo>
                    <a:pt x="4" y="142"/>
                  </a:lnTo>
                  <a:lnTo>
                    <a:pt x="2" y="137"/>
                  </a:lnTo>
                  <a:lnTo>
                    <a:pt x="1" y="131"/>
                  </a:lnTo>
                  <a:lnTo>
                    <a:pt x="0" y="125"/>
                  </a:lnTo>
                  <a:lnTo>
                    <a:pt x="0" y="12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2" name="Freeform 16"/>
            <p:cNvSpPr>
              <a:spLocks/>
            </p:cNvSpPr>
            <p:nvPr/>
          </p:nvSpPr>
          <p:spPr bwMode="auto">
            <a:xfrm>
              <a:off x="2835" y="1379"/>
              <a:ext cx="227" cy="228"/>
            </a:xfrm>
            <a:custGeom>
              <a:avLst/>
              <a:gdLst>
                <a:gd name="T0" fmla="*/ 0 w 227"/>
                <a:gd name="T1" fmla="*/ 103 h 228"/>
                <a:gd name="T2" fmla="*/ 4 w 227"/>
                <a:gd name="T3" fmla="*/ 86 h 228"/>
                <a:gd name="T4" fmla="*/ 9 w 227"/>
                <a:gd name="T5" fmla="*/ 69 h 228"/>
                <a:gd name="T6" fmla="*/ 16 w 227"/>
                <a:gd name="T7" fmla="*/ 55 h 228"/>
                <a:gd name="T8" fmla="*/ 26 w 227"/>
                <a:gd name="T9" fmla="*/ 41 h 228"/>
                <a:gd name="T10" fmla="*/ 37 w 227"/>
                <a:gd name="T11" fmla="*/ 29 h 228"/>
                <a:gd name="T12" fmla="*/ 50 w 227"/>
                <a:gd name="T13" fmla="*/ 19 h 228"/>
                <a:gd name="T14" fmla="*/ 64 w 227"/>
                <a:gd name="T15" fmla="*/ 12 h 228"/>
                <a:gd name="T16" fmla="*/ 80 w 227"/>
                <a:gd name="T17" fmla="*/ 5 h 228"/>
                <a:gd name="T18" fmla="*/ 96 w 227"/>
                <a:gd name="T19" fmla="*/ 2 h 228"/>
                <a:gd name="T20" fmla="*/ 113 w 227"/>
                <a:gd name="T21" fmla="*/ 0 h 228"/>
                <a:gd name="T22" fmla="*/ 131 w 227"/>
                <a:gd name="T23" fmla="*/ 2 h 228"/>
                <a:gd name="T24" fmla="*/ 147 w 227"/>
                <a:gd name="T25" fmla="*/ 5 h 228"/>
                <a:gd name="T26" fmla="*/ 163 w 227"/>
                <a:gd name="T27" fmla="*/ 12 h 228"/>
                <a:gd name="T28" fmla="*/ 177 w 227"/>
                <a:gd name="T29" fmla="*/ 19 h 228"/>
                <a:gd name="T30" fmla="*/ 190 w 227"/>
                <a:gd name="T31" fmla="*/ 29 h 228"/>
                <a:gd name="T32" fmla="*/ 201 w 227"/>
                <a:gd name="T33" fmla="*/ 41 h 228"/>
                <a:gd name="T34" fmla="*/ 210 w 227"/>
                <a:gd name="T35" fmla="*/ 55 h 228"/>
                <a:gd name="T36" fmla="*/ 218 w 227"/>
                <a:gd name="T37" fmla="*/ 69 h 228"/>
                <a:gd name="T38" fmla="*/ 223 w 227"/>
                <a:gd name="T39" fmla="*/ 86 h 228"/>
                <a:gd name="T40" fmla="*/ 226 w 227"/>
                <a:gd name="T41" fmla="*/ 103 h 228"/>
                <a:gd name="T42" fmla="*/ 227 w 227"/>
                <a:gd name="T43" fmla="*/ 114 h 228"/>
                <a:gd name="T44" fmla="*/ 226 w 227"/>
                <a:gd name="T45" fmla="*/ 131 h 228"/>
                <a:gd name="T46" fmla="*/ 222 w 227"/>
                <a:gd name="T47" fmla="*/ 147 h 228"/>
                <a:gd name="T48" fmla="*/ 216 w 227"/>
                <a:gd name="T49" fmla="*/ 163 h 228"/>
                <a:gd name="T50" fmla="*/ 208 w 227"/>
                <a:gd name="T51" fmla="*/ 177 h 228"/>
                <a:gd name="T52" fmla="*/ 198 w 227"/>
                <a:gd name="T53" fmla="*/ 190 h 228"/>
                <a:gd name="T54" fmla="*/ 186 w 227"/>
                <a:gd name="T55" fmla="*/ 201 h 228"/>
                <a:gd name="T56" fmla="*/ 173 w 227"/>
                <a:gd name="T57" fmla="*/ 211 h 228"/>
                <a:gd name="T58" fmla="*/ 158 w 227"/>
                <a:gd name="T59" fmla="*/ 218 h 228"/>
                <a:gd name="T60" fmla="*/ 142 w 227"/>
                <a:gd name="T61" fmla="*/ 224 h 228"/>
                <a:gd name="T62" fmla="*/ 125 w 227"/>
                <a:gd name="T63" fmla="*/ 227 h 228"/>
                <a:gd name="T64" fmla="*/ 108 w 227"/>
                <a:gd name="T65" fmla="*/ 228 h 228"/>
                <a:gd name="T66" fmla="*/ 90 w 227"/>
                <a:gd name="T67" fmla="*/ 226 h 228"/>
                <a:gd name="T68" fmla="*/ 74 w 227"/>
                <a:gd name="T69" fmla="*/ 221 h 228"/>
                <a:gd name="T70" fmla="*/ 59 w 227"/>
                <a:gd name="T71" fmla="*/ 214 h 228"/>
                <a:gd name="T72" fmla="*/ 45 w 227"/>
                <a:gd name="T73" fmla="*/ 205 h 228"/>
                <a:gd name="T74" fmla="*/ 33 w 227"/>
                <a:gd name="T75" fmla="*/ 194 h 228"/>
                <a:gd name="T76" fmla="*/ 22 w 227"/>
                <a:gd name="T77" fmla="*/ 182 h 228"/>
                <a:gd name="T78" fmla="*/ 14 w 227"/>
                <a:gd name="T79" fmla="*/ 168 h 228"/>
                <a:gd name="T80" fmla="*/ 7 w 227"/>
                <a:gd name="T81" fmla="*/ 153 h 228"/>
                <a:gd name="T82" fmla="*/ 2 w 227"/>
                <a:gd name="T83" fmla="*/ 137 h 228"/>
                <a:gd name="T84" fmla="*/ 0 w 227"/>
                <a:gd name="T85" fmla="*/ 12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7" h="228">
                  <a:moveTo>
                    <a:pt x="0" y="114"/>
                  </a:moveTo>
                  <a:lnTo>
                    <a:pt x="0" y="108"/>
                  </a:lnTo>
                  <a:lnTo>
                    <a:pt x="0" y="103"/>
                  </a:lnTo>
                  <a:lnTo>
                    <a:pt x="1" y="97"/>
                  </a:lnTo>
                  <a:lnTo>
                    <a:pt x="2" y="91"/>
                  </a:lnTo>
                  <a:lnTo>
                    <a:pt x="4" y="86"/>
                  </a:lnTo>
                  <a:lnTo>
                    <a:pt x="5" y="80"/>
                  </a:lnTo>
                  <a:lnTo>
                    <a:pt x="7" y="75"/>
                  </a:lnTo>
                  <a:lnTo>
                    <a:pt x="9" y="69"/>
                  </a:lnTo>
                  <a:lnTo>
                    <a:pt x="11" y="64"/>
                  </a:lnTo>
                  <a:lnTo>
                    <a:pt x="14" y="59"/>
                  </a:lnTo>
                  <a:lnTo>
                    <a:pt x="16" y="55"/>
                  </a:lnTo>
                  <a:lnTo>
                    <a:pt x="19" y="50"/>
                  </a:lnTo>
                  <a:lnTo>
                    <a:pt x="22" y="46"/>
                  </a:lnTo>
                  <a:lnTo>
                    <a:pt x="26" y="41"/>
                  </a:lnTo>
                  <a:lnTo>
                    <a:pt x="29" y="37"/>
                  </a:lnTo>
                  <a:lnTo>
                    <a:pt x="33" y="34"/>
                  </a:lnTo>
                  <a:lnTo>
                    <a:pt x="37" y="29"/>
                  </a:lnTo>
                  <a:lnTo>
                    <a:pt x="41" y="26"/>
                  </a:lnTo>
                  <a:lnTo>
                    <a:pt x="45" y="23"/>
                  </a:lnTo>
                  <a:lnTo>
                    <a:pt x="50" y="19"/>
                  </a:lnTo>
                  <a:lnTo>
                    <a:pt x="54" y="17"/>
                  </a:lnTo>
                  <a:lnTo>
                    <a:pt x="59" y="14"/>
                  </a:lnTo>
                  <a:lnTo>
                    <a:pt x="64" y="12"/>
                  </a:lnTo>
                  <a:lnTo>
                    <a:pt x="69" y="9"/>
                  </a:lnTo>
                  <a:lnTo>
                    <a:pt x="74" y="7"/>
                  </a:lnTo>
                  <a:lnTo>
                    <a:pt x="80" y="5"/>
                  </a:lnTo>
                  <a:lnTo>
                    <a:pt x="85" y="4"/>
                  </a:lnTo>
                  <a:lnTo>
                    <a:pt x="90" y="2"/>
                  </a:lnTo>
                  <a:lnTo>
                    <a:pt x="96" y="2"/>
                  </a:lnTo>
                  <a:lnTo>
                    <a:pt x="102" y="1"/>
                  </a:lnTo>
                  <a:lnTo>
                    <a:pt x="108" y="0"/>
                  </a:lnTo>
                  <a:lnTo>
                    <a:pt x="113" y="0"/>
                  </a:lnTo>
                  <a:lnTo>
                    <a:pt x="119" y="0"/>
                  </a:lnTo>
                  <a:lnTo>
                    <a:pt x="125" y="1"/>
                  </a:lnTo>
                  <a:lnTo>
                    <a:pt x="131" y="2"/>
                  </a:lnTo>
                  <a:lnTo>
                    <a:pt x="136" y="2"/>
                  </a:lnTo>
                  <a:lnTo>
                    <a:pt x="142" y="4"/>
                  </a:lnTo>
                  <a:lnTo>
                    <a:pt x="147" y="5"/>
                  </a:lnTo>
                  <a:lnTo>
                    <a:pt x="152" y="7"/>
                  </a:lnTo>
                  <a:lnTo>
                    <a:pt x="158" y="9"/>
                  </a:lnTo>
                  <a:lnTo>
                    <a:pt x="163" y="12"/>
                  </a:lnTo>
                  <a:lnTo>
                    <a:pt x="168" y="14"/>
                  </a:lnTo>
                  <a:lnTo>
                    <a:pt x="173" y="17"/>
                  </a:lnTo>
                  <a:lnTo>
                    <a:pt x="177" y="19"/>
                  </a:lnTo>
                  <a:lnTo>
                    <a:pt x="182" y="23"/>
                  </a:lnTo>
                  <a:lnTo>
                    <a:pt x="186" y="26"/>
                  </a:lnTo>
                  <a:lnTo>
                    <a:pt x="190" y="29"/>
                  </a:lnTo>
                  <a:lnTo>
                    <a:pt x="194" y="34"/>
                  </a:lnTo>
                  <a:lnTo>
                    <a:pt x="198" y="37"/>
                  </a:lnTo>
                  <a:lnTo>
                    <a:pt x="201" y="41"/>
                  </a:lnTo>
                  <a:lnTo>
                    <a:pt x="205" y="46"/>
                  </a:lnTo>
                  <a:lnTo>
                    <a:pt x="208" y="50"/>
                  </a:lnTo>
                  <a:lnTo>
                    <a:pt x="210" y="55"/>
                  </a:lnTo>
                  <a:lnTo>
                    <a:pt x="213" y="59"/>
                  </a:lnTo>
                  <a:lnTo>
                    <a:pt x="216" y="64"/>
                  </a:lnTo>
                  <a:lnTo>
                    <a:pt x="218" y="69"/>
                  </a:lnTo>
                  <a:lnTo>
                    <a:pt x="220" y="75"/>
                  </a:lnTo>
                  <a:lnTo>
                    <a:pt x="222" y="80"/>
                  </a:lnTo>
                  <a:lnTo>
                    <a:pt x="223" y="86"/>
                  </a:lnTo>
                  <a:lnTo>
                    <a:pt x="225" y="91"/>
                  </a:lnTo>
                  <a:lnTo>
                    <a:pt x="226" y="97"/>
                  </a:lnTo>
                  <a:lnTo>
                    <a:pt x="226" y="103"/>
                  </a:lnTo>
                  <a:lnTo>
                    <a:pt x="227" y="108"/>
                  </a:lnTo>
                  <a:lnTo>
                    <a:pt x="227" y="114"/>
                  </a:lnTo>
                  <a:lnTo>
                    <a:pt x="227" y="114"/>
                  </a:lnTo>
                  <a:lnTo>
                    <a:pt x="227" y="120"/>
                  </a:lnTo>
                  <a:lnTo>
                    <a:pt x="226" y="125"/>
                  </a:lnTo>
                  <a:lnTo>
                    <a:pt x="226" y="131"/>
                  </a:lnTo>
                  <a:lnTo>
                    <a:pt x="225" y="137"/>
                  </a:lnTo>
                  <a:lnTo>
                    <a:pt x="223" y="142"/>
                  </a:lnTo>
                  <a:lnTo>
                    <a:pt x="222" y="147"/>
                  </a:lnTo>
                  <a:lnTo>
                    <a:pt x="220" y="153"/>
                  </a:lnTo>
                  <a:lnTo>
                    <a:pt x="218" y="158"/>
                  </a:lnTo>
                  <a:lnTo>
                    <a:pt x="216" y="163"/>
                  </a:lnTo>
                  <a:lnTo>
                    <a:pt x="213" y="168"/>
                  </a:lnTo>
                  <a:lnTo>
                    <a:pt x="210" y="173"/>
                  </a:lnTo>
                  <a:lnTo>
                    <a:pt x="208" y="177"/>
                  </a:lnTo>
                  <a:lnTo>
                    <a:pt x="205" y="182"/>
                  </a:lnTo>
                  <a:lnTo>
                    <a:pt x="201" y="186"/>
                  </a:lnTo>
                  <a:lnTo>
                    <a:pt x="198" y="190"/>
                  </a:lnTo>
                  <a:lnTo>
                    <a:pt x="194" y="194"/>
                  </a:lnTo>
                  <a:lnTo>
                    <a:pt x="190" y="198"/>
                  </a:lnTo>
                  <a:lnTo>
                    <a:pt x="186" y="201"/>
                  </a:lnTo>
                  <a:lnTo>
                    <a:pt x="182" y="205"/>
                  </a:lnTo>
                  <a:lnTo>
                    <a:pt x="177" y="209"/>
                  </a:lnTo>
                  <a:lnTo>
                    <a:pt x="173" y="211"/>
                  </a:lnTo>
                  <a:lnTo>
                    <a:pt x="168" y="214"/>
                  </a:lnTo>
                  <a:lnTo>
                    <a:pt x="163" y="216"/>
                  </a:lnTo>
                  <a:lnTo>
                    <a:pt x="158" y="218"/>
                  </a:lnTo>
                  <a:lnTo>
                    <a:pt x="152" y="221"/>
                  </a:lnTo>
                  <a:lnTo>
                    <a:pt x="147" y="223"/>
                  </a:lnTo>
                  <a:lnTo>
                    <a:pt x="142" y="224"/>
                  </a:lnTo>
                  <a:lnTo>
                    <a:pt x="136" y="226"/>
                  </a:lnTo>
                  <a:lnTo>
                    <a:pt x="131" y="226"/>
                  </a:lnTo>
                  <a:lnTo>
                    <a:pt x="125" y="227"/>
                  </a:lnTo>
                  <a:lnTo>
                    <a:pt x="119" y="228"/>
                  </a:lnTo>
                  <a:lnTo>
                    <a:pt x="113" y="228"/>
                  </a:lnTo>
                  <a:lnTo>
                    <a:pt x="108" y="228"/>
                  </a:lnTo>
                  <a:lnTo>
                    <a:pt x="102" y="227"/>
                  </a:lnTo>
                  <a:lnTo>
                    <a:pt x="96" y="226"/>
                  </a:lnTo>
                  <a:lnTo>
                    <a:pt x="90" y="226"/>
                  </a:lnTo>
                  <a:lnTo>
                    <a:pt x="85" y="224"/>
                  </a:lnTo>
                  <a:lnTo>
                    <a:pt x="80" y="223"/>
                  </a:lnTo>
                  <a:lnTo>
                    <a:pt x="74" y="221"/>
                  </a:lnTo>
                  <a:lnTo>
                    <a:pt x="69" y="218"/>
                  </a:lnTo>
                  <a:lnTo>
                    <a:pt x="64" y="216"/>
                  </a:lnTo>
                  <a:lnTo>
                    <a:pt x="59" y="214"/>
                  </a:lnTo>
                  <a:lnTo>
                    <a:pt x="54" y="211"/>
                  </a:lnTo>
                  <a:lnTo>
                    <a:pt x="50" y="209"/>
                  </a:lnTo>
                  <a:lnTo>
                    <a:pt x="45" y="205"/>
                  </a:lnTo>
                  <a:lnTo>
                    <a:pt x="41" y="201"/>
                  </a:lnTo>
                  <a:lnTo>
                    <a:pt x="37" y="198"/>
                  </a:lnTo>
                  <a:lnTo>
                    <a:pt x="33" y="194"/>
                  </a:lnTo>
                  <a:lnTo>
                    <a:pt x="29" y="190"/>
                  </a:lnTo>
                  <a:lnTo>
                    <a:pt x="26" y="186"/>
                  </a:lnTo>
                  <a:lnTo>
                    <a:pt x="22" y="182"/>
                  </a:lnTo>
                  <a:lnTo>
                    <a:pt x="19" y="177"/>
                  </a:lnTo>
                  <a:lnTo>
                    <a:pt x="16" y="173"/>
                  </a:lnTo>
                  <a:lnTo>
                    <a:pt x="14" y="168"/>
                  </a:lnTo>
                  <a:lnTo>
                    <a:pt x="11" y="163"/>
                  </a:lnTo>
                  <a:lnTo>
                    <a:pt x="9" y="158"/>
                  </a:lnTo>
                  <a:lnTo>
                    <a:pt x="7" y="153"/>
                  </a:lnTo>
                  <a:lnTo>
                    <a:pt x="5" y="147"/>
                  </a:lnTo>
                  <a:lnTo>
                    <a:pt x="4" y="142"/>
                  </a:lnTo>
                  <a:lnTo>
                    <a:pt x="2" y="137"/>
                  </a:lnTo>
                  <a:lnTo>
                    <a:pt x="1" y="131"/>
                  </a:lnTo>
                  <a:lnTo>
                    <a:pt x="0" y="125"/>
                  </a:lnTo>
                  <a:lnTo>
                    <a:pt x="0" y="12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3" name="Rectangle 17"/>
            <p:cNvSpPr>
              <a:spLocks noChangeArrowheads="1"/>
            </p:cNvSpPr>
            <p:nvPr/>
          </p:nvSpPr>
          <p:spPr bwMode="auto">
            <a:xfrm>
              <a:off x="2834" y="1378"/>
              <a:ext cx="228" cy="2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4" name="Freeform 18"/>
            <p:cNvSpPr>
              <a:spLocks/>
            </p:cNvSpPr>
            <p:nvPr/>
          </p:nvSpPr>
          <p:spPr bwMode="auto">
            <a:xfrm>
              <a:off x="2834" y="1379"/>
              <a:ext cx="228" cy="227"/>
            </a:xfrm>
            <a:custGeom>
              <a:avLst/>
              <a:gdLst>
                <a:gd name="T0" fmla="*/ 1 w 228"/>
                <a:gd name="T1" fmla="*/ 102 h 227"/>
                <a:gd name="T2" fmla="*/ 4 w 228"/>
                <a:gd name="T3" fmla="*/ 85 h 227"/>
                <a:gd name="T4" fmla="*/ 9 w 228"/>
                <a:gd name="T5" fmla="*/ 69 h 227"/>
                <a:gd name="T6" fmla="*/ 17 w 228"/>
                <a:gd name="T7" fmla="*/ 54 h 227"/>
                <a:gd name="T8" fmla="*/ 26 w 228"/>
                <a:gd name="T9" fmla="*/ 41 h 227"/>
                <a:gd name="T10" fmla="*/ 38 w 228"/>
                <a:gd name="T11" fmla="*/ 29 h 227"/>
                <a:gd name="T12" fmla="*/ 50 w 228"/>
                <a:gd name="T13" fmla="*/ 19 h 227"/>
                <a:gd name="T14" fmla="*/ 65 w 228"/>
                <a:gd name="T15" fmla="*/ 11 h 227"/>
                <a:gd name="T16" fmla="*/ 80 w 228"/>
                <a:gd name="T17" fmla="*/ 5 h 227"/>
                <a:gd name="T18" fmla="*/ 97 w 228"/>
                <a:gd name="T19" fmla="*/ 1 h 227"/>
                <a:gd name="T20" fmla="*/ 114 w 228"/>
                <a:gd name="T21" fmla="*/ 0 h 227"/>
                <a:gd name="T22" fmla="*/ 131 w 228"/>
                <a:gd name="T23" fmla="*/ 1 h 227"/>
                <a:gd name="T24" fmla="*/ 148 w 228"/>
                <a:gd name="T25" fmla="*/ 5 h 227"/>
                <a:gd name="T26" fmla="*/ 163 w 228"/>
                <a:gd name="T27" fmla="*/ 11 h 227"/>
                <a:gd name="T28" fmla="*/ 178 w 228"/>
                <a:gd name="T29" fmla="*/ 19 h 227"/>
                <a:gd name="T30" fmla="*/ 191 w 228"/>
                <a:gd name="T31" fmla="*/ 29 h 227"/>
                <a:gd name="T32" fmla="*/ 202 w 228"/>
                <a:gd name="T33" fmla="*/ 41 h 227"/>
                <a:gd name="T34" fmla="*/ 211 w 228"/>
                <a:gd name="T35" fmla="*/ 54 h 227"/>
                <a:gd name="T36" fmla="*/ 219 w 228"/>
                <a:gd name="T37" fmla="*/ 69 h 227"/>
                <a:gd name="T38" fmla="*/ 224 w 228"/>
                <a:gd name="T39" fmla="*/ 85 h 227"/>
                <a:gd name="T40" fmla="*/ 227 w 228"/>
                <a:gd name="T41" fmla="*/ 102 h 227"/>
                <a:gd name="T42" fmla="*/ 228 w 228"/>
                <a:gd name="T43" fmla="*/ 113 h 227"/>
                <a:gd name="T44" fmla="*/ 226 w 228"/>
                <a:gd name="T45" fmla="*/ 131 h 227"/>
                <a:gd name="T46" fmla="*/ 223 w 228"/>
                <a:gd name="T47" fmla="*/ 147 h 227"/>
                <a:gd name="T48" fmla="*/ 217 w 228"/>
                <a:gd name="T49" fmla="*/ 163 h 227"/>
                <a:gd name="T50" fmla="*/ 208 w 228"/>
                <a:gd name="T51" fmla="*/ 177 h 227"/>
                <a:gd name="T52" fmla="*/ 198 w 228"/>
                <a:gd name="T53" fmla="*/ 190 h 227"/>
                <a:gd name="T54" fmla="*/ 186 w 228"/>
                <a:gd name="T55" fmla="*/ 201 h 227"/>
                <a:gd name="T56" fmla="*/ 173 w 228"/>
                <a:gd name="T57" fmla="*/ 211 h 227"/>
                <a:gd name="T58" fmla="*/ 158 w 228"/>
                <a:gd name="T59" fmla="*/ 218 h 227"/>
                <a:gd name="T60" fmla="*/ 143 w 228"/>
                <a:gd name="T61" fmla="*/ 223 h 227"/>
                <a:gd name="T62" fmla="*/ 126 w 228"/>
                <a:gd name="T63" fmla="*/ 227 h 227"/>
                <a:gd name="T64" fmla="*/ 109 w 228"/>
                <a:gd name="T65" fmla="*/ 227 h 227"/>
                <a:gd name="T66" fmla="*/ 91 w 228"/>
                <a:gd name="T67" fmla="*/ 225 h 227"/>
                <a:gd name="T68" fmla="*/ 75 w 228"/>
                <a:gd name="T69" fmla="*/ 221 h 227"/>
                <a:gd name="T70" fmla="*/ 60 w 228"/>
                <a:gd name="T71" fmla="*/ 214 h 227"/>
                <a:gd name="T72" fmla="*/ 46 w 228"/>
                <a:gd name="T73" fmla="*/ 205 h 227"/>
                <a:gd name="T74" fmla="*/ 34 w 228"/>
                <a:gd name="T75" fmla="*/ 194 h 227"/>
                <a:gd name="T76" fmla="*/ 23 w 228"/>
                <a:gd name="T77" fmla="*/ 182 h 227"/>
                <a:gd name="T78" fmla="*/ 14 w 228"/>
                <a:gd name="T79" fmla="*/ 168 h 227"/>
                <a:gd name="T80" fmla="*/ 7 w 228"/>
                <a:gd name="T81" fmla="*/ 152 h 227"/>
                <a:gd name="T82" fmla="*/ 3 w 228"/>
                <a:gd name="T83" fmla="*/ 137 h 227"/>
                <a:gd name="T84" fmla="*/ 1 w 228"/>
                <a:gd name="T85" fmla="*/ 12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8" h="227">
                  <a:moveTo>
                    <a:pt x="0" y="113"/>
                  </a:moveTo>
                  <a:lnTo>
                    <a:pt x="1" y="108"/>
                  </a:lnTo>
                  <a:lnTo>
                    <a:pt x="1" y="102"/>
                  </a:lnTo>
                  <a:lnTo>
                    <a:pt x="2" y="96"/>
                  </a:lnTo>
                  <a:lnTo>
                    <a:pt x="3" y="91"/>
                  </a:lnTo>
                  <a:lnTo>
                    <a:pt x="4" y="85"/>
                  </a:lnTo>
                  <a:lnTo>
                    <a:pt x="6" y="80"/>
                  </a:lnTo>
                  <a:lnTo>
                    <a:pt x="7" y="74"/>
                  </a:lnTo>
                  <a:lnTo>
                    <a:pt x="9" y="69"/>
                  </a:lnTo>
                  <a:lnTo>
                    <a:pt x="11" y="64"/>
                  </a:lnTo>
                  <a:lnTo>
                    <a:pt x="14" y="59"/>
                  </a:lnTo>
                  <a:lnTo>
                    <a:pt x="17" y="54"/>
                  </a:lnTo>
                  <a:lnTo>
                    <a:pt x="20" y="50"/>
                  </a:lnTo>
                  <a:lnTo>
                    <a:pt x="23" y="46"/>
                  </a:lnTo>
                  <a:lnTo>
                    <a:pt x="26" y="41"/>
                  </a:lnTo>
                  <a:lnTo>
                    <a:pt x="30" y="37"/>
                  </a:lnTo>
                  <a:lnTo>
                    <a:pt x="34" y="33"/>
                  </a:lnTo>
                  <a:lnTo>
                    <a:pt x="38" y="29"/>
                  </a:lnTo>
                  <a:lnTo>
                    <a:pt x="42" y="26"/>
                  </a:lnTo>
                  <a:lnTo>
                    <a:pt x="46" y="22"/>
                  </a:lnTo>
                  <a:lnTo>
                    <a:pt x="50" y="19"/>
                  </a:lnTo>
                  <a:lnTo>
                    <a:pt x="55" y="17"/>
                  </a:lnTo>
                  <a:lnTo>
                    <a:pt x="60" y="14"/>
                  </a:lnTo>
                  <a:lnTo>
                    <a:pt x="65" y="11"/>
                  </a:lnTo>
                  <a:lnTo>
                    <a:pt x="70" y="9"/>
                  </a:lnTo>
                  <a:lnTo>
                    <a:pt x="75" y="7"/>
                  </a:lnTo>
                  <a:lnTo>
                    <a:pt x="80" y="5"/>
                  </a:lnTo>
                  <a:lnTo>
                    <a:pt x="86" y="3"/>
                  </a:lnTo>
                  <a:lnTo>
                    <a:pt x="91" y="2"/>
                  </a:lnTo>
                  <a:lnTo>
                    <a:pt x="97" y="1"/>
                  </a:lnTo>
                  <a:lnTo>
                    <a:pt x="103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0"/>
                  </a:lnTo>
                  <a:lnTo>
                    <a:pt x="131" y="1"/>
                  </a:lnTo>
                  <a:lnTo>
                    <a:pt x="137" y="2"/>
                  </a:lnTo>
                  <a:lnTo>
                    <a:pt x="143" y="3"/>
                  </a:lnTo>
                  <a:lnTo>
                    <a:pt x="148" y="5"/>
                  </a:lnTo>
                  <a:lnTo>
                    <a:pt x="153" y="7"/>
                  </a:lnTo>
                  <a:lnTo>
                    <a:pt x="158" y="9"/>
                  </a:lnTo>
                  <a:lnTo>
                    <a:pt x="163" y="11"/>
                  </a:lnTo>
                  <a:lnTo>
                    <a:pt x="168" y="14"/>
                  </a:lnTo>
                  <a:lnTo>
                    <a:pt x="173" y="17"/>
                  </a:lnTo>
                  <a:lnTo>
                    <a:pt x="178" y="19"/>
                  </a:lnTo>
                  <a:lnTo>
                    <a:pt x="182" y="22"/>
                  </a:lnTo>
                  <a:lnTo>
                    <a:pt x="186" y="26"/>
                  </a:lnTo>
                  <a:lnTo>
                    <a:pt x="191" y="29"/>
                  </a:lnTo>
                  <a:lnTo>
                    <a:pt x="194" y="33"/>
                  </a:lnTo>
                  <a:lnTo>
                    <a:pt x="198" y="37"/>
                  </a:lnTo>
                  <a:lnTo>
                    <a:pt x="202" y="41"/>
                  </a:lnTo>
                  <a:lnTo>
                    <a:pt x="205" y="46"/>
                  </a:lnTo>
                  <a:lnTo>
                    <a:pt x="208" y="50"/>
                  </a:lnTo>
                  <a:lnTo>
                    <a:pt x="211" y="54"/>
                  </a:lnTo>
                  <a:lnTo>
                    <a:pt x="214" y="59"/>
                  </a:lnTo>
                  <a:lnTo>
                    <a:pt x="217" y="64"/>
                  </a:lnTo>
                  <a:lnTo>
                    <a:pt x="219" y="69"/>
                  </a:lnTo>
                  <a:lnTo>
                    <a:pt x="221" y="74"/>
                  </a:lnTo>
                  <a:lnTo>
                    <a:pt x="223" y="80"/>
                  </a:lnTo>
                  <a:lnTo>
                    <a:pt x="224" y="85"/>
                  </a:lnTo>
                  <a:lnTo>
                    <a:pt x="225" y="91"/>
                  </a:lnTo>
                  <a:lnTo>
                    <a:pt x="226" y="96"/>
                  </a:lnTo>
                  <a:lnTo>
                    <a:pt x="227" y="102"/>
                  </a:lnTo>
                  <a:lnTo>
                    <a:pt x="227" y="108"/>
                  </a:lnTo>
                  <a:lnTo>
                    <a:pt x="228" y="113"/>
                  </a:lnTo>
                  <a:lnTo>
                    <a:pt x="228" y="113"/>
                  </a:lnTo>
                  <a:lnTo>
                    <a:pt x="227" y="120"/>
                  </a:lnTo>
                  <a:lnTo>
                    <a:pt x="227" y="125"/>
                  </a:lnTo>
                  <a:lnTo>
                    <a:pt x="226" y="131"/>
                  </a:lnTo>
                  <a:lnTo>
                    <a:pt x="225" y="137"/>
                  </a:lnTo>
                  <a:lnTo>
                    <a:pt x="224" y="142"/>
                  </a:lnTo>
                  <a:lnTo>
                    <a:pt x="223" y="147"/>
                  </a:lnTo>
                  <a:lnTo>
                    <a:pt x="221" y="152"/>
                  </a:lnTo>
                  <a:lnTo>
                    <a:pt x="219" y="158"/>
                  </a:lnTo>
                  <a:lnTo>
                    <a:pt x="217" y="163"/>
                  </a:lnTo>
                  <a:lnTo>
                    <a:pt x="214" y="168"/>
                  </a:lnTo>
                  <a:lnTo>
                    <a:pt x="211" y="172"/>
                  </a:lnTo>
                  <a:lnTo>
                    <a:pt x="208" y="177"/>
                  </a:lnTo>
                  <a:lnTo>
                    <a:pt x="205" y="182"/>
                  </a:lnTo>
                  <a:lnTo>
                    <a:pt x="202" y="186"/>
                  </a:lnTo>
                  <a:lnTo>
                    <a:pt x="198" y="190"/>
                  </a:lnTo>
                  <a:lnTo>
                    <a:pt x="194" y="194"/>
                  </a:lnTo>
                  <a:lnTo>
                    <a:pt x="191" y="198"/>
                  </a:lnTo>
                  <a:lnTo>
                    <a:pt x="186" y="201"/>
                  </a:lnTo>
                  <a:lnTo>
                    <a:pt x="182" y="205"/>
                  </a:lnTo>
                  <a:lnTo>
                    <a:pt x="178" y="208"/>
                  </a:lnTo>
                  <a:lnTo>
                    <a:pt x="173" y="211"/>
                  </a:lnTo>
                  <a:lnTo>
                    <a:pt x="168" y="214"/>
                  </a:lnTo>
                  <a:lnTo>
                    <a:pt x="163" y="216"/>
                  </a:lnTo>
                  <a:lnTo>
                    <a:pt x="158" y="218"/>
                  </a:lnTo>
                  <a:lnTo>
                    <a:pt x="153" y="221"/>
                  </a:lnTo>
                  <a:lnTo>
                    <a:pt x="148" y="222"/>
                  </a:lnTo>
                  <a:lnTo>
                    <a:pt x="143" y="223"/>
                  </a:lnTo>
                  <a:lnTo>
                    <a:pt x="137" y="225"/>
                  </a:lnTo>
                  <a:lnTo>
                    <a:pt x="131" y="226"/>
                  </a:lnTo>
                  <a:lnTo>
                    <a:pt x="126" y="227"/>
                  </a:lnTo>
                  <a:lnTo>
                    <a:pt x="120" y="227"/>
                  </a:lnTo>
                  <a:lnTo>
                    <a:pt x="114" y="227"/>
                  </a:lnTo>
                  <a:lnTo>
                    <a:pt x="109" y="227"/>
                  </a:lnTo>
                  <a:lnTo>
                    <a:pt x="103" y="227"/>
                  </a:lnTo>
                  <a:lnTo>
                    <a:pt x="97" y="226"/>
                  </a:lnTo>
                  <a:lnTo>
                    <a:pt x="91" y="225"/>
                  </a:lnTo>
                  <a:lnTo>
                    <a:pt x="86" y="223"/>
                  </a:lnTo>
                  <a:lnTo>
                    <a:pt x="80" y="222"/>
                  </a:lnTo>
                  <a:lnTo>
                    <a:pt x="75" y="221"/>
                  </a:lnTo>
                  <a:lnTo>
                    <a:pt x="70" y="218"/>
                  </a:lnTo>
                  <a:lnTo>
                    <a:pt x="65" y="216"/>
                  </a:lnTo>
                  <a:lnTo>
                    <a:pt x="60" y="214"/>
                  </a:lnTo>
                  <a:lnTo>
                    <a:pt x="55" y="211"/>
                  </a:lnTo>
                  <a:lnTo>
                    <a:pt x="50" y="208"/>
                  </a:lnTo>
                  <a:lnTo>
                    <a:pt x="46" y="205"/>
                  </a:lnTo>
                  <a:lnTo>
                    <a:pt x="42" y="201"/>
                  </a:lnTo>
                  <a:lnTo>
                    <a:pt x="38" y="198"/>
                  </a:lnTo>
                  <a:lnTo>
                    <a:pt x="34" y="194"/>
                  </a:lnTo>
                  <a:lnTo>
                    <a:pt x="30" y="190"/>
                  </a:lnTo>
                  <a:lnTo>
                    <a:pt x="26" y="186"/>
                  </a:lnTo>
                  <a:lnTo>
                    <a:pt x="23" y="182"/>
                  </a:lnTo>
                  <a:lnTo>
                    <a:pt x="20" y="177"/>
                  </a:lnTo>
                  <a:lnTo>
                    <a:pt x="17" y="172"/>
                  </a:lnTo>
                  <a:lnTo>
                    <a:pt x="14" y="168"/>
                  </a:lnTo>
                  <a:lnTo>
                    <a:pt x="11" y="163"/>
                  </a:lnTo>
                  <a:lnTo>
                    <a:pt x="9" y="158"/>
                  </a:lnTo>
                  <a:lnTo>
                    <a:pt x="7" y="152"/>
                  </a:lnTo>
                  <a:lnTo>
                    <a:pt x="6" y="147"/>
                  </a:lnTo>
                  <a:lnTo>
                    <a:pt x="4" y="142"/>
                  </a:lnTo>
                  <a:lnTo>
                    <a:pt x="3" y="137"/>
                  </a:lnTo>
                  <a:lnTo>
                    <a:pt x="2" y="131"/>
                  </a:lnTo>
                  <a:lnTo>
                    <a:pt x="1" y="125"/>
                  </a:lnTo>
                  <a:lnTo>
                    <a:pt x="1" y="120"/>
                  </a:lnTo>
                  <a:lnTo>
                    <a:pt x="0" y="113"/>
                  </a:lnTo>
                </a:path>
              </a:pathLst>
            </a:custGeom>
            <a:noFill/>
            <a:ln w="190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5" name="Rectangle 19"/>
            <p:cNvSpPr>
              <a:spLocks noChangeArrowheads="1"/>
            </p:cNvSpPr>
            <p:nvPr/>
          </p:nvSpPr>
          <p:spPr bwMode="auto">
            <a:xfrm>
              <a:off x="2909" y="1374"/>
              <a:ext cx="118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s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6" name="Rectangle 20"/>
            <p:cNvSpPr>
              <a:spLocks noChangeArrowheads="1"/>
            </p:cNvSpPr>
            <p:nvPr/>
          </p:nvSpPr>
          <p:spPr bwMode="auto">
            <a:xfrm>
              <a:off x="3288" y="1719"/>
              <a:ext cx="229" cy="2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7" name="Freeform 21"/>
            <p:cNvSpPr>
              <a:spLocks/>
            </p:cNvSpPr>
            <p:nvPr/>
          </p:nvSpPr>
          <p:spPr bwMode="auto">
            <a:xfrm>
              <a:off x="3289" y="1720"/>
              <a:ext cx="228" cy="228"/>
            </a:xfrm>
            <a:custGeom>
              <a:avLst/>
              <a:gdLst>
                <a:gd name="T0" fmla="*/ 1 w 228"/>
                <a:gd name="T1" fmla="*/ 103 h 228"/>
                <a:gd name="T2" fmla="*/ 4 w 228"/>
                <a:gd name="T3" fmla="*/ 86 h 228"/>
                <a:gd name="T4" fmla="*/ 9 w 228"/>
                <a:gd name="T5" fmla="*/ 69 h 228"/>
                <a:gd name="T6" fmla="*/ 17 w 228"/>
                <a:gd name="T7" fmla="*/ 55 h 228"/>
                <a:gd name="T8" fmla="*/ 26 w 228"/>
                <a:gd name="T9" fmla="*/ 42 h 228"/>
                <a:gd name="T10" fmla="*/ 37 w 228"/>
                <a:gd name="T11" fmla="*/ 30 h 228"/>
                <a:gd name="T12" fmla="*/ 50 w 228"/>
                <a:gd name="T13" fmla="*/ 20 h 228"/>
                <a:gd name="T14" fmla="*/ 65 w 228"/>
                <a:gd name="T15" fmla="*/ 12 h 228"/>
                <a:gd name="T16" fmla="*/ 80 w 228"/>
                <a:gd name="T17" fmla="*/ 5 h 228"/>
                <a:gd name="T18" fmla="*/ 97 w 228"/>
                <a:gd name="T19" fmla="*/ 2 h 228"/>
                <a:gd name="T20" fmla="*/ 114 w 228"/>
                <a:gd name="T21" fmla="*/ 0 h 228"/>
                <a:gd name="T22" fmla="*/ 131 w 228"/>
                <a:gd name="T23" fmla="*/ 2 h 228"/>
                <a:gd name="T24" fmla="*/ 148 w 228"/>
                <a:gd name="T25" fmla="*/ 5 h 228"/>
                <a:gd name="T26" fmla="*/ 163 w 228"/>
                <a:gd name="T27" fmla="*/ 12 h 228"/>
                <a:gd name="T28" fmla="*/ 178 w 228"/>
                <a:gd name="T29" fmla="*/ 20 h 228"/>
                <a:gd name="T30" fmla="*/ 190 w 228"/>
                <a:gd name="T31" fmla="*/ 30 h 228"/>
                <a:gd name="T32" fmla="*/ 202 w 228"/>
                <a:gd name="T33" fmla="*/ 42 h 228"/>
                <a:gd name="T34" fmla="*/ 211 w 228"/>
                <a:gd name="T35" fmla="*/ 55 h 228"/>
                <a:gd name="T36" fmla="*/ 219 w 228"/>
                <a:gd name="T37" fmla="*/ 69 h 228"/>
                <a:gd name="T38" fmla="*/ 224 w 228"/>
                <a:gd name="T39" fmla="*/ 86 h 228"/>
                <a:gd name="T40" fmla="*/ 227 w 228"/>
                <a:gd name="T41" fmla="*/ 103 h 228"/>
                <a:gd name="T42" fmla="*/ 228 w 228"/>
                <a:gd name="T43" fmla="*/ 114 h 228"/>
                <a:gd name="T44" fmla="*/ 227 w 228"/>
                <a:gd name="T45" fmla="*/ 131 h 228"/>
                <a:gd name="T46" fmla="*/ 222 w 228"/>
                <a:gd name="T47" fmla="*/ 148 h 228"/>
                <a:gd name="T48" fmla="*/ 217 w 228"/>
                <a:gd name="T49" fmla="*/ 163 h 228"/>
                <a:gd name="T50" fmla="*/ 208 w 228"/>
                <a:gd name="T51" fmla="*/ 178 h 228"/>
                <a:gd name="T52" fmla="*/ 198 w 228"/>
                <a:gd name="T53" fmla="*/ 190 h 228"/>
                <a:gd name="T54" fmla="*/ 186 w 228"/>
                <a:gd name="T55" fmla="*/ 202 h 228"/>
                <a:gd name="T56" fmla="*/ 173 w 228"/>
                <a:gd name="T57" fmla="*/ 212 h 228"/>
                <a:gd name="T58" fmla="*/ 158 w 228"/>
                <a:gd name="T59" fmla="*/ 219 h 228"/>
                <a:gd name="T60" fmla="*/ 142 w 228"/>
                <a:gd name="T61" fmla="*/ 224 h 228"/>
                <a:gd name="T62" fmla="*/ 125 w 228"/>
                <a:gd name="T63" fmla="*/ 227 h 228"/>
                <a:gd name="T64" fmla="*/ 108 w 228"/>
                <a:gd name="T65" fmla="*/ 228 h 228"/>
                <a:gd name="T66" fmla="*/ 91 w 228"/>
                <a:gd name="T67" fmla="*/ 226 h 228"/>
                <a:gd name="T68" fmla="*/ 75 w 228"/>
                <a:gd name="T69" fmla="*/ 221 h 228"/>
                <a:gd name="T70" fmla="*/ 60 w 228"/>
                <a:gd name="T71" fmla="*/ 214 h 228"/>
                <a:gd name="T72" fmla="*/ 46 w 228"/>
                <a:gd name="T73" fmla="*/ 205 h 228"/>
                <a:gd name="T74" fmla="*/ 34 w 228"/>
                <a:gd name="T75" fmla="*/ 195 h 228"/>
                <a:gd name="T76" fmla="*/ 23 w 228"/>
                <a:gd name="T77" fmla="*/ 182 h 228"/>
                <a:gd name="T78" fmla="*/ 14 w 228"/>
                <a:gd name="T79" fmla="*/ 168 h 228"/>
                <a:gd name="T80" fmla="*/ 7 w 228"/>
                <a:gd name="T81" fmla="*/ 153 h 228"/>
                <a:gd name="T82" fmla="*/ 2 w 228"/>
                <a:gd name="T83" fmla="*/ 137 h 228"/>
                <a:gd name="T84" fmla="*/ 0 w 228"/>
                <a:gd name="T85" fmla="*/ 12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8" h="228">
                  <a:moveTo>
                    <a:pt x="0" y="114"/>
                  </a:moveTo>
                  <a:lnTo>
                    <a:pt x="0" y="109"/>
                  </a:lnTo>
                  <a:lnTo>
                    <a:pt x="1" y="103"/>
                  </a:lnTo>
                  <a:lnTo>
                    <a:pt x="1" y="97"/>
                  </a:lnTo>
                  <a:lnTo>
                    <a:pt x="2" y="91"/>
                  </a:lnTo>
                  <a:lnTo>
                    <a:pt x="4" y="86"/>
                  </a:lnTo>
                  <a:lnTo>
                    <a:pt x="5" y="80"/>
                  </a:lnTo>
                  <a:lnTo>
                    <a:pt x="7" y="75"/>
                  </a:lnTo>
                  <a:lnTo>
                    <a:pt x="9" y="69"/>
                  </a:lnTo>
                  <a:lnTo>
                    <a:pt x="11" y="64"/>
                  </a:lnTo>
                  <a:lnTo>
                    <a:pt x="14" y="59"/>
                  </a:lnTo>
                  <a:lnTo>
                    <a:pt x="17" y="55"/>
                  </a:lnTo>
                  <a:lnTo>
                    <a:pt x="20" y="50"/>
                  </a:lnTo>
                  <a:lnTo>
                    <a:pt x="23" y="46"/>
                  </a:lnTo>
                  <a:lnTo>
                    <a:pt x="26" y="42"/>
                  </a:lnTo>
                  <a:lnTo>
                    <a:pt x="30" y="37"/>
                  </a:lnTo>
                  <a:lnTo>
                    <a:pt x="34" y="34"/>
                  </a:lnTo>
                  <a:lnTo>
                    <a:pt x="37" y="30"/>
                  </a:lnTo>
                  <a:lnTo>
                    <a:pt x="42" y="26"/>
                  </a:lnTo>
                  <a:lnTo>
                    <a:pt x="46" y="23"/>
                  </a:lnTo>
                  <a:lnTo>
                    <a:pt x="50" y="20"/>
                  </a:lnTo>
                  <a:lnTo>
                    <a:pt x="55" y="17"/>
                  </a:lnTo>
                  <a:lnTo>
                    <a:pt x="60" y="14"/>
                  </a:lnTo>
                  <a:lnTo>
                    <a:pt x="65" y="12"/>
                  </a:lnTo>
                  <a:lnTo>
                    <a:pt x="69" y="10"/>
                  </a:lnTo>
                  <a:lnTo>
                    <a:pt x="75" y="8"/>
                  </a:lnTo>
                  <a:lnTo>
                    <a:pt x="80" y="5"/>
                  </a:lnTo>
                  <a:lnTo>
                    <a:pt x="85" y="4"/>
                  </a:lnTo>
                  <a:lnTo>
                    <a:pt x="91" y="3"/>
                  </a:lnTo>
                  <a:lnTo>
                    <a:pt x="97" y="2"/>
                  </a:lnTo>
                  <a:lnTo>
                    <a:pt x="102" y="1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19" y="0"/>
                  </a:lnTo>
                  <a:lnTo>
                    <a:pt x="125" y="1"/>
                  </a:lnTo>
                  <a:lnTo>
                    <a:pt x="131" y="2"/>
                  </a:lnTo>
                  <a:lnTo>
                    <a:pt x="137" y="3"/>
                  </a:lnTo>
                  <a:lnTo>
                    <a:pt x="142" y="4"/>
                  </a:lnTo>
                  <a:lnTo>
                    <a:pt x="148" y="5"/>
                  </a:lnTo>
                  <a:lnTo>
                    <a:pt x="153" y="8"/>
                  </a:lnTo>
                  <a:lnTo>
                    <a:pt x="158" y="10"/>
                  </a:lnTo>
                  <a:lnTo>
                    <a:pt x="163" y="12"/>
                  </a:lnTo>
                  <a:lnTo>
                    <a:pt x="168" y="14"/>
                  </a:lnTo>
                  <a:lnTo>
                    <a:pt x="173" y="17"/>
                  </a:lnTo>
                  <a:lnTo>
                    <a:pt x="178" y="20"/>
                  </a:lnTo>
                  <a:lnTo>
                    <a:pt x="182" y="23"/>
                  </a:lnTo>
                  <a:lnTo>
                    <a:pt x="186" y="26"/>
                  </a:lnTo>
                  <a:lnTo>
                    <a:pt x="190" y="30"/>
                  </a:lnTo>
                  <a:lnTo>
                    <a:pt x="194" y="34"/>
                  </a:lnTo>
                  <a:lnTo>
                    <a:pt x="198" y="37"/>
                  </a:lnTo>
                  <a:lnTo>
                    <a:pt x="202" y="42"/>
                  </a:lnTo>
                  <a:lnTo>
                    <a:pt x="205" y="46"/>
                  </a:lnTo>
                  <a:lnTo>
                    <a:pt x="208" y="50"/>
                  </a:lnTo>
                  <a:lnTo>
                    <a:pt x="211" y="55"/>
                  </a:lnTo>
                  <a:lnTo>
                    <a:pt x="214" y="59"/>
                  </a:lnTo>
                  <a:lnTo>
                    <a:pt x="217" y="64"/>
                  </a:lnTo>
                  <a:lnTo>
                    <a:pt x="219" y="69"/>
                  </a:lnTo>
                  <a:lnTo>
                    <a:pt x="221" y="75"/>
                  </a:lnTo>
                  <a:lnTo>
                    <a:pt x="222" y="80"/>
                  </a:lnTo>
                  <a:lnTo>
                    <a:pt x="224" y="86"/>
                  </a:lnTo>
                  <a:lnTo>
                    <a:pt x="226" y="91"/>
                  </a:lnTo>
                  <a:lnTo>
                    <a:pt x="227" y="97"/>
                  </a:lnTo>
                  <a:lnTo>
                    <a:pt x="227" y="103"/>
                  </a:lnTo>
                  <a:lnTo>
                    <a:pt x="228" y="109"/>
                  </a:lnTo>
                  <a:lnTo>
                    <a:pt x="228" y="114"/>
                  </a:lnTo>
                  <a:lnTo>
                    <a:pt x="228" y="114"/>
                  </a:lnTo>
                  <a:lnTo>
                    <a:pt x="228" y="120"/>
                  </a:lnTo>
                  <a:lnTo>
                    <a:pt x="227" y="126"/>
                  </a:lnTo>
                  <a:lnTo>
                    <a:pt x="227" y="131"/>
                  </a:lnTo>
                  <a:lnTo>
                    <a:pt x="226" y="137"/>
                  </a:lnTo>
                  <a:lnTo>
                    <a:pt x="224" y="143"/>
                  </a:lnTo>
                  <a:lnTo>
                    <a:pt x="222" y="148"/>
                  </a:lnTo>
                  <a:lnTo>
                    <a:pt x="221" y="153"/>
                  </a:lnTo>
                  <a:lnTo>
                    <a:pt x="219" y="158"/>
                  </a:lnTo>
                  <a:lnTo>
                    <a:pt x="217" y="163"/>
                  </a:lnTo>
                  <a:lnTo>
                    <a:pt x="214" y="168"/>
                  </a:lnTo>
                  <a:lnTo>
                    <a:pt x="211" y="173"/>
                  </a:lnTo>
                  <a:lnTo>
                    <a:pt x="208" y="178"/>
                  </a:lnTo>
                  <a:lnTo>
                    <a:pt x="205" y="182"/>
                  </a:lnTo>
                  <a:lnTo>
                    <a:pt x="202" y="187"/>
                  </a:lnTo>
                  <a:lnTo>
                    <a:pt x="198" y="190"/>
                  </a:lnTo>
                  <a:lnTo>
                    <a:pt x="194" y="195"/>
                  </a:lnTo>
                  <a:lnTo>
                    <a:pt x="190" y="198"/>
                  </a:lnTo>
                  <a:lnTo>
                    <a:pt x="186" y="202"/>
                  </a:lnTo>
                  <a:lnTo>
                    <a:pt x="182" y="205"/>
                  </a:lnTo>
                  <a:lnTo>
                    <a:pt x="178" y="209"/>
                  </a:lnTo>
                  <a:lnTo>
                    <a:pt x="173" y="212"/>
                  </a:lnTo>
                  <a:lnTo>
                    <a:pt x="168" y="214"/>
                  </a:lnTo>
                  <a:lnTo>
                    <a:pt x="163" y="217"/>
                  </a:lnTo>
                  <a:lnTo>
                    <a:pt x="158" y="219"/>
                  </a:lnTo>
                  <a:lnTo>
                    <a:pt x="153" y="221"/>
                  </a:lnTo>
                  <a:lnTo>
                    <a:pt x="148" y="223"/>
                  </a:lnTo>
                  <a:lnTo>
                    <a:pt x="142" y="224"/>
                  </a:lnTo>
                  <a:lnTo>
                    <a:pt x="137" y="226"/>
                  </a:lnTo>
                  <a:lnTo>
                    <a:pt x="131" y="227"/>
                  </a:lnTo>
                  <a:lnTo>
                    <a:pt x="125" y="227"/>
                  </a:lnTo>
                  <a:lnTo>
                    <a:pt x="119" y="228"/>
                  </a:lnTo>
                  <a:lnTo>
                    <a:pt x="114" y="228"/>
                  </a:lnTo>
                  <a:lnTo>
                    <a:pt x="108" y="228"/>
                  </a:lnTo>
                  <a:lnTo>
                    <a:pt x="102" y="227"/>
                  </a:lnTo>
                  <a:lnTo>
                    <a:pt x="97" y="227"/>
                  </a:lnTo>
                  <a:lnTo>
                    <a:pt x="91" y="226"/>
                  </a:lnTo>
                  <a:lnTo>
                    <a:pt x="85" y="224"/>
                  </a:lnTo>
                  <a:lnTo>
                    <a:pt x="80" y="223"/>
                  </a:lnTo>
                  <a:lnTo>
                    <a:pt x="75" y="221"/>
                  </a:lnTo>
                  <a:lnTo>
                    <a:pt x="69" y="219"/>
                  </a:lnTo>
                  <a:lnTo>
                    <a:pt x="65" y="217"/>
                  </a:lnTo>
                  <a:lnTo>
                    <a:pt x="60" y="214"/>
                  </a:lnTo>
                  <a:lnTo>
                    <a:pt x="55" y="212"/>
                  </a:lnTo>
                  <a:lnTo>
                    <a:pt x="50" y="209"/>
                  </a:lnTo>
                  <a:lnTo>
                    <a:pt x="46" y="205"/>
                  </a:lnTo>
                  <a:lnTo>
                    <a:pt x="42" y="202"/>
                  </a:lnTo>
                  <a:lnTo>
                    <a:pt x="37" y="198"/>
                  </a:lnTo>
                  <a:lnTo>
                    <a:pt x="34" y="195"/>
                  </a:lnTo>
                  <a:lnTo>
                    <a:pt x="30" y="190"/>
                  </a:lnTo>
                  <a:lnTo>
                    <a:pt x="26" y="187"/>
                  </a:lnTo>
                  <a:lnTo>
                    <a:pt x="23" y="182"/>
                  </a:lnTo>
                  <a:lnTo>
                    <a:pt x="20" y="178"/>
                  </a:lnTo>
                  <a:lnTo>
                    <a:pt x="17" y="173"/>
                  </a:lnTo>
                  <a:lnTo>
                    <a:pt x="14" y="168"/>
                  </a:lnTo>
                  <a:lnTo>
                    <a:pt x="11" y="163"/>
                  </a:lnTo>
                  <a:lnTo>
                    <a:pt x="9" y="158"/>
                  </a:lnTo>
                  <a:lnTo>
                    <a:pt x="7" y="153"/>
                  </a:lnTo>
                  <a:lnTo>
                    <a:pt x="5" y="148"/>
                  </a:lnTo>
                  <a:lnTo>
                    <a:pt x="4" y="143"/>
                  </a:lnTo>
                  <a:lnTo>
                    <a:pt x="2" y="137"/>
                  </a:lnTo>
                  <a:lnTo>
                    <a:pt x="1" y="131"/>
                  </a:lnTo>
                  <a:lnTo>
                    <a:pt x="1" y="126"/>
                  </a:lnTo>
                  <a:lnTo>
                    <a:pt x="0" y="12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8" name="Freeform 22"/>
            <p:cNvSpPr>
              <a:spLocks/>
            </p:cNvSpPr>
            <p:nvPr/>
          </p:nvSpPr>
          <p:spPr bwMode="auto">
            <a:xfrm>
              <a:off x="3289" y="1720"/>
              <a:ext cx="228" cy="228"/>
            </a:xfrm>
            <a:custGeom>
              <a:avLst/>
              <a:gdLst>
                <a:gd name="T0" fmla="*/ 1 w 228"/>
                <a:gd name="T1" fmla="*/ 103 h 228"/>
                <a:gd name="T2" fmla="*/ 4 w 228"/>
                <a:gd name="T3" fmla="*/ 86 h 228"/>
                <a:gd name="T4" fmla="*/ 9 w 228"/>
                <a:gd name="T5" fmla="*/ 69 h 228"/>
                <a:gd name="T6" fmla="*/ 17 w 228"/>
                <a:gd name="T7" fmla="*/ 55 h 228"/>
                <a:gd name="T8" fmla="*/ 26 w 228"/>
                <a:gd name="T9" fmla="*/ 42 h 228"/>
                <a:gd name="T10" fmla="*/ 37 w 228"/>
                <a:gd name="T11" fmla="*/ 30 h 228"/>
                <a:gd name="T12" fmla="*/ 50 w 228"/>
                <a:gd name="T13" fmla="*/ 20 h 228"/>
                <a:gd name="T14" fmla="*/ 65 w 228"/>
                <a:gd name="T15" fmla="*/ 12 h 228"/>
                <a:gd name="T16" fmla="*/ 80 w 228"/>
                <a:gd name="T17" fmla="*/ 5 h 228"/>
                <a:gd name="T18" fmla="*/ 97 w 228"/>
                <a:gd name="T19" fmla="*/ 2 h 228"/>
                <a:gd name="T20" fmla="*/ 114 w 228"/>
                <a:gd name="T21" fmla="*/ 0 h 228"/>
                <a:gd name="T22" fmla="*/ 131 w 228"/>
                <a:gd name="T23" fmla="*/ 2 h 228"/>
                <a:gd name="T24" fmla="*/ 148 w 228"/>
                <a:gd name="T25" fmla="*/ 5 h 228"/>
                <a:gd name="T26" fmla="*/ 163 w 228"/>
                <a:gd name="T27" fmla="*/ 12 h 228"/>
                <a:gd name="T28" fmla="*/ 178 w 228"/>
                <a:gd name="T29" fmla="*/ 20 h 228"/>
                <a:gd name="T30" fmla="*/ 190 w 228"/>
                <a:gd name="T31" fmla="*/ 30 h 228"/>
                <a:gd name="T32" fmla="*/ 202 w 228"/>
                <a:gd name="T33" fmla="*/ 42 h 228"/>
                <a:gd name="T34" fmla="*/ 211 w 228"/>
                <a:gd name="T35" fmla="*/ 55 h 228"/>
                <a:gd name="T36" fmla="*/ 219 w 228"/>
                <a:gd name="T37" fmla="*/ 69 h 228"/>
                <a:gd name="T38" fmla="*/ 224 w 228"/>
                <a:gd name="T39" fmla="*/ 86 h 228"/>
                <a:gd name="T40" fmla="*/ 227 w 228"/>
                <a:gd name="T41" fmla="*/ 103 h 228"/>
                <a:gd name="T42" fmla="*/ 228 w 228"/>
                <a:gd name="T43" fmla="*/ 114 h 228"/>
                <a:gd name="T44" fmla="*/ 227 w 228"/>
                <a:gd name="T45" fmla="*/ 131 h 228"/>
                <a:gd name="T46" fmla="*/ 222 w 228"/>
                <a:gd name="T47" fmla="*/ 148 h 228"/>
                <a:gd name="T48" fmla="*/ 217 w 228"/>
                <a:gd name="T49" fmla="*/ 163 h 228"/>
                <a:gd name="T50" fmla="*/ 208 w 228"/>
                <a:gd name="T51" fmla="*/ 178 h 228"/>
                <a:gd name="T52" fmla="*/ 198 w 228"/>
                <a:gd name="T53" fmla="*/ 190 h 228"/>
                <a:gd name="T54" fmla="*/ 186 w 228"/>
                <a:gd name="T55" fmla="*/ 202 h 228"/>
                <a:gd name="T56" fmla="*/ 173 w 228"/>
                <a:gd name="T57" fmla="*/ 212 h 228"/>
                <a:gd name="T58" fmla="*/ 158 w 228"/>
                <a:gd name="T59" fmla="*/ 219 h 228"/>
                <a:gd name="T60" fmla="*/ 142 w 228"/>
                <a:gd name="T61" fmla="*/ 224 h 228"/>
                <a:gd name="T62" fmla="*/ 125 w 228"/>
                <a:gd name="T63" fmla="*/ 227 h 228"/>
                <a:gd name="T64" fmla="*/ 108 w 228"/>
                <a:gd name="T65" fmla="*/ 228 h 228"/>
                <a:gd name="T66" fmla="*/ 91 w 228"/>
                <a:gd name="T67" fmla="*/ 226 h 228"/>
                <a:gd name="T68" fmla="*/ 75 w 228"/>
                <a:gd name="T69" fmla="*/ 221 h 228"/>
                <a:gd name="T70" fmla="*/ 60 w 228"/>
                <a:gd name="T71" fmla="*/ 214 h 228"/>
                <a:gd name="T72" fmla="*/ 46 w 228"/>
                <a:gd name="T73" fmla="*/ 205 h 228"/>
                <a:gd name="T74" fmla="*/ 34 w 228"/>
                <a:gd name="T75" fmla="*/ 195 h 228"/>
                <a:gd name="T76" fmla="*/ 23 w 228"/>
                <a:gd name="T77" fmla="*/ 182 h 228"/>
                <a:gd name="T78" fmla="*/ 14 w 228"/>
                <a:gd name="T79" fmla="*/ 168 h 228"/>
                <a:gd name="T80" fmla="*/ 7 w 228"/>
                <a:gd name="T81" fmla="*/ 153 h 228"/>
                <a:gd name="T82" fmla="*/ 2 w 228"/>
                <a:gd name="T83" fmla="*/ 137 h 228"/>
                <a:gd name="T84" fmla="*/ 0 w 228"/>
                <a:gd name="T85" fmla="*/ 12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8" h="228">
                  <a:moveTo>
                    <a:pt x="0" y="114"/>
                  </a:moveTo>
                  <a:lnTo>
                    <a:pt x="0" y="109"/>
                  </a:lnTo>
                  <a:lnTo>
                    <a:pt x="1" y="103"/>
                  </a:lnTo>
                  <a:lnTo>
                    <a:pt x="1" y="97"/>
                  </a:lnTo>
                  <a:lnTo>
                    <a:pt x="2" y="91"/>
                  </a:lnTo>
                  <a:lnTo>
                    <a:pt x="4" y="86"/>
                  </a:lnTo>
                  <a:lnTo>
                    <a:pt x="5" y="80"/>
                  </a:lnTo>
                  <a:lnTo>
                    <a:pt x="7" y="75"/>
                  </a:lnTo>
                  <a:lnTo>
                    <a:pt x="9" y="69"/>
                  </a:lnTo>
                  <a:lnTo>
                    <a:pt x="11" y="64"/>
                  </a:lnTo>
                  <a:lnTo>
                    <a:pt x="14" y="59"/>
                  </a:lnTo>
                  <a:lnTo>
                    <a:pt x="17" y="55"/>
                  </a:lnTo>
                  <a:lnTo>
                    <a:pt x="20" y="50"/>
                  </a:lnTo>
                  <a:lnTo>
                    <a:pt x="23" y="46"/>
                  </a:lnTo>
                  <a:lnTo>
                    <a:pt x="26" y="42"/>
                  </a:lnTo>
                  <a:lnTo>
                    <a:pt x="30" y="37"/>
                  </a:lnTo>
                  <a:lnTo>
                    <a:pt x="34" y="34"/>
                  </a:lnTo>
                  <a:lnTo>
                    <a:pt x="37" y="30"/>
                  </a:lnTo>
                  <a:lnTo>
                    <a:pt x="42" y="26"/>
                  </a:lnTo>
                  <a:lnTo>
                    <a:pt x="46" y="23"/>
                  </a:lnTo>
                  <a:lnTo>
                    <a:pt x="50" y="20"/>
                  </a:lnTo>
                  <a:lnTo>
                    <a:pt x="55" y="17"/>
                  </a:lnTo>
                  <a:lnTo>
                    <a:pt x="60" y="14"/>
                  </a:lnTo>
                  <a:lnTo>
                    <a:pt x="65" y="12"/>
                  </a:lnTo>
                  <a:lnTo>
                    <a:pt x="69" y="10"/>
                  </a:lnTo>
                  <a:lnTo>
                    <a:pt x="75" y="8"/>
                  </a:lnTo>
                  <a:lnTo>
                    <a:pt x="80" y="5"/>
                  </a:lnTo>
                  <a:lnTo>
                    <a:pt x="85" y="4"/>
                  </a:lnTo>
                  <a:lnTo>
                    <a:pt x="91" y="3"/>
                  </a:lnTo>
                  <a:lnTo>
                    <a:pt x="97" y="2"/>
                  </a:lnTo>
                  <a:lnTo>
                    <a:pt x="102" y="1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19" y="0"/>
                  </a:lnTo>
                  <a:lnTo>
                    <a:pt x="125" y="1"/>
                  </a:lnTo>
                  <a:lnTo>
                    <a:pt x="131" y="2"/>
                  </a:lnTo>
                  <a:lnTo>
                    <a:pt x="137" y="3"/>
                  </a:lnTo>
                  <a:lnTo>
                    <a:pt x="142" y="4"/>
                  </a:lnTo>
                  <a:lnTo>
                    <a:pt x="148" y="5"/>
                  </a:lnTo>
                  <a:lnTo>
                    <a:pt x="153" y="8"/>
                  </a:lnTo>
                  <a:lnTo>
                    <a:pt x="158" y="10"/>
                  </a:lnTo>
                  <a:lnTo>
                    <a:pt x="163" y="12"/>
                  </a:lnTo>
                  <a:lnTo>
                    <a:pt x="168" y="14"/>
                  </a:lnTo>
                  <a:lnTo>
                    <a:pt x="173" y="17"/>
                  </a:lnTo>
                  <a:lnTo>
                    <a:pt x="178" y="20"/>
                  </a:lnTo>
                  <a:lnTo>
                    <a:pt x="182" y="23"/>
                  </a:lnTo>
                  <a:lnTo>
                    <a:pt x="186" y="26"/>
                  </a:lnTo>
                  <a:lnTo>
                    <a:pt x="190" y="30"/>
                  </a:lnTo>
                  <a:lnTo>
                    <a:pt x="194" y="34"/>
                  </a:lnTo>
                  <a:lnTo>
                    <a:pt x="198" y="37"/>
                  </a:lnTo>
                  <a:lnTo>
                    <a:pt x="202" y="42"/>
                  </a:lnTo>
                  <a:lnTo>
                    <a:pt x="205" y="46"/>
                  </a:lnTo>
                  <a:lnTo>
                    <a:pt x="208" y="50"/>
                  </a:lnTo>
                  <a:lnTo>
                    <a:pt x="211" y="55"/>
                  </a:lnTo>
                  <a:lnTo>
                    <a:pt x="214" y="59"/>
                  </a:lnTo>
                  <a:lnTo>
                    <a:pt x="217" y="64"/>
                  </a:lnTo>
                  <a:lnTo>
                    <a:pt x="219" y="69"/>
                  </a:lnTo>
                  <a:lnTo>
                    <a:pt x="221" y="75"/>
                  </a:lnTo>
                  <a:lnTo>
                    <a:pt x="222" y="80"/>
                  </a:lnTo>
                  <a:lnTo>
                    <a:pt x="224" y="86"/>
                  </a:lnTo>
                  <a:lnTo>
                    <a:pt x="226" y="91"/>
                  </a:lnTo>
                  <a:lnTo>
                    <a:pt x="227" y="97"/>
                  </a:lnTo>
                  <a:lnTo>
                    <a:pt x="227" y="103"/>
                  </a:lnTo>
                  <a:lnTo>
                    <a:pt x="228" y="109"/>
                  </a:lnTo>
                  <a:lnTo>
                    <a:pt x="228" y="114"/>
                  </a:lnTo>
                  <a:lnTo>
                    <a:pt x="228" y="114"/>
                  </a:lnTo>
                  <a:lnTo>
                    <a:pt x="228" y="120"/>
                  </a:lnTo>
                  <a:lnTo>
                    <a:pt x="227" y="126"/>
                  </a:lnTo>
                  <a:lnTo>
                    <a:pt x="227" y="131"/>
                  </a:lnTo>
                  <a:lnTo>
                    <a:pt x="226" y="137"/>
                  </a:lnTo>
                  <a:lnTo>
                    <a:pt x="224" y="143"/>
                  </a:lnTo>
                  <a:lnTo>
                    <a:pt x="222" y="148"/>
                  </a:lnTo>
                  <a:lnTo>
                    <a:pt x="221" y="153"/>
                  </a:lnTo>
                  <a:lnTo>
                    <a:pt x="219" y="158"/>
                  </a:lnTo>
                  <a:lnTo>
                    <a:pt x="217" y="163"/>
                  </a:lnTo>
                  <a:lnTo>
                    <a:pt x="214" y="168"/>
                  </a:lnTo>
                  <a:lnTo>
                    <a:pt x="211" y="173"/>
                  </a:lnTo>
                  <a:lnTo>
                    <a:pt x="208" y="178"/>
                  </a:lnTo>
                  <a:lnTo>
                    <a:pt x="205" y="182"/>
                  </a:lnTo>
                  <a:lnTo>
                    <a:pt x="202" y="187"/>
                  </a:lnTo>
                  <a:lnTo>
                    <a:pt x="198" y="190"/>
                  </a:lnTo>
                  <a:lnTo>
                    <a:pt x="194" y="195"/>
                  </a:lnTo>
                  <a:lnTo>
                    <a:pt x="190" y="198"/>
                  </a:lnTo>
                  <a:lnTo>
                    <a:pt x="186" y="202"/>
                  </a:lnTo>
                  <a:lnTo>
                    <a:pt x="182" y="205"/>
                  </a:lnTo>
                  <a:lnTo>
                    <a:pt x="178" y="209"/>
                  </a:lnTo>
                  <a:lnTo>
                    <a:pt x="173" y="212"/>
                  </a:lnTo>
                  <a:lnTo>
                    <a:pt x="168" y="214"/>
                  </a:lnTo>
                  <a:lnTo>
                    <a:pt x="163" y="217"/>
                  </a:lnTo>
                  <a:lnTo>
                    <a:pt x="158" y="219"/>
                  </a:lnTo>
                  <a:lnTo>
                    <a:pt x="153" y="221"/>
                  </a:lnTo>
                  <a:lnTo>
                    <a:pt x="148" y="223"/>
                  </a:lnTo>
                  <a:lnTo>
                    <a:pt x="142" y="224"/>
                  </a:lnTo>
                  <a:lnTo>
                    <a:pt x="137" y="226"/>
                  </a:lnTo>
                  <a:lnTo>
                    <a:pt x="131" y="227"/>
                  </a:lnTo>
                  <a:lnTo>
                    <a:pt x="125" y="227"/>
                  </a:lnTo>
                  <a:lnTo>
                    <a:pt x="119" y="228"/>
                  </a:lnTo>
                  <a:lnTo>
                    <a:pt x="114" y="228"/>
                  </a:lnTo>
                  <a:lnTo>
                    <a:pt x="108" y="228"/>
                  </a:lnTo>
                  <a:lnTo>
                    <a:pt x="102" y="227"/>
                  </a:lnTo>
                  <a:lnTo>
                    <a:pt x="97" y="227"/>
                  </a:lnTo>
                  <a:lnTo>
                    <a:pt x="91" y="226"/>
                  </a:lnTo>
                  <a:lnTo>
                    <a:pt x="85" y="224"/>
                  </a:lnTo>
                  <a:lnTo>
                    <a:pt x="80" y="223"/>
                  </a:lnTo>
                  <a:lnTo>
                    <a:pt x="75" y="221"/>
                  </a:lnTo>
                  <a:lnTo>
                    <a:pt x="69" y="219"/>
                  </a:lnTo>
                  <a:lnTo>
                    <a:pt x="65" y="217"/>
                  </a:lnTo>
                  <a:lnTo>
                    <a:pt x="60" y="214"/>
                  </a:lnTo>
                  <a:lnTo>
                    <a:pt x="55" y="212"/>
                  </a:lnTo>
                  <a:lnTo>
                    <a:pt x="50" y="209"/>
                  </a:lnTo>
                  <a:lnTo>
                    <a:pt x="46" y="205"/>
                  </a:lnTo>
                  <a:lnTo>
                    <a:pt x="42" y="202"/>
                  </a:lnTo>
                  <a:lnTo>
                    <a:pt x="37" y="198"/>
                  </a:lnTo>
                  <a:lnTo>
                    <a:pt x="34" y="195"/>
                  </a:lnTo>
                  <a:lnTo>
                    <a:pt x="30" y="190"/>
                  </a:lnTo>
                  <a:lnTo>
                    <a:pt x="26" y="187"/>
                  </a:lnTo>
                  <a:lnTo>
                    <a:pt x="23" y="182"/>
                  </a:lnTo>
                  <a:lnTo>
                    <a:pt x="20" y="178"/>
                  </a:lnTo>
                  <a:lnTo>
                    <a:pt x="17" y="173"/>
                  </a:lnTo>
                  <a:lnTo>
                    <a:pt x="14" y="168"/>
                  </a:lnTo>
                  <a:lnTo>
                    <a:pt x="11" y="163"/>
                  </a:lnTo>
                  <a:lnTo>
                    <a:pt x="9" y="158"/>
                  </a:lnTo>
                  <a:lnTo>
                    <a:pt x="7" y="153"/>
                  </a:lnTo>
                  <a:lnTo>
                    <a:pt x="5" y="148"/>
                  </a:lnTo>
                  <a:lnTo>
                    <a:pt x="4" y="143"/>
                  </a:lnTo>
                  <a:lnTo>
                    <a:pt x="2" y="137"/>
                  </a:lnTo>
                  <a:lnTo>
                    <a:pt x="1" y="131"/>
                  </a:lnTo>
                  <a:lnTo>
                    <a:pt x="1" y="126"/>
                  </a:lnTo>
                  <a:lnTo>
                    <a:pt x="0" y="12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9" name="Rectangle 23"/>
            <p:cNvSpPr>
              <a:spLocks noChangeArrowheads="1"/>
            </p:cNvSpPr>
            <p:nvPr/>
          </p:nvSpPr>
          <p:spPr bwMode="auto">
            <a:xfrm>
              <a:off x="3288" y="1719"/>
              <a:ext cx="229" cy="2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0" name="Freeform 24"/>
            <p:cNvSpPr>
              <a:spLocks/>
            </p:cNvSpPr>
            <p:nvPr/>
          </p:nvSpPr>
          <p:spPr bwMode="auto">
            <a:xfrm>
              <a:off x="3289" y="1720"/>
              <a:ext cx="227" cy="227"/>
            </a:xfrm>
            <a:custGeom>
              <a:avLst/>
              <a:gdLst>
                <a:gd name="T0" fmla="*/ 1 w 227"/>
                <a:gd name="T1" fmla="*/ 102 h 227"/>
                <a:gd name="T2" fmla="*/ 4 w 227"/>
                <a:gd name="T3" fmla="*/ 85 h 227"/>
                <a:gd name="T4" fmla="*/ 9 w 227"/>
                <a:gd name="T5" fmla="*/ 69 h 227"/>
                <a:gd name="T6" fmla="*/ 17 w 227"/>
                <a:gd name="T7" fmla="*/ 55 h 227"/>
                <a:gd name="T8" fmla="*/ 26 w 227"/>
                <a:gd name="T9" fmla="*/ 42 h 227"/>
                <a:gd name="T10" fmla="*/ 37 w 227"/>
                <a:gd name="T11" fmla="*/ 30 h 227"/>
                <a:gd name="T12" fmla="*/ 50 w 227"/>
                <a:gd name="T13" fmla="*/ 20 h 227"/>
                <a:gd name="T14" fmla="*/ 65 w 227"/>
                <a:gd name="T15" fmla="*/ 11 h 227"/>
                <a:gd name="T16" fmla="*/ 80 w 227"/>
                <a:gd name="T17" fmla="*/ 5 h 227"/>
                <a:gd name="T18" fmla="*/ 97 w 227"/>
                <a:gd name="T19" fmla="*/ 1 h 227"/>
                <a:gd name="T20" fmla="*/ 114 w 227"/>
                <a:gd name="T21" fmla="*/ 0 h 227"/>
                <a:gd name="T22" fmla="*/ 131 w 227"/>
                <a:gd name="T23" fmla="*/ 1 h 227"/>
                <a:gd name="T24" fmla="*/ 147 w 227"/>
                <a:gd name="T25" fmla="*/ 5 h 227"/>
                <a:gd name="T26" fmla="*/ 163 w 227"/>
                <a:gd name="T27" fmla="*/ 11 h 227"/>
                <a:gd name="T28" fmla="*/ 177 w 227"/>
                <a:gd name="T29" fmla="*/ 20 h 227"/>
                <a:gd name="T30" fmla="*/ 190 w 227"/>
                <a:gd name="T31" fmla="*/ 30 h 227"/>
                <a:gd name="T32" fmla="*/ 201 w 227"/>
                <a:gd name="T33" fmla="*/ 42 h 227"/>
                <a:gd name="T34" fmla="*/ 211 w 227"/>
                <a:gd name="T35" fmla="*/ 55 h 227"/>
                <a:gd name="T36" fmla="*/ 218 w 227"/>
                <a:gd name="T37" fmla="*/ 69 h 227"/>
                <a:gd name="T38" fmla="*/ 223 w 227"/>
                <a:gd name="T39" fmla="*/ 85 h 227"/>
                <a:gd name="T40" fmla="*/ 227 w 227"/>
                <a:gd name="T41" fmla="*/ 102 h 227"/>
                <a:gd name="T42" fmla="*/ 227 w 227"/>
                <a:gd name="T43" fmla="*/ 114 h 227"/>
                <a:gd name="T44" fmla="*/ 226 w 227"/>
                <a:gd name="T45" fmla="*/ 131 h 227"/>
                <a:gd name="T46" fmla="*/ 222 w 227"/>
                <a:gd name="T47" fmla="*/ 148 h 227"/>
                <a:gd name="T48" fmla="*/ 216 w 227"/>
                <a:gd name="T49" fmla="*/ 163 h 227"/>
                <a:gd name="T50" fmla="*/ 208 w 227"/>
                <a:gd name="T51" fmla="*/ 178 h 227"/>
                <a:gd name="T52" fmla="*/ 198 w 227"/>
                <a:gd name="T53" fmla="*/ 190 h 227"/>
                <a:gd name="T54" fmla="*/ 186 w 227"/>
                <a:gd name="T55" fmla="*/ 202 h 227"/>
                <a:gd name="T56" fmla="*/ 173 w 227"/>
                <a:gd name="T57" fmla="*/ 211 h 227"/>
                <a:gd name="T58" fmla="*/ 158 w 227"/>
                <a:gd name="T59" fmla="*/ 219 h 227"/>
                <a:gd name="T60" fmla="*/ 142 w 227"/>
                <a:gd name="T61" fmla="*/ 224 h 227"/>
                <a:gd name="T62" fmla="*/ 125 w 227"/>
                <a:gd name="T63" fmla="*/ 227 h 227"/>
                <a:gd name="T64" fmla="*/ 108 w 227"/>
                <a:gd name="T65" fmla="*/ 227 h 227"/>
                <a:gd name="T66" fmla="*/ 91 w 227"/>
                <a:gd name="T67" fmla="*/ 225 h 227"/>
                <a:gd name="T68" fmla="*/ 75 w 227"/>
                <a:gd name="T69" fmla="*/ 221 h 227"/>
                <a:gd name="T70" fmla="*/ 59 w 227"/>
                <a:gd name="T71" fmla="*/ 214 h 227"/>
                <a:gd name="T72" fmla="*/ 45 w 227"/>
                <a:gd name="T73" fmla="*/ 205 h 227"/>
                <a:gd name="T74" fmla="*/ 33 w 227"/>
                <a:gd name="T75" fmla="*/ 195 h 227"/>
                <a:gd name="T76" fmla="*/ 22 w 227"/>
                <a:gd name="T77" fmla="*/ 182 h 227"/>
                <a:gd name="T78" fmla="*/ 14 w 227"/>
                <a:gd name="T79" fmla="*/ 168 h 227"/>
                <a:gd name="T80" fmla="*/ 7 w 227"/>
                <a:gd name="T81" fmla="*/ 153 h 227"/>
                <a:gd name="T82" fmla="*/ 2 w 227"/>
                <a:gd name="T83" fmla="*/ 137 h 227"/>
                <a:gd name="T84" fmla="*/ 0 w 227"/>
                <a:gd name="T85" fmla="*/ 12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7" h="227">
                  <a:moveTo>
                    <a:pt x="0" y="114"/>
                  </a:moveTo>
                  <a:lnTo>
                    <a:pt x="0" y="108"/>
                  </a:lnTo>
                  <a:lnTo>
                    <a:pt x="1" y="102"/>
                  </a:lnTo>
                  <a:lnTo>
                    <a:pt x="1" y="96"/>
                  </a:lnTo>
                  <a:lnTo>
                    <a:pt x="2" y="91"/>
                  </a:lnTo>
                  <a:lnTo>
                    <a:pt x="4" y="85"/>
                  </a:lnTo>
                  <a:lnTo>
                    <a:pt x="5" y="80"/>
                  </a:lnTo>
                  <a:lnTo>
                    <a:pt x="7" y="74"/>
                  </a:lnTo>
                  <a:lnTo>
                    <a:pt x="9" y="69"/>
                  </a:lnTo>
                  <a:lnTo>
                    <a:pt x="11" y="64"/>
                  </a:lnTo>
                  <a:lnTo>
                    <a:pt x="14" y="59"/>
                  </a:lnTo>
                  <a:lnTo>
                    <a:pt x="17" y="55"/>
                  </a:lnTo>
                  <a:lnTo>
                    <a:pt x="19" y="50"/>
                  </a:lnTo>
                  <a:lnTo>
                    <a:pt x="22" y="46"/>
                  </a:lnTo>
                  <a:lnTo>
                    <a:pt x="26" y="42"/>
                  </a:lnTo>
                  <a:lnTo>
                    <a:pt x="29" y="37"/>
                  </a:lnTo>
                  <a:lnTo>
                    <a:pt x="33" y="33"/>
                  </a:lnTo>
                  <a:lnTo>
                    <a:pt x="37" y="30"/>
                  </a:lnTo>
                  <a:lnTo>
                    <a:pt x="41" y="26"/>
                  </a:lnTo>
                  <a:lnTo>
                    <a:pt x="45" y="23"/>
                  </a:lnTo>
                  <a:lnTo>
                    <a:pt x="50" y="20"/>
                  </a:lnTo>
                  <a:lnTo>
                    <a:pt x="54" y="17"/>
                  </a:lnTo>
                  <a:lnTo>
                    <a:pt x="59" y="14"/>
                  </a:lnTo>
                  <a:lnTo>
                    <a:pt x="65" y="11"/>
                  </a:lnTo>
                  <a:lnTo>
                    <a:pt x="69" y="9"/>
                  </a:lnTo>
                  <a:lnTo>
                    <a:pt x="75" y="7"/>
                  </a:lnTo>
                  <a:lnTo>
                    <a:pt x="80" y="5"/>
                  </a:lnTo>
                  <a:lnTo>
                    <a:pt x="85" y="3"/>
                  </a:lnTo>
                  <a:lnTo>
                    <a:pt x="91" y="3"/>
                  </a:lnTo>
                  <a:lnTo>
                    <a:pt x="97" y="1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19" y="0"/>
                  </a:lnTo>
                  <a:lnTo>
                    <a:pt x="125" y="0"/>
                  </a:lnTo>
                  <a:lnTo>
                    <a:pt x="131" y="1"/>
                  </a:lnTo>
                  <a:lnTo>
                    <a:pt x="137" y="3"/>
                  </a:lnTo>
                  <a:lnTo>
                    <a:pt x="142" y="3"/>
                  </a:lnTo>
                  <a:lnTo>
                    <a:pt x="147" y="5"/>
                  </a:lnTo>
                  <a:lnTo>
                    <a:pt x="153" y="7"/>
                  </a:lnTo>
                  <a:lnTo>
                    <a:pt x="158" y="9"/>
                  </a:lnTo>
                  <a:lnTo>
                    <a:pt x="163" y="11"/>
                  </a:lnTo>
                  <a:lnTo>
                    <a:pt x="168" y="14"/>
                  </a:lnTo>
                  <a:lnTo>
                    <a:pt x="173" y="17"/>
                  </a:lnTo>
                  <a:lnTo>
                    <a:pt x="177" y="20"/>
                  </a:lnTo>
                  <a:lnTo>
                    <a:pt x="182" y="23"/>
                  </a:lnTo>
                  <a:lnTo>
                    <a:pt x="186" y="26"/>
                  </a:lnTo>
                  <a:lnTo>
                    <a:pt x="190" y="30"/>
                  </a:lnTo>
                  <a:lnTo>
                    <a:pt x="194" y="33"/>
                  </a:lnTo>
                  <a:lnTo>
                    <a:pt x="198" y="37"/>
                  </a:lnTo>
                  <a:lnTo>
                    <a:pt x="201" y="42"/>
                  </a:lnTo>
                  <a:lnTo>
                    <a:pt x="205" y="46"/>
                  </a:lnTo>
                  <a:lnTo>
                    <a:pt x="208" y="50"/>
                  </a:lnTo>
                  <a:lnTo>
                    <a:pt x="211" y="55"/>
                  </a:lnTo>
                  <a:lnTo>
                    <a:pt x="213" y="59"/>
                  </a:lnTo>
                  <a:lnTo>
                    <a:pt x="216" y="64"/>
                  </a:lnTo>
                  <a:lnTo>
                    <a:pt x="218" y="69"/>
                  </a:lnTo>
                  <a:lnTo>
                    <a:pt x="220" y="74"/>
                  </a:lnTo>
                  <a:lnTo>
                    <a:pt x="222" y="80"/>
                  </a:lnTo>
                  <a:lnTo>
                    <a:pt x="223" y="85"/>
                  </a:lnTo>
                  <a:lnTo>
                    <a:pt x="225" y="91"/>
                  </a:lnTo>
                  <a:lnTo>
                    <a:pt x="226" y="96"/>
                  </a:lnTo>
                  <a:lnTo>
                    <a:pt x="227" y="102"/>
                  </a:lnTo>
                  <a:lnTo>
                    <a:pt x="227" y="108"/>
                  </a:lnTo>
                  <a:lnTo>
                    <a:pt x="227" y="114"/>
                  </a:lnTo>
                  <a:lnTo>
                    <a:pt x="227" y="114"/>
                  </a:lnTo>
                  <a:lnTo>
                    <a:pt x="227" y="120"/>
                  </a:lnTo>
                  <a:lnTo>
                    <a:pt x="227" y="126"/>
                  </a:lnTo>
                  <a:lnTo>
                    <a:pt x="226" y="131"/>
                  </a:lnTo>
                  <a:lnTo>
                    <a:pt x="225" y="137"/>
                  </a:lnTo>
                  <a:lnTo>
                    <a:pt x="223" y="142"/>
                  </a:lnTo>
                  <a:lnTo>
                    <a:pt x="222" y="148"/>
                  </a:lnTo>
                  <a:lnTo>
                    <a:pt x="220" y="153"/>
                  </a:lnTo>
                  <a:lnTo>
                    <a:pt x="218" y="158"/>
                  </a:lnTo>
                  <a:lnTo>
                    <a:pt x="216" y="163"/>
                  </a:lnTo>
                  <a:lnTo>
                    <a:pt x="213" y="168"/>
                  </a:lnTo>
                  <a:lnTo>
                    <a:pt x="211" y="173"/>
                  </a:lnTo>
                  <a:lnTo>
                    <a:pt x="208" y="178"/>
                  </a:lnTo>
                  <a:lnTo>
                    <a:pt x="205" y="182"/>
                  </a:lnTo>
                  <a:lnTo>
                    <a:pt x="201" y="186"/>
                  </a:lnTo>
                  <a:lnTo>
                    <a:pt x="198" y="190"/>
                  </a:lnTo>
                  <a:lnTo>
                    <a:pt x="194" y="195"/>
                  </a:lnTo>
                  <a:lnTo>
                    <a:pt x="190" y="198"/>
                  </a:lnTo>
                  <a:lnTo>
                    <a:pt x="186" y="202"/>
                  </a:lnTo>
                  <a:lnTo>
                    <a:pt x="182" y="205"/>
                  </a:lnTo>
                  <a:lnTo>
                    <a:pt x="177" y="208"/>
                  </a:lnTo>
                  <a:lnTo>
                    <a:pt x="173" y="211"/>
                  </a:lnTo>
                  <a:lnTo>
                    <a:pt x="168" y="214"/>
                  </a:lnTo>
                  <a:lnTo>
                    <a:pt x="163" y="217"/>
                  </a:lnTo>
                  <a:lnTo>
                    <a:pt x="158" y="219"/>
                  </a:lnTo>
                  <a:lnTo>
                    <a:pt x="153" y="221"/>
                  </a:lnTo>
                  <a:lnTo>
                    <a:pt x="147" y="222"/>
                  </a:lnTo>
                  <a:lnTo>
                    <a:pt x="142" y="224"/>
                  </a:lnTo>
                  <a:lnTo>
                    <a:pt x="137" y="225"/>
                  </a:lnTo>
                  <a:lnTo>
                    <a:pt x="131" y="227"/>
                  </a:lnTo>
                  <a:lnTo>
                    <a:pt x="125" y="227"/>
                  </a:lnTo>
                  <a:lnTo>
                    <a:pt x="119" y="227"/>
                  </a:lnTo>
                  <a:lnTo>
                    <a:pt x="114" y="227"/>
                  </a:lnTo>
                  <a:lnTo>
                    <a:pt x="108" y="227"/>
                  </a:lnTo>
                  <a:lnTo>
                    <a:pt x="102" y="227"/>
                  </a:lnTo>
                  <a:lnTo>
                    <a:pt x="97" y="227"/>
                  </a:lnTo>
                  <a:lnTo>
                    <a:pt x="91" y="225"/>
                  </a:lnTo>
                  <a:lnTo>
                    <a:pt x="85" y="224"/>
                  </a:lnTo>
                  <a:lnTo>
                    <a:pt x="80" y="222"/>
                  </a:lnTo>
                  <a:lnTo>
                    <a:pt x="75" y="221"/>
                  </a:lnTo>
                  <a:lnTo>
                    <a:pt x="69" y="219"/>
                  </a:lnTo>
                  <a:lnTo>
                    <a:pt x="65" y="217"/>
                  </a:lnTo>
                  <a:lnTo>
                    <a:pt x="59" y="214"/>
                  </a:lnTo>
                  <a:lnTo>
                    <a:pt x="54" y="211"/>
                  </a:lnTo>
                  <a:lnTo>
                    <a:pt x="50" y="208"/>
                  </a:lnTo>
                  <a:lnTo>
                    <a:pt x="45" y="205"/>
                  </a:lnTo>
                  <a:lnTo>
                    <a:pt x="41" y="202"/>
                  </a:lnTo>
                  <a:lnTo>
                    <a:pt x="37" y="198"/>
                  </a:lnTo>
                  <a:lnTo>
                    <a:pt x="33" y="195"/>
                  </a:lnTo>
                  <a:lnTo>
                    <a:pt x="29" y="190"/>
                  </a:lnTo>
                  <a:lnTo>
                    <a:pt x="26" y="186"/>
                  </a:lnTo>
                  <a:lnTo>
                    <a:pt x="22" y="182"/>
                  </a:lnTo>
                  <a:lnTo>
                    <a:pt x="19" y="178"/>
                  </a:lnTo>
                  <a:lnTo>
                    <a:pt x="17" y="173"/>
                  </a:lnTo>
                  <a:lnTo>
                    <a:pt x="14" y="168"/>
                  </a:lnTo>
                  <a:lnTo>
                    <a:pt x="11" y="163"/>
                  </a:lnTo>
                  <a:lnTo>
                    <a:pt x="9" y="158"/>
                  </a:lnTo>
                  <a:lnTo>
                    <a:pt x="7" y="153"/>
                  </a:lnTo>
                  <a:lnTo>
                    <a:pt x="5" y="148"/>
                  </a:lnTo>
                  <a:lnTo>
                    <a:pt x="4" y="142"/>
                  </a:lnTo>
                  <a:lnTo>
                    <a:pt x="2" y="137"/>
                  </a:lnTo>
                  <a:lnTo>
                    <a:pt x="1" y="131"/>
                  </a:lnTo>
                  <a:lnTo>
                    <a:pt x="1" y="126"/>
                  </a:lnTo>
                  <a:lnTo>
                    <a:pt x="0" y="120"/>
                  </a:lnTo>
                  <a:lnTo>
                    <a:pt x="0" y="114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1" name="Rectangle 25"/>
            <p:cNvSpPr>
              <a:spLocks noChangeArrowheads="1"/>
            </p:cNvSpPr>
            <p:nvPr/>
          </p:nvSpPr>
          <p:spPr bwMode="auto">
            <a:xfrm>
              <a:off x="3325" y="1695"/>
              <a:ext cx="127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v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2" name="Rectangle 26"/>
            <p:cNvSpPr>
              <a:spLocks noChangeArrowheads="1"/>
            </p:cNvSpPr>
            <p:nvPr/>
          </p:nvSpPr>
          <p:spPr bwMode="auto">
            <a:xfrm>
              <a:off x="3414" y="1786"/>
              <a:ext cx="92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3" name="Rectangle 27"/>
            <p:cNvSpPr>
              <a:spLocks noChangeArrowheads="1"/>
            </p:cNvSpPr>
            <p:nvPr/>
          </p:nvSpPr>
          <p:spPr bwMode="auto">
            <a:xfrm>
              <a:off x="3106" y="2174"/>
              <a:ext cx="229" cy="2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4" name="Freeform 28"/>
            <p:cNvSpPr>
              <a:spLocks/>
            </p:cNvSpPr>
            <p:nvPr/>
          </p:nvSpPr>
          <p:spPr bwMode="auto">
            <a:xfrm>
              <a:off x="3107" y="2175"/>
              <a:ext cx="228" cy="228"/>
            </a:xfrm>
            <a:custGeom>
              <a:avLst/>
              <a:gdLst>
                <a:gd name="T0" fmla="*/ 1 w 228"/>
                <a:gd name="T1" fmla="*/ 103 h 228"/>
                <a:gd name="T2" fmla="*/ 4 w 228"/>
                <a:gd name="T3" fmla="*/ 86 h 228"/>
                <a:gd name="T4" fmla="*/ 9 w 228"/>
                <a:gd name="T5" fmla="*/ 69 h 228"/>
                <a:gd name="T6" fmla="*/ 17 w 228"/>
                <a:gd name="T7" fmla="*/ 55 h 228"/>
                <a:gd name="T8" fmla="*/ 26 w 228"/>
                <a:gd name="T9" fmla="*/ 42 h 228"/>
                <a:gd name="T10" fmla="*/ 38 w 228"/>
                <a:gd name="T11" fmla="*/ 30 h 228"/>
                <a:gd name="T12" fmla="*/ 50 w 228"/>
                <a:gd name="T13" fmla="*/ 20 h 228"/>
                <a:gd name="T14" fmla="*/ 65 w 228"/>
                <a:gd name="T15" fmla="*/ 12 h 228"/>
                <a:gd name="T16" fmla="*/ 80 w 228"/>
                <a:gd name="T17" fmla="*/ 5 h 228"/>
                <a:gd name="T18" fmla="*/ 97 w 228"/>
                <a:gd name="T19" fmla="*/ 2 h 228"/>
                <a:gd name="T20" fmla="*/ 114 w 228"/>
                <a:gd name="T21" fmla="*/ 0 h 228"/>
                <a:gd name="T22" fmla="*/ 131 w 228"/>
                <a:gd name="T23" fmla="*/ 2 h 228"/>
                <a:gd name="T24" fmla="*/ 148 w 228"/>
                <a:gd name="T25" fmla="*/ 5 h 228"/>
                <a:gd name="T26" fmla="*/ 163 w 228"/>
                <a:gd name="T27" fmla="*/ 12 h 228"/>
                <a:gd name="T28" fmla="*/ 178 w 228"/>
                <a:gd name="T29" fmla="*/ 20 h 228"/>
                <a:gd name="T30" fmla="*/ 191 w 228"/>
                <a:gd name="T31" fmla="*/ 30 h 228"/>
                <a:gd name="T32" fmla="*/ 202 w 228"/>
                <a:gd name="T33" fmla="*/ 42 h 228"/>
                <a:gd name="T34" fmla="*/ 211 w 228"/>
                <a:gd name="T35" fmla="*/ 55 h 228"/>
                <a:gd name="T36" fmla="*/ 219 w 228"/>
                <a:gd name="T37" fmla="*/ 69 h 228"/>
                <a:gd name="T38" fmla="*/ 224 w 228"/>
                <a:gd name="T39" fmla="*/ 86 h 228"/>
                <a:gd name="T40" fmla="*/ 227 w 228"/>
                <a:gd name="T41" fmla="*/ 103 h 228"/>
                <a:gd name="T42" fmla="*/ 228 w 228"/>
                <a:gd name="T43" fmla="*/ 114 h 228"/>
                <a:gd name="T44" fmla="*/ 227 w 228"/>
                <a:gd name="T45" fmla="*/ 131 h 228"/>
                <a:gd name="T46" fmla="*/ 223 w 228"/>
                <a:gd name="T47" fmla="*/ 148 h 228"/>
                <a:gd name="T48" fmla="*/ 217 w 228"/>
                <a:gd name="T49" fmla="*/ 163 h 228"/>
                <a:gd name="T50" fmla="*/ 208 w 228"/>
                <a:gd name="T51" fmla="*/ 178 h 228"/>
                <a:gd name="T52" fmla="*/ 198 w 228"/>
                <a:gd name="T53" fmla="*/ 190 h 228"/>
                <a:gd name="T54" fmla="*/ 186 w 228"/>
                <a:gd name="T55" fmla="*/ 202 h 228"/>
                <a:gd name="T56" fmla="*/ 173 w 228"/>
                <a:gd name="T57" fmla="*/ 212 h 228"/>
                <a:gd name="T58" fmla="*/ 158 w 228"/>
                <a:gd name="T59" fmla="*/ 219 h 228"/>
                <a:gd name="T60" fmla="*/ 142 w 228"/>
                <a:gd name="T61" fmla="*/ 224 h 228"/>
                <a:gd name="T62" fmla="*/ 126 w 228"/>
                <a:gd name="T63" fmla="*/ 227 h 228"/>
                <a:gd name="T64" fmla="*/ 108 w 228"/>
                <a:gd name="T65" fmla="*/ 228 h 228"/>
                <a:gd name="T66" fmla="*/ 91 w 228"/>
                <a:gd name="T67" fmla="*/ 226 h 228"/>
                <a:gd name="T68" fmla="*/ 75 w 228"/>
                <a:gd name="T69" fmla="*/ 221 h 228"/>
                <a:gd name="T70" fmla="*/ 60 w 228"/>
                <a:gd name="T71" fmla="*/ 215 h 228"/>
                <a:gd name="T72" fmla="*/ 46 w 228"/>
                <a:gd name="T73" fmla="*/ 205 h 228"/>
                <a:gd name="T74" fmla="*/ 34 w 228"/>
                <a:gd name="T75" fmla="*/ 195 h 228"/>
                <a:gd name="T76" fmla="*/ 23 w 228"/>
                <a:gd name="T77" fmla="*/ 183 h 228"/>
                <a:gd name="T78" fmla="*/ 14 w 228"/>
                <a:gd name="T79" fmla="*/ 168 h 228"/>
                <a:gd name="T80" fmla="*/ 7 w 228"/>
                <a:gd name="T81" fmla="*/ 153 h 228"/>
                <a:gd name="T82" fmla="*/ 2 w 228"/>
                <a:gd name="T83" fmla="*/ 137 h 228"/>
                <a:gd name="T84" fmla="*/ 0 w 228"/>
                <a:gd name="T85" fmla="*/ 12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8" h="228">
                  <a:moveTo>
                    <a:pt x="0" y="114"/>
                  </a:moveTo>
                  <a:lnTo>
                    <a:pt x="0" y="109"/>
                  </a:lnTo>
                  <a:lnTo>
                    <a:pt x="1" y="103"/>
                  </a:lnTo>
                  <a:lnTo>
                    <a:pt x="1" y="97"/>
                  </a:lnTo>
                  <a:lnTo>
                    <a:pt x="2" y="92"/>
                  </a:lnTo>
                  <a:lnTo>
                    <a:pt x="4" y="86"/>
                  </a:lnTo>
                  <a:lnTo>
                    <a:pt x="6" y="80"/>
                  </a:lnTo>
                  <a:lnTo>
                    <a:pt x="7" y="75"/>
                  </a:lnTo>
                  <a:lnTo>
                    <a:pt x="9" y="69"/>
                  </a:lnTo>
                  <a:lnTo>
                    <a:pt x="11" y="64"/>
                  </a:lnTo>
                  <a:lnTo>
                    <a:pt x="14" y="60"/>
                  </a:lnTo>
                  <a:lnTo>
                    <a:pt x="17" y="55"/>
                  </a:lnTo>
                  <a:lnTo>
                    <a:pt x="20" y="50"/>
                  </a:lnTo>
                  <a:lnTo>
                    <a:pt x="23" y="46"/>
                  </a:lnTo>
                  <a:lnTo>
                    <a:pt x="26" y="42"/>
                  </a:lnTo>
                  <a:lnTo>
                    <a:pt x="30" y="37"/>
                  </a:lnTo>
                  <a:lnTo>
                    <a:pt x="34" y="34"/>
                  </a:lnTo>
                  <a:lnTo>
                    <a:pt x="38" y="30"/>
                  </a:lnTo>
                  <a:lnTo>
                    <a:pt x="42" y="26"/>
                  </a:lnTo>
                  <a:lnTo>
                    <a:pt x="46" y="23"/>
                  </a:lnTo>
                  <a:lnTo>
                    <a:pt x="50" y="20"/>
                  </a:lnTo>
                  <a:lnTo>
                    <a:pt x="55" y="17"/>
                  </a:lnTo>
                  <a:lnTo>
                    <a:pt x="60" y="14"/>
                  </a:lnTo>
                  <a:lnTo>
                    <a:pt x="65" y="12"/>
                  </a:lnTo>
                  <a:lnTo>
                    <a:pt x="70" y="10"/>
                  </a:lnTo>
                  <a:lnTo>
                    <a:pt x="75" y="8"/>
                  </a:lnTo>
                  <a:lnTo>
                    <a:pt x="80" y="5"/>
                  </a:lnTo>
                  <a:lnTo>
                    <a:pt x="86" y="4"/>
                  </a:lnTo>
                  <a:lnTo>
                    <a:pt x="91" y="3"/>
                  </a:lnTo>
                  <a:lnTo>
                    <a:pt x="97" y="2"/>
                  </a:lnTo>
                  <a:lnTo>
                    <a:pt x="102" y="1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7" y="3"/>
                  </a:lnTo>
                  <a:lnTo>
                    <a:pt x="142" y="4"/>
                  </a:lnTo>
                  <a:lnTo>
                    <a:pt x="148" y="5"/>
                  </a:lnTo>
                  <a:lnTo>
                    <a:pt x="153" y="8"/>
                  </a:lnTo>
                  <a:lnTo>
                    <a:pt x="158" y="10"/>
                  </a:lnTo>
                  <a:lnTo>
                    <a:pt x="163" y="12"/>
                  </a:lnTo>
                  <a:lnTo>
                    <a:pt x="168" y="14"/>
                  </a:lnTo>
                  <a:lnTo>
                    <a:pt x="173" y="17"/>
                  </a:lnTo>
                  <a:lnTo>
                    <a:pt x="178" y="20"/>
                  </a:lnTo>
                  <a:lnTo>
                    <a:pt x="182" y="23"/>
                  </a:lnTo>
                  <a:lnTo>
                    <a:pt x="186" y="26"/>
                  </a:lnTo>
                  <a:lnTo>
                    <a:pt x="191" y="30"/>
                  </a:lnTo>
                  <a:lnTo>
                    <a:pt x="194" y="34"/>
                  </a:lnTo>
                  <a:lnTo>
                    <a:pt x="198" y="37"/>
                  </a:lnTo>
                  <a:lnTo>
                    <a:pt x="202" y="42"/>
                  </a:lnTo>
                  <a:lnTo>
                    <a:pt x="205" y="46"/>
                  </a:lnTo>
                  <a:lnTo>
                    <a:pt x="208" y="50"/>
                  </a:lnTo>
                  <a:lnTo>
                    <a:pt x="211" y="55"/>
                  </a:lnTo>
                  <a:lnTo>
                    <a:pt x="214" y="60"/>
                  </a:lnTo>
                  <a:lnTo>
                    <a:pt x="217" y="64"/>
                  </a:lnTo>
                  <a:lnTo>
                    <a:pt x="219" y="69"/>
                  </a:lnTo>
                  <a:lnTo>
                    <a:pt x="221" y="75"/>
                  </a:lnTo>
                  <a:lnTo>
                    <a:pt x="223" y="80"/>
                  </a:lnTo>
                  <a:lnTo>
                    <a:pt x="224" y="86"/>
                  </a:lnTo>
                  <a:lnTo>
                    <a:pt x="226" y="92"/>
                  </a:lnTo>
                  <a:lnTo>
                    <a:pt x="227" y="97"/>
                  </a:lnTo>
                  <a:lnTo>
                    <a:pt x="227" y="103"/>
                  </a:lnTo>
                  <a:lnTo>
                    <a:pt x="228" y="109"/>
                  </a:lnTo>
                  <a:lnTo>
                    <a:pt x="228" y="114"/>
                  </a:lnTo>
                  <a:lnTo>
                    <a:pt x="228" y="114"/>
                  </a:lnTo>
                  <a:lnTo>
                    <a:pt x="228" y="120"/>
                  </a:lnTo>
                  <a:lnTo>
                    <a:pt x="227" y="126"/>
                  </a:lnTo>
                  <a:lnTo>
                    <a:pt x="227" y="131"/>
                  </a:lnTo>
                  <a:lnTo>
                    <a:pt x="226" y="137"/>
                  </a:lnTo>
                  <a:lnTo>
                    <a:pt x="224" y="143"/>
                  </a:lnTo>
                  <a:lnTo>
                    <a:pt x="223" y="148"/>
                  </a:lnTo>
                  <a:lnTo>
                    <a:pt x="221" y="153"/>
                  </a:lnTo>
                  <a:lnTo>
                    <a:pt x="219" y="158"/>
                  </a:lnTo>
                  <a:lnTo>
                    <a:pt x="217" y="163"/>
                  </a:lnTo>
                  <a:lnTo>
                    <a:pt x="214" y="168"/>
                  </a:lnTo>
                  <a:lnTo>
                    <a:pt x="211" y="173"/>
                  </a:lnTo>
                  <a:lnTo>
                    <a:pt x="208" y="178"/>
                  </a:lnTo>
                  <a:lnTo>
                    <a:pt x="205" y="183"/>
                  </a:lnTo>
                  <a:lnTo>
                    <a:pt x="202" y="187"/>
                  </a:lnTo>
                  <a:lnTo>
                    <a:pt x="198" y="190"/>
                  </a:lnTo>
                  <a:lnTo>
                    <a:pt x="194" y="195"/>
                  </a:lnTo>
                  <a:lnTo>
                    <a:pt x="191" y="198"/>
                  </a:lnTo>
                  <a:lnTo>
                    <a:pt x="186" y="202"/>
                  </a:lnTo>
                  <a:lnTo>
                    <a:pt x="182" y="205"/>
                  </a:lnTo>
                  <a:lnTo>
                    <a:pt x="178" y="209"/>
                  </a:lnTo>
                  <a:lnTo>
                    <a:pt x="173" y="212"/>
                  </a:lnTo>
                  <a:lnTo>
                    <a:pt x="168" y="215"/>
                  </a:lnTo>
                  <a:lnTo>
                    <a:pt x="163" y="217"/>
                  </a:lnTo>
                  <a:lnTo>
                    <a:pt x="158" y="219"/>
                  </a:lnTo>
                  <a:lnTo>
                    <a:pt x="153" y="221"/>
                  </a:lnTo>
                  <a:lnTo>
                    <a:pt x="148" y="223"/>
                  </a:lnTo>
                  <a:lnTo>
                    <a:pt x="142" y="224"/>
                  </a:lnTo>
                  <a:lnTo>
                    <a:pt x="137" y="226"/>
                  </a:lnTo>
                  <a:lnTo>
                    <a:pt x="131" y="227"/>
                  </a:lnTo>
                  <a:lnTo>
                    <a:pt x="126" y="227"/>
                  </a:lnTo>
                  <a:lnTo>
                    <a:pt x="120" y="228"/>
                  </a:lnTo>
                  <a:lnTo>
                    <a:pt x="114" y="228"/>
                  </a:lnTo>
                  <a:lnTo>
                    <a:pt x="108" y="228"/>
                  </a:lnTo>
                  <a:lnTo>
                    <a:pt x="102" y="227"/>
                  </a:lnTo>
                  <a:lnTo>
                    <a:pt x="97" y="227"/>
                  </a:lnTo>
                  <a:lnTo>
                    <a:pt x="91" y="226"/>
                  </a:lnTo>
                  <a:lnTo>
                    <a:pt x="86" y="224"/>
                  </a:lnTo>
                  <a:lnTo>
                    <a:pt x="80" y="223"/>
                  </a:lnTo>
                  <a:lnTo>
                    <a:pt x="75" y="221"/>
                  </a:lnTo>
                  <a:lnTo>
                    <a:pt x="70" y="219"/>
                  </a:lnTo>
                  <a:lnTo>
                    <a:pt x="65" y="217"/>
                  </a:lnTo>
                  <a:lnTo>
                    <a:pt x="60" y="215"/>
                  </a:lnTo>
                  <a:lnTo>
                    <a:pt x="55" y="212"/>
                  </a:lnTo>
                  <a:lnTo>
                    <a:pt x="50" y="209"/>
                  </a:lnTo>
                  <a:lnTo>
                    <a:pt x="46" y="205"/>
                  </a:lnTo>
                  <a:lnTo>
                    <a:pt x="42" y="202"/>
                  </a:lnTo>
                  <a:lnTo>
                    <a:pt x="38" y="198"/>
                  </a:lnTo>
                  <a:lnTo>
                    <a:pt x="34" y="195"/>
                  </a:lnTo>
                  <a:lnTo>
                    <a:pt x="30" y="190"/>
                  </a:lnTo>
                  <a:lnTo>
                    <a:pt x="26" y="187"/>
                  </a:lnTo>
                  <a:lnTo>
                    <a:pt x="23" y="183"/>
                  </a:lnTo>
                  <a:lnTo>
                    <a:pt x="20" y="178"/>
                  </a:lnTo>
                  <a:lnTo>
                    <a:pt x="17" y="173"/>
                  </a:lnTo>
                  <a:lnTo>
                    <a:pt x="14" y="168"/>
                  </a:lnTo>
                  <a:lnTo>
                    <a:pt x="11" y="163"/>
                  </a:lnTo>
                  <a:lnTo>
                    <a:pt x="9" y="158"/>
                  </a:lnTo>
                  <a:lnTo>
                    <a:pt x="7" y="153"/>
                  </a:lnTo>
                  <a:lnTo>
                    <a:pt x="6" y="148"/>
                  </a:lnTo>
                  <a:lnTo>
                    <a:pt x="4" y="143"/>
                  </a:lnTo>
                  <a:lnTo>
                    <a:pt x="2" y="137"/>
                  </a:lnTo>
                  <a:lnTo>
                    <a:pt x="1" y="131"/>
                  </a:lnTo>
                  <a:lnTo>
                    <a:pt x="1" y="126"/>
                  </a:lnTo>
                  <a:lnTo>
                    <a:pt x="0" y="12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5" name="Freeform 29"/>
            <p:cNvSpPr>
              <a:spLocks/>
            </p:cNvSpPr>
            <p:nvPr/>
          </p:nvSpPr>
          <p:spPr bwMode="auto">
            <a:xfrm>
              <a:off x="3107" y="2175"/>
              <a:ext cx="228" cy="228"/>
            </a:xfrm>
            <a:custGeom>
              <a:avLst/>
              <a:gdLst>
                <a:gd name="T0" fmla="*/ 1 w 228"/>
                <a:gd name="T1" fmla="*/ 103 h 228"/>
                <a:gd name="T2" fmla="*/ 4 w 228"/>
                <a:gd name="T3" fmla="*/ 86 h 228"/>
                <a:gd name="T4" fmla="*/ 9 w 228"/>
                <a:gd name="T5" fmla="*/ 69 h 228"/>
                <a:gd name="T6" fmla="*/ 17 w 228"/>
                <a:gd name="T7" fmla="*/ 55 h 228"/>
                <a:gd name="T8" fmla="*/ 26 w 228"/>
                <a:gd name="T9" fmla="*/ 42 h 228"/>
                <a:gd name="T10" fmla="*/ 38 w 228"/>
                <a:gd name="T11" fmla="*/ 30 h 228"/>
                <a:gd name="T12" fmla="*/ 50 w 228"/>
                <a:gd name="T13" fmla="*/ 20 h 228"/>
                <a:gd name="T14" fmla="*/ 65 w 228"/>
                <a:gd name="T15" fmla="*/ 12 h 228"/>
                <a:gd name="T16" fmla="*/ 80 w 228"/>
                <a:gd name="T17" fmla="*/ 5 h 228"/>
                <a:gd name="T18" fmla="*/ 97 w 228"/>
                <a:gd name="T19" fmla="*/ 2 h 228"/>
                <a:gd name="T20" fmla="*/ 114 w 228"/>
                <a:gd name="T21" fmla="*/ 0 h 228"/>
                <a:gd name="T22" fmla="*/ 131 w 228"/>
                <a:gd name="T23" fmla="*/ 2 h 228"/>
                <a:gd name="T24" fmla="*/ 148 w 228"/>
                <a:gd name="T25" fmla="*/ 5 h 228"/>
                <a:gd name="T26" fmla="*/ 163 w 228"/>
                <a:gd name="T27" fmla="*/ 12 h 228"/>
                <a:gd name="T28" fmla="*/ 178 w 228"/>
                <a:gd name="T29" fmla="*/ 20 h 228"/>
                <a:gd name="T30" fmla="*/ 191 w 228"/>
                <a:gd name="T31" fmla="*/ 30 h 228"/>
                <a:gd name="T32" fmla="*/ 202 w 228"/>
                <a:gd name="T33" fmla="*/ 42 h 228"/>
                <a:gd name="T34" fmla="*/ 211 w 228"/>
                <a:gd name="T35" fmla="*/ 55 h 228"/>
                <a:gd name="T36" fmla="*/ 219 w 228"/>
                <a:gd name="T37" fmla="*/ 69 h 228"/>
                <a:gd name="T38" fmla="*/ 224 w 228"/>
                <a:gd name="T39" fmla="*/ 86 h 228"/>
                <a:gd name="T40" fmla="*/ 227 w 228"/>
                <a:gd name="T41" fmla="*/ 103 h 228"/>
                <a:gd name="T42" fmla="*/ 228 w 228"/>
                <a:gd name="T43" fmla="*/ 114 h 228"/>
                <a:gd name="T44" fmla="*/ 227 w 228"/>
                <a:gd name="T45" fmla="*/ 131 h 228"/>
                <a:gd name="T46" fmla="*/ 223 w 228"/>
                <a:gd name="T47" fmla="*/ 148 h 228"/>
                <a:gd name="T48" fmla="*/ 217 w 228"/>
                <a:gd name="T49" fmla="*/ 163 h 228"/>
                <a:gd name="T50" fmla="*/ 208 w 228"/>
                <a:gd name="T51" fmla="*/ 178 h 228"/>
                <a:gd name="T52" fmla="*/ 198 w 228"/>
                <a:gd name="T53" fmla="*/ 190 h 228"/>
                <a:gd name="T54" fmla="*/ 186 w 228"/>
                <a:gd name="T55" fmla="*/ 202 h 228"/>
                <a:gd name="T56" fmla="*/ 173 w 228"/>
                <a:gd name="T57" fmla="*/ 212 h 228"/>
                <a:gd name="T58" fmla="*/ 158 w 228"/>
                <a:gd name="T59" fmla="*/ 219 h 228"/>
                <a:gd name="T60" fmla="*/ 142 w 228"/>
                <a:gd name="T61" fmla="*/ 224 h 228"/>
                <a:gd name="T62" fmla="*/ 126 w 228"/>
                <a:gd name="T63" fmla="*/ 227 h 228"/>
                <a:gd name="T64" fmla="*/ 108 w 228"/>
                <a:gd name="T65" fmla="*/ 228 h 228"/>
                <a:gd name="T66" fmla="*/ 91 w 228"/>
                <a:gd name="T67" fmla="*/ 226 h 228"/>
                <a:gd name="T68" fmla="*/ 75 w 228"/>
                <a:gd name="T69" fmla="*/ 221 h 228"/>
                <a:gd name="T70" fmla="*/ 60 w 228"/>
                <a:gd name="T71" fmla="*/ 215 h 228"/>
                <a:gd name="T72" fmla="*/ 46 w 228"/>
                <a:gd name="T73" fmla="*/ 205 h 228"/>
                <a:gd name="T74" fmla="*/ 34 w 228"/>
                <a:gd name="T75" fmla="*/ 195 h 228"/>
                <a:gd name="T76" fmla="*/ 23 w 228"/>
                <a:gd name="T77" fmla="*/ 183 h 228"/>
                <a:gd name="T78" fmla="*/ 14 w 228"/>
                <a:gd name="T79" fmla="*/ 168 h 228"/>
                <a:gd name="T80" fmla="*/ 7 w 228"/>
                <a:gd name="T81" fmla="*/ 153 h 228"/>
                <a:gd name="T82" fmla="*/ 2 w 228"/>
                <a:gd name="T83" fmla="*/ 137 h 228"/>
                <a:gd name="T84" fmla="*/ 0 w 228"/>
                <a:gd name="T85" fmla="*/ 12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8" h="228">
                  <a:moveTo>
                    <a:pt x="0" y="114"/>
                  </a:moveTo>
                  <a:lnTo>
                    <a:pt x="0" y="109"/>
                  </a:lnTo>
                  <a:lnTo>
                    <a:pt x="1" y="103"/>
                  </a:lnTo>
                  <a:lnTo>
                    <a:pt x="1" y="97"/>
                  </a:lnTo>
                  <a:lnTo>
                    <a:pt x="2" y="92"/>
                  </a:lnTo>
                  <a:lnTo>
                    <a:pt x="4" y="86"/>
                  </a:lnTo>
                  <a:lnTo>
                    <a:pt x="6" y="80"/>
                  </a:lnTo>
                  <a:lnTo>
                    <a:pt x="7" y="75"/>
                  </a:lnTo>
                  <a:lnTo>
                    <a:pt x="9" y="69"/>
                  </a:lnTo>
                  <a:lnTo>
                    <a:pt x="11" y="64"/>
                  </a:lnTo>
                  <a:lnTo>
                    <a:pt x="14" y="60"/>
                  </a:lnTo>
                  <a:lnTo>
                    <a:pt x="17" y="55"/>
                  </a:lnTo>
                  <a:lnTo>
                    <a:pt x="20" y="50"/>
                  </a:lnTo>
                  <a:lnTo>
                    <a:pt x="23" y="46"/>
                  </a:lnTo>
                  <a:lnTo>
                    <a:pt x="26" y="42"/>
                  </a:lnTo>
                  <a:lnTo>
                    <a:pt x="30" y="37"/>
                  </a:lnTo>
                  <a:lnTo>
                    <a:pt x="34" y="34"/>
                  </a:lnTo>
                  <a:lnTo>
                    <a:pt x="38" y="30"/>
                  </a:lnTo>
                  <a:lnTo>
                    <a:pt x="42" y="26"/>
                  </a:lnTo>
                  <a:lnTo>
                    <a:pt x="46" y="23"/>
                  </a:lnTo>
                  <a:lnTo>
                    <a:pt x="50" y="20"/>
                  </a:lnTo>
                  <a:lnTo>
                    <a:pt x="55" y="17"/>
                  </a:lnTo>
                  <a:lnTo>
                    <a:pt x="60" y="14"/>
                  </a:lnTo>
                  <a:lnTo>
                    <a:pt x="65" y="12"/>
                  </a:lnTo>
                  <a:lnTo>
                    <a:pt x="70" y="10"/>
                  </a:lnTo>
                  <a:lnTo>
                    <a:pt x="75" y="8"/>
                  </a:lnTo>
                  <a:lnTo>
                    <a:pt x="80" y="5"/>
                  </a:lnTo>
                  <a:lnTo>
                    <a:pt x="86" y="4"/>
                  </a:lnTo>
                  <a:lnTo>
                    <a:pt x="91" y="3"/>
                  </a:lnTo>
                  <a:lnTo>
                    <a:pt x="97" y="2"/>
                  </a:lnTo>
                  <a:lnTo>
                    <a:pt x="102" y="1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7" y="3"/>
                  </a:lnTo>
                  <a:lnTo>
                    <a:pt x="142" y="4"/>
                  </a:lnTo>
                  <a:lnTo>
                    <a:pt x="148" y="5"/>
                  </a:lnTo>
                  <a:lnTo>
                    <a:pt x="153" y="8"/>
                  </a:lnTo>
                  <a:lnTo>
                    <a:pt x="158" y="10"/>
                  </a:lnTo>
                  <a:lnTo>
                    <a:pt x="163" y="12"/>
                  </a:lnTo>
                  <a:lnTo>
                    <a:pt x="168" y="14"/>
                  </a:lnTo>
                  <a:lnTo>
                    <a:pt x="173" y="17"/>
                  </a:lnTo>
                  <a:lnTo>
                    <a:pt x="178" y="20"/>
                  </a:lnTo>
                  <a:lnTo>
                    <a:pt x="182" y="23"/>
                  </a:lnTo>
                  <a:lnTo>
                    <a:pt x="186" y="26"/>
                  </a:lnTo>
                  <a:lnTo>
                    <a:pt x="191" y="30"/>
                  </a:lnTo>
                  <a:lnTo>
                    <a:pt x="194" y="34"/>
                  </a:lnTo>
                  <a:lnTo>
                    <a:pt x="198" y="37"/>
                  </a:lnTo>
                  <a:lnTo>
                    <a:pt x="202" y="42"/>
                  </a:lnTo>
                  <a:lnTo>
                    <a:pt x="205" y="46"/>
                  </a:lnTo>
                  <a:lnTo>
                    <a:pt x="208" y="50"/>
                  </a:lnTo>
                  <a:lnTo>
                    <a:pt x="211" y="55"/>
                  </a:lnTo>
                  <a:lnTo>
                    <a:pt x="214" y="60"/>
                  </a:lnTo>
                  <a:lnTo>
                    <a:pt x="217" y="64"/>
                  </a:lnTo>
                  <a:lnTo>
                    <a:pt x="219" y="69"/>
                  </a:lnTo>
                  <a:lnTo>
                    <a:pt x="221" y="75"/>
                  </a:lnTo>
                  <a:lnTo>
                    <a:pt x="223" y="80"/>
                  </a:lnTo>
                  <a:lnTo>
                    <a:pt x="224" y="86"/>
                  </a:lnTo>
                  <a:lnTo>
                    <a:pt x="226" y="92"/>
                  </a:lnTo>
                  <a:lnTo>
                    <a:pt x="227" y="97"/>
                  </a:lnTo>
                  <a:lnTo>
                    <a:pt x="227" y="103"/>
                  </a:lnTo>
                  <a:lnTo>
                    <a:pt x="228" y="109"/>
                  </a:lnTo>
                  <a:lnTo>
                    <a:pt x="228" y="114"/>
                  </a:lnTo>
                  <a:lnTo>
                    <a:pt x="228" y="114"/>
                  </a:lnTo>
                  <a:lnTo>
                    <a:pt x="228" y="120"/>
                  </a:lnTo>
                  <a:lnTo>
                    <a:pt x="227" y="126"/>
                  </a:lnTo>
                  <a:lnTo>
                    <a:pt x="227" y="131"/>
                  </a:lnTo>
                  <a:lnTo>
                    <a:pt x="226" y="137"/>
                  </a:lnTo>
                  <a:lnTo>
                    <a:pt x="224" y="143"/>
                  </a:lnTo>
                  <a:lnTo>
                    <a:pt x="223" y="148"/>
                  </a:lnTo>
                  <a:lnTo>
                    <a:pt x="221" y="153"/>
                  </a:lnTo>
                  <a:lnTo>
                    <a:pt x="219" y="158"/>
                  </a:lnTo>
                  <a:lnTo>
                    <a:pt x="217" y="163"/>
                  </a:lnTo>
                  <a:lnTo>
                    <a:pt x="214" y="168"/>
                  </a:lnTo>
                  <a:lnTo>
                    <a:pt x="211" y="173"/>
                  </a:lnTo>
                  <a:lnTo>
                    <a:pt x="208" y="178"/>
                  </a:lnTo>
                  <a:lnTo>
                    <a:pt x="205" y="183"/>
                  </a:lnTo>
                  <a:lnTo>
                    <a:pt x="202" y="187"/>
                  </a:lnTo>
                  <a:lnTo>
                    <a:pt x="198" y="190"/>
                  </a:lnTo>
                  <a:lnTo>
                    <a:pt x="194" y="195"/>
                  </a:lnTo>
                  <a:lnTo>
                    <a:pt x="191" y="198"/>
                  </a:lnTo>
                  <a:lnTo>
                    <a:pt x="186" y="202"/>
                  </a:lnTo>
                  <a:lnTo>
                    <a:pt x="182" y="205"/>
                  </a:lnTo>
                  <a:lnTo>
                    <a:pt x="178" y="209"/>
                  </a:lnTo>
                  <a:lnTo>
                    <a:pt x="173" y="212"/>
                  </a:lnTo>
                  <a:lnTo>
                    <a:pt x="168" y="215"/>
                  </a:lnTo>
                  <a:lnTo>
                    <a:pt x="163" y="217"/>
                  </a:lnTo>
                  <a:lnTo>
                    <a:pt x="158" y="219"/>
                  </a:lnTo>
                  <a:lnTo>
                    <a:pt x="153" y="221"/>
                  </a:lnTo>
                  <a:lnTo>
                    <a:pt x="148" y="223"/>
                  </a:lnTo>
                  <a:lnTo>
                    <a:pt x="142" y="224"/>
                  </a:lnTo>
                  <a:lnTo>
                    <a:pt x="137" y="226"/>
                  </a:lnTo>
                  <a:lnTo>
                    <a:pt x="131" y="227"/>
                  </a:lnTo>
                  <a:lnTo>
                    <a:pt x="126" y="227"/>
                  </a:lnTo>
                  <a:lnTo>
                    <a:pt x="120" y="228"/>
                  </a:lnTo>
                  <a:lnTo>
                    <a:pt x="114" y="228"/>
                  </a:lnTo>
                  <a:lnTo>
                    <a:pt x="108" y="228"/>
                  </a:lnTo>
                  <a:lnTo>
                    <a:pt x="102" y="227"/>
                  </a:lnTo>
                  <a:lnTo>
                    <a:pt x="97" y="227"/>
                  </a:lnTo>
                  <a:lnTo>
                    <a:pt x="91" y="226"/>
                  </a:lnTo>
                  <a:lnTo>
                    <a:pt x="86" y="224"/>
                  </a:lnTo>
                  <a:lnTo>
                    <a:pt x="80" y="223"/>
                  </a:lnTo>
                  <a:lnTo>
                    <a:pt x="75" y="221"/>
                  </a:lnTo>
                  <a:lnTo>
                    <a:pt x="70" y="219"/>
                  </a:lnTo>
                  <a:lnTo>
                    <a:pt x="65" y="217"/>
                  </a:lnTo>
                  <a:lnTo>
                    <a:pt x="60" y="215"/>
                  </a:lnTo>
                  <a:lnTo>
                    <a:pt x="55" y="212"/>
                  </a:lnTo>
                  <a:lnTo>
                    <a:pt x="50" y="209"/>
                  </a:lnTo>
                  <a:lnTo>
                    <a:pt x="46" y="205"/>
                  </a:lnTo>
                  <a:lnTo>
                    <a:pt x="42" y="202"/>
                  </a:lnTo>
                  <a:lnTo>
                    <a:pt x="38" y="198"/>
                  </a:lnTo>
                  <a:lnTo>
                    <a:pt x="34" y="195"/>
                  </a:lnTo>
                  <a:lnTo>
                    <a:pt x="30" y="190"/>
                  </a:lnTo>
                  <a:lnTo>
                    <a:pt x="26" y="187"/>
                  </a:lnTo>
                  <a:lnTo>
                    <a:pt x="23" y="183"/>
                  </a:lnTo>
                  <a:lnTo>
                    <a:pt x="20" y="178"/>
                  </a:lnTo>
                  <a:lnTo>
                    <a:pt x="17" y="173"/>
                  </a:lnTo>
                  <a:lnTo>
                    <a:pt x="14" y="168"/>
                  </a:lnTo>
                  <a:lnTo>
                    <a:pt x="11" y="163"/>
                  </a:lnTo>
                  <a:lnTo>
                    <a:pt x="9" y="158"/>
                  </a:lnTo>
                  <a:lnTo>
                    <a:pt x="7" y="153"/>
                  </a:lnTo>
                  <a:lnTo>
                    <a:pt x="6" y="148"/>
                  </a:lnTo>
                  <a:lnTo>
                    <a:pt x="4" y="143"/>
                  </a:lnTo>
                  <a:lnTo>
                    <a:pt x="2" y="137"/>
                  </a:lnTo>
                  <a:lnTo>
                    <a:pt x="1" y="131"/>
                  </a:lnTo>
                  <a:lnTo>
                    <a:pt x="1" y="126"/>
                  </a:lnTo>
                  <a:lnTo>
                    <a:pt x="0" y="12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6" name="Rectangle 30"/>
            <p:cNvSpPr>
              <a:spLocks noChangeArrowheads="1"/>
            </p:cNvSpPr>
            <p:nvPr/>
          </p:nvSpPr>
          <p:spPr bwMode="auto">
            <a:xfrm>
              <a:off x="3106" y="2174"/>
              <a:ext cx="229" cy="2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7" name="Freeform 31"/>
            <p:cNvSpPr>
              <a:spLocks/>
            </p:cNvSpPr>
            <p:nvPr/>
          </p:nvSpPr>
          <p:spPr bwMode="auto">
            <a:xfrm>
              <a:off x="3107" y="2175"/>
              <a:ext cx="227" cy="227"/>
            </a:xfrm>
            <a:custGeom>
              <a:avLst/>
              <a:gdLst>
                <a:gd name="T0" fmla="*/ 1 w 227"/>
                <a:gd name="T1" fmla="*/ 102 h 227"/>
                <a:gd name="T2" fmla="*/ 4 w 227"/>
                <a:gd name="T3" fmla="*/ 85 h 227"/>
                <a:gd name="T4" fmla="*/ 9 w 227"/>
                <a:gd name="T5" fmla="*/ 69 h 227"/>
                <a:gd name="T6" fmla="*/ 17 w 227"/>
                <a:gd name="T7" fmla="*/ 55 h 227"/>
                <a:gd name="T8" fmla="*/ 26 w 227"/>
                <a:gd name="T9" fmla="*/ 42 h 227"/>
                <a:gd name="T10" fmla="*/ 38 w 227"/>
                <a:gd name="T11" fmla="*/ 30 h 227"/>
                <a:gd name="T12" fmla="*/ 50 w 227"/>
                <a:gd name="T13" fmla="*/ 20 h 227"/>
                <a:gd name="T14" fmla="*/ 65 w 227"/>
                <a:gd name="T15" fmla="*/ 11 h 227"/>
                <a:gd name="T16" fmla="*/ 80 w 227"/>
                <a:gd name="T17" fmla="*/ 5 h 227"/>
                <a:gd name="T18" fmla="*/ 97 w 227"/>
                <a:gd name="T19" fmla="*/ 1 h 227"/>
                <a:gd name="T20" fmla="*/ 114 w 227"/>
                <a:gd name="T21" fmla="*/ 0 h 227"/>
                <a:gd name="T22" fmla="*/ 131 w 227"/>
                <a:gd name="T23" fmla="*/ 1 h 227"/>
                <a:gd name="T24" fmla="*/ 147 w 227"/>
                <a:gd name="T25" fmla="*/ 5 h 227"/>
                <a:gd name="T26" fmla="*/ 163 w 227"/>
                <a:gd name="T27" fmla="*/ 11 h 227"/>
                <a:gd name="T28" fmla="*/ 177 w 227"/>
                <a:gd name="T29" fmla="*/ 20 h 227"/>
                <a:gd name="T30" fmla="*/ 190 w 227"/>
                <a:gd name="T31" fmla="*/ 30 h 227"/>
                <a:gd name="T32" fmla="*/ 201 w 227"/>
                <a:gd name="T33" fmla="*/ 42 h 227"/>
                <a:gd name="T34" fmla="*/ 211 w 227"/>
                <a:gd name="T35" fmla="*/ 55 h 227"/>
                <a:gd name="T36" fmla="*/ 218 w 227"/>
                <a:gd name="T37" fmla="*/ 69 h 227"/>
                <a:gd name="T38" fmla="*/ 224 w 227"/>
                <a:gd name="T39" fmla="*/ 85 h 227"/>
                <a:gd name="T40" fmla="*/ 227 w 227"/>
                <a:gd name="T41" fmla="*/ 102 h 227"/>
                <a:gd name="T42" fmla="*/ 227 w 227"/>
                <a:gd name="T43" fmla="*/ 114 h 227"/>
                <a:gd name="T44" fmla="*/ 226 w 227"/>
                <a:gd name="T45" fmla="*/ 131 h 227"/>
                <a:gd name="T46" fmla="*/ 223 w 227"/>
                <a:gd name="T47" fmla="*/ 148 h 227"/>
                <a:gd name="T48" fmla="*/ 216 w 227"/>
                <a:gd name="T49" fmla="*/ 163 h 227"/>
                <a:gd name="T50" fmla="*/ 208 w 227"/>
                <a:gd name="T51" fmla="*/ 178 h 227"/>
                <a:gd name="T52" fmla="*/ 198 w 227"/>
                <a:gd name="T53" fmla="*/ 190 h 227"/>
                <a:gd name="T54" fmla="*/ 186 w 227"/>
                <a:gd name="T55" fmla="*/ 202 h 227"/>
                <a:gd name="T56" fmla="*/ 173 w 227"/>
                <a:gd name="T57" fmla="*/ 211 h 227"/>
                <a:gd name="T58" fmla="*/ 158 w 227"/>
                <a:gd name="T59" fmla="*/ 219 h 227"/>
                <a:gd name="T60" fmla="*/ 142 w 227"/>
                <a:gd name="T61" fmla="*/ 224 h 227"/>
                <a:gd name="T62" fmla="*/ 126 w 227"/>
                <a:gd name="T63" fmla="*/ 227 h 227"/>
                <a:gd name="T64" fmla="*/ 108 w 227"/>
                <a:gd name="T65" fmla="*/ 227 h 227"/>
                <a:gd name="T66" fmla="*/ 91 w 227"/>
                <a:gd name="T67" fmla="*/ 225 h 227"/>
                <a:gd name="T68" fmla="*/ 75 w 227"/>
                <a:gd name="T69" fmla="*/ 221 h 227"/>
                <a:gd name="T70" fmla="*/ 59 w 227"/>
                <a:gd name="T71" fmla="*/ 214 h 227"/>
                <a:gd name="T72" fmla="*/ 46 w 227"/>
                <a:gd name="T73" fmla="*/ 205 h 227"/>
                <a:gd name="T74" fmla="*/ 33 w 227"/>
                <a:gd name="T75" fmla="*/ 195 h 227"/>
                <a:gd name="T76" fmla="*/ 23 w 227"/>
                <a:gd name="T77" fmla="*/ 182 h 227"/>
                <a:gd name="T78" fmla="*/ 14 w 227"/>
                <a:gd name="T79" fmla="*/ 168 h 227"/>
                <a:gd name="T80" fmla="*/ 7 w 227"/>
                <a:gd name="T81" fmla="*/ 153 h 227"/>
                <a:gd name="T82" fmla="*/ 2 w 227"/>
                <a:gd name="T83" fmla="*/ 137 h 227"/>
                <a:gd name="T84" fmla="*/ 0 w 227"/>
                <a:gd name="T85" fmla="*/ 12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7" h="227">
                  <a:moveTo>
                    <a:pt x="0" y="114"/>
                  </a:moveTo>
                  <a:lnTo>
                    <a:pt x="0" y="108"/>
                  </a:lnTo>
                  <a:lnTo>
                    <a:pt x="1" y="102"/>
                  </a:lnTo>
                  <a:lnTo>
                    <a:pt x="1" y="96"/>
                  </a:lnTo>
                  <a:lnTo>
                    <a:pt x="2" y="91"/>
                  </a:lnTo>
                  <a:lnTo>
                    <a:pt x="4" y="85"/>
                  </a:lnTo>
                  <a:lnTo>
                    <a:pt x="5" y="80"/>
                  </a:lnTo>
                  <a:lnTo>
                    <a:pt x="7" y="74"/>
                  </a:lnTo>
                  <a:lnTo>
                    <a:pt x="9" y="69"/>
                  </a:lnTo>
                  <a:lnTo>
                    <a:pt x="11" y="64"/>
                  </a:lnTo>
                  <a:lnTo>
                    <a:pt x="14" y="60"/>
                  </a:lnTo>
                  <a:lnTo>
                    <a:pt x="17" y="55"/>
                  </a:lnTo>
                  <a:lnTo>
                    <a:pt x="19" y="50"/>
                  </a:lnTo>
                  <a:lnTo>
                    <a:pt x="23" y="46"/>
                  </a:lnTo>
                  <a:lnTo>
                    <a:pt x="26" y="42"/>
                  </a:lnTo>
                  <a:lnTo>
                    <a:pt x="30" y="37"/>
                  </a:lnTo>
                  <a:lnTo>
                    <a:pt x="33" y="33"/>
                  </a:lnTo>
                  <a:lnTo>
                    <a:pt x="38" y="30"/>
                  </a:lnTo>
                  <a:lnTo>
                    <a:pt x="41" y="26"/>
                  </a:lnTo>
                  <a:lnTo>
                    <a:pt x="46" y="23"/>
                  </a:lnTo>
                  <a:lnTo>
                    <a:pt x="50" y="20"/>
                  </a:lnTo>
                  <a:lnTo>
                    <a:pt x="55" y="17"/>
                  </a:lnTo>
                  <a:lnTo>
                    <a:pt x="59" y="14"/>
                  </a:lnTo>
                  <a:lnTo>
                    <a:pt x="65" y="11"/>
                  </a:lnTo>
                  <a:lnTo>
                    <a:pt x="70" y="9"/>
                  </a:lnTo>
                  <a:lnTo>
                    <a:pt x="75" y="7"/>
                  </a:lnTo>
                  <a:lnTo>
                    <a:pt x="80" y="5"/>
                  </a:lnTo>
                  <a:lnTo>
                    <a:pt x="86" y="3"/>
                  </a:lnTo>
                  <a:lnTo>
                    <a:pt x="91" y="3"/>
                  </a:lnTo>
                  <a:lnTo>
                    <a:pt x="97" y="1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0"/>
                  </a:lnTo>
                  <a:lnTo>
                    <a:pt x="131" y="1"/>
                  </a:lnTo>
                  <a:lnTo>
                    <a:pt x="137" y="3"/>
                  </a:lnTo>
                  <a:lnTo>
                    <a:pt x="142" y="3"/>
                  </a:lnTo>
                  <a:lnTo>
                    <a:pt x="147" y="5"/>
                  </a:lnTo>
                  <a:lnTo>
                    <a:pt x="153" y="7"/>
                  </a:lnTo>
                  <a:lnTo>
                    <a:pt x="158" y="9"/>
                  </a:lnTo>
                  <a:lnTo>
                    <a:pt x="163" y="11"/>
                  </a:lnTo>
                  <a:lnTo>
                    <a:pt x="168" y="14"/>
                  </a:lnTo>
                  <a:lnTo>
                    <a:pt x="173" y="17"/>
                  </a:lnTo>
                  <a:lnTo>
                    <a:pt x="177" y="20"/>
                  </a:lnTo>
                  <a:lnTo>
                    <a:pt x="182" y="23"/>
                  </a:lnTo>
                  <a:lnTo>
                    <a:pt x="186" y="26"/>
                  </a:lnTo>
                  <a:lnTo>
                    <a:pt x="190" y="30"/>
                  </a:lnTo>
                  <a:lnTo>
                    <a:pt x="194" y="33"/>
                  </a:lnTo>
                  <a:lnTo>
                    <a:pt x="198" y="37"/>
                  </a:lnTo>
                  <a:lnTo>
                    <a:pt x="201" y="42"/>
                  </a:lnTo>
                  <a:lnTo>
                    <a:pt x="205" y="46"/>
                  </a:lnTo>
                  <a:lnTo>
                    <a:pt x="208" y="50"/>
                  </a:lnTo>
                  <a:lnTo>
                    <a:pt x="211" y="55"/>
                  </a:lnTo>
                  <a:lnTo>
                    <a:pt x="214" y="60"/>
                  </a:lnTo>
                  <a:lnTo>
                    <a:pt x="216" y="64"/>
                  </a:lnTo>
                  <a:lnTo>
                    <a:pt x="218" y="69"/>
                  </a:lnTo>
                  <a:lnTo>
                    <a:pt x="220" y="74"/>
                  </a:lnTo>
                  <a:lnTo>
                    <a:pt x="223" y="80"/>
                  </a:lnTo>
                  <a:lnTo>
                    <a:pt x="224" y="85"/>
                  </a:lnTo>
                  <a:lnTo>
                    <a:pt x="225" y="91"/>
                  </a:lnTo>
                  <a:lnTo>
                    <a:pt x="226" y="96"/>
                  </a:lnTo>
                  <a:lnTo>
                    <a:pt x="227" y="102"/>
                  </a:lnTo>
                  <a:lnTo>
                    <a:pt x="227" y="108"/>
                  </a:lnTo>
                  <a:lnTo>
                    <a:pt x="227" y="114"/>
                  </a:lnTo>
                  <a:lnTo>
                    <a:pt x="227" y="114"/>
                  </a:lnTo>
                  <a:lnTo>
                    <a:pt x="227" y="120"/>
                  </a:lnTo>
                  <a:lnTo>
                    <a:pt x="227" y="126"/>
                  </a:lnTo>
                  <a:lnTo>
                    <a:pt x="226" y="131"/>
                  </a:lnTo>
                  <a:lnTo>
                    <a:pt x="225" y="137"/>
                  </a:lnTo>
                  <a:lnTo>
                    <a:pt x="224" y="142"/>
                  </a:lnTo>
                  <a:lnTo>
                    <a:pt x="223" y="148"/>
                  </a:lnTo>
                  <a:lnTo>
                    <a:pt x="220" y="153"/>
                  </a:lnTo>
                  <a:lnTo>
                    <a:pt x="218" y="158"/>
                  </a:lnTo>
                  <a:lnTo>
                    <a:pt x="216" y="163"/>
                  </a:lnTo>
                  <a:lnTo>
                    <a:pt x="214" y="168"/>
                  </a:lnTo>
                  <a:lnTo>
                    <a:pt x="211" y="173"/>
                  </a:lnTo>
                  <a:lnTo>
                    <a:pt x="208" y="178"/>
                  </a:lnTo>
                  <a:lnTo>
                    <a:pt x="205" y="182"/>
                  </a:lnTo>
                  <a:lnTo>
                    <a:pt x="201" y="186"/>
                  </a:lnTo>
                  <a:lnTo>
                    <a:pt x="198" y="190"/>
                  </a:lnTo>
                  <a:lnTo>
                    <a:pt x="194" y="195"/>
                  </a:lnTo>
                  <a:lnTo>
                    <a:pt x="190" y="198"/>
                  </a:lnTo>
                  <a:lnTo>
                    <a:pt x="186" y="202"/>
                  </a:lnTo>
                  <a:lnTo>
                    <a:pt x="182" y="205"/>
                  </a:lnTo>
                  <a:lnTo>
                    <a:pt x="177" y="208"/>
                  </a:lnTo>
                  <a:lnTo>
                    <a:pt x="173" y="211"/>
                  </a:lnTo>
                  <a:lnTo>
                    <a:pt x="168" y="214"/>
                  </a:lnTo>
                  <a:lnTo>
                    <a:pt x="163" y="217"/>
                  </a:lnTo>
                  <a:lnTo>
                    <a:pt x="158" y="219"/>
                  </a:lnTo>
                  <a:lnTo>
                    <a:pt x="153" y="221"/>
                  </a:lnTo>
                  <a:lnTo>
                    <a:pt x="147" y="222"/>
                  </a:lnTo>
                  <a:lnTo>
                    <a:pt x="142" y="224"/>
                  </a:lnTo>
                  <a:lnTo>
                    <a:pt x="137" y="225"/>
                  </a:lnTo>
                  <a:lnTo>
                    <a:pt x="131" y="227"/>
                  </a:lnTo>
                  <a:lnTo>
                    <a:pt x="126" y="227"/>
                  </a:lnTo>
                  <a:lnTo>
                    <a:pt x="120" y="227"/>
                  </a:lnTo>
                  <a:lnTo>
                    <a:pt x="114" y="227"/>
                  </a:lnTo>
                  <a:lnTo>
                    <a:pt x="108" y="227"/>
                  </a:lnTo>
                  <a:lnTo>
                    <a:pt x="102" y="227"/>
                  </a:lnTo>
                  <a:lnTo>
                    <a:pt x="97" y="227"/>
                  </a:lnTo>
                  <a:lnTo>
                    <a:pt x="91" y="225"/>
                  </a:lnTo>
                  <a:lnTo>
                    <a:pt x="86" y="224"/>
                  </a:lnTo>
                  <a:lnTo>
                    <a:pt x="80" y="222"/>
                  </a:lnTo>
                  <a:lnTo>
                    <a:pt x="75" y="221"/>
                  </a:lnTo>
                  <a:lnTo>
                    <a:pt x="70" y="219"/>
                  </a:lnTo>
                  <a:lnTo>
                    <a:pt x="65" y="217"/>
                  </a:lnTo>
                  <a:lnTo>
                    <a:pt x="59" y="214"/>
                  </a:lnTo>
                  <a:lnTo>
                    <a:pt x="55" y="211"/>
                  </a:lnTo>
                  <a:lnTo>
                    <a:pt x="50" y="208"/>
                  </a:lnTo>
                  <a:lnTo>
                    <a:pt x="46" y="205"/>
                  </a:lnTo>
                  <a:lnTo>
                    <a:pt x="41" y="202"/>
                  </a:lnTo>
                  <a:lnTo>
                    <a:pt x="38" y="198"/>
                  </a:lnTo>
                  <a:lnTo>
                    <a:pt x="33" y="195"/>
                  </a:lnTo>
                  <a:lnTo>
                    <a:pt x="30" y="190"/>
                  </a:lnTo>
                  <a:lnTo>
                    <a:pt x="26" y="186"/>
                  </a:lnTo>
                  <a:lnTo>
                    <a:pt x="23" y="182"/>
                  </a:lnTo>
                  <a:lnTo>
                    <a:pt x="19" y="178"/>
                  </a:lnTo>
                  <a:lnTo>
                    <a:pt x="17" y="173"/>
                  </a:lnTo>
                  <a:lnTo>
                    <a:pt x="14" y="168"/>
                  </a:lnTo>
                  <a:lnTo>
                    <a:pt x="11" y="163"/>
                  </a:lnTo>
                  <a:lnTo>
                    <a:pt x="9" y="158"/>
                  </a:lnTo>
                  <a:lnTo>
                    <a:pt x="7" y="153"/>
                  </a:lnTo>
                  <a:lnTo>
                    <a:pt x="5" y="148"/>
                  </a:lnTo>
                  <a:lnTo>
                    <a:pt x="4" y="142"/>
                  </a:lnTo>
                  <a:lnTo>
                    <a:pt x="2" y="137"/>
                  </a:lnTo>
                  <a:lnTo>
                    <a:pt x="1" y="131"/>
                  </a:lnTo>
                  <a:lnTo>
                    <a:pt x="1" y="126"/>
                  </a:lnTo>
                  <a:lnTo>
                    <a:pt x="0" y="120"/>
                  </a:lnTo>
                  <a:lnTo>
                    <a:pt x="0" y="114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8" name="Rectangle 32"/>
            <p:cNvSpPr>
              <a:spLocks noChangeArrowheads="1"/>
            </p:cNvSpPr>
            <p:nvPr/>
          </p:nvSpPr>
          <p:spPr bwMode="auto">
            <a:xfrm>
              <a:off x="3144" y="2150"/>
              <a:ext cx="127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v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9" name="Rectangle 33"/>
            <p:cNvSpPr>
              <a:spLocks noChangeArrowheads="1"/>
            </p:cNvSpPr>
            <p:nvPr/>
          </p:nvSpPr>
          <p:spPr bwMode="auto">
            <a:xfrm>
              <a:off x="3233" y="2242"/>
              <a:ext cx="92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3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0" name="Freeform 34"/>
            <p:cNvSpPr>
              <a:spLocks/>
            </p:cNvSpPr>
            <p:nvPr/>
          </p:nvSpPr>
          <p:spPr bwMode="auto">
            <a:xfrm>
              <a:off x="2558" y="1577"/>
              <a:ext cx="314" cy="213"/>
            </a:xfrm>
            <a:custGeom>
              <a:avLst/>
              <a:gdLst>
                <a:gd name="T0" fmla="*/ 0 w 314"/>
                <a:gd name="T1" fmla="*/ 213 h 213"/>
                <a:gd name="T2" fmla="*/ 314 w 314"/>
                <a:gd name="T3" fmla="*/ 0 h 213"/>
                <a:gd name="T4" fmla="*/ 314 w 314"/>
                <a:gd name="T5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4" h="213">
                  <a:moveTo>
                    <a:pt x="0" y="213"/>
                  </a:moveTo>
                  <a:lnTo>
                    <a:pt x="314" y="0"/>
                  </a:lnTo>
                  <a:lnTo>
                    <a:pt x="314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1" name="Freeform 35"/>
            <p:cNvSpPr>
              <a:spLocks/>
            </p:cNvSpPr>
            <p:nvPr/>
          </p:nvSpPr>
          <p:spPr bwMode="auto">
            <a:xfrm>
              <a:off x="2494" y="1763"/>
              <a:ext cx="85" cy="71"/>
            </a:xfrm>
            <a:custGeom>
              <a:avLst/>
              <a:gdLst>
                <a:gd name="T0" fmla="*/ 54 w 85"/>
                <a:gd name="T1" fmla="*/ 0 h 71"/>
                <a:gd name="T2" fmla="*/ 0 w 85"/>
                <a:gd name="T3" fmla="*/ 71 h 71"/>
                <a:gd name="T4" fmla="*/ 85 w 85"/>
                <a:gd name="T5" fmla="*/ 46 h 71"/>
                <a:gd name="T6" fmla="*/ 54 w 85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71">
                  <a:moveTo>
                    <a:pt x="54" y="0"/>
                  </a:moveTo>
                  <a:lnTo>
                    <a:pt x="0" y="71"/>
                  </a:lnTo>
                  <a:lnTo>
                    <a:pt x="85" y="4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2" name="Freeform 36"/>
            <p:cNvSpPr>
              <a:spLocks/>
            </p:cNvSpPr>
            <p:nvPr/>
          </p:nvSpPr>
          <p:spPr bwMode="auto">
            <a:xfrm>
              <a:off x="3221" y="2021"/>
              <a:ext cx="124" cy="154"/>
            </a:xfrm>
            <a:custGeom>
              <a:avLst/>
              <a:gdLst>
                <a:gd name="T0" fmla="*/ 0 w 124"/>
                <a:gd name="T1" fmla="*/ 154 h 154"/>
                <a:gd name="T2" fmla="*/ 124 w 124"/>
                <a:gd name="T3" fmla="*/ 0 h 154"/>
                <a:gd name="T4" fmla="*/ 124 w 124"/>
                <a:gd name="T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4" h="154">
                  <a:moveTo>
                    <a:pt x="0" y="154"/>
                  </a:moveTo>
                  <a:lnTo>
                    <a:pt x="124" y="0"/>
                  </a:lnTo>
                  <a:lnTo>
                    <a:pt x="124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3" name="Freeform 37"/>
            <p:cNvSpPr>
              <a:spLocks/>
            </p:cNvSpPr>
            <p:nvPr/>
          </p:nvSpPr>
          <p:spPr bwMode="auto">
            <a:xfrm>
              <a:off x="3313" y="1947"/>
              <a:ext cx="90" cy="102"/>
            </a:xfrm>
            <a:custGeom>
              <a:avLst/>
              <a:gdLst>
                <a:gd name="T0" fmla="*/ 52 w 90"/>
                <a:gd name="T1" fmla="*/ 102 h 102"/>
                <a:gd name="T2" fmla="*/ 90 w 90"/>
                <a:gd name="T3" fmla="*/ 0 h 102"/>
                <a:gd name="T4" fmla="*/ 0 w 90"/>
                <a:gd name="T5" fmla="*/ 59 h 102"/>
                <a:gd name="T6" fmla="*/ 52 w 90"/>
                <a:gd name="T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102">
                  <a:moveTo>
                    <a:pt x="52" y="102"/>
                  </a:moveTo>
                  <a:lnTo>
                    <a:pt x="90" y="0"/>
                  </a:lnTo>
                  <a:lnTo>
                    <a:pt x="0" y="59"/>
                  </a:lnTo>
                  <a:lnTo>
                    <a:pt x="52" y="1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4" name="Freeform 38"/>
            <p:cNvSpPr>
              <a:spLocks/>
            </p:cNvSpPr>
            <p:nvPr/>
          </p:nvSpPr>
          <p:spPr bwMode="auto">
            <a:xfrm>
              <a:off x="2986" y="1692"/>
              <a:ext cx="303" cy="144"/>
            </a:xfrm>
            <a:custGeom>
              <a:avLst/>
              <a:gdLst>
                <a:gd name="T0" fmla="*/ 303 w 303"/>
                <a:gd name="T1" fmla="*/ 142 h 144"/>
                <a:gd name="T2" fmla="*/ 280 w 303"/>
                <a:gd name="T3" fmla="*/ 143 h 144"/>
                <a:gd name="T4" fmla="*/ 258 w 303"/>
                <a:gd name="T5" fmla="*/ 144 h 144"/>
                <a:gd name="T6" fmla="*/ 236 w 303"/>
                <a:gd name="T7" fmla="*/ 142 h 144"/>
                <a:gd name="T8" fmla="*/ 216 w 303"/>
                <a:gd name="T9" fmla="*/ 141 h 144"/>
                <a:gd name="T10" fmla="*/ 195 w 303"/>
                <a:gd name="T11" fmla="*/ 137 h 144"/>
                <a:gd name="T12" fmla="*/ 176 w 303"/>
                <a:gd name="T13" fmla="*/ 133 h 144"/>
                <a:gd name="T14" fmla="*/ 158 w 303"/>
                <a:gd name="T15" fmla="*/ 128 h 144"/>
                <a:gd name="T16" fmla="*/ 140 w 303"/>
                <a:gd name="T17" fmla="*/ 122 h 144"/>
                <a:gd name="T18" fmla="*/ 122 w 303"/>
                <a:gd name="T19" fmla="*/ 115 h 144"/>
                <a:gd name="T20" fmla="*/ 106 w 303"/>
                <a:gd name="T21" fmla="*/ 106 h 144"/>
                <a:gd name="T22" fmla="*/ 90 w 303"/>
                <a:gd name="T23" fmla="*/ 97 h 144"/>
                <a:gd name="T24" fmla="*/ 75 w 303"/>
                <a:gd name="T25" fmla="*/ 86 h 144"/>
                <a:gd name="T26" fmla="*/ 61 w 303"/>
                <a:gd name="T27" fmla="*/ 74 h 144"/>
                <a:gd name="T28" fmla="*/ 47 w 303"/>
                <a:gd name="T29" fmla="*/ 62 h 144"/>
                <a:gd name="T30" fmla="*/ 34 w 303"/>
                <a:gd name="T31" fmla="*/ 48 h 144"/>
                <a:gd name="T32" fmla="*/ 22 w 303"/>
                <a:gd name="T33" fmla="*/ 33 h 144"/>
                <a:gd name="T34" fmla="*/ 11 w 303"/>
                <a:gd name="T35" fmla="*/ 17 h 144"/>
                <a:gd name="T36" fmla="*/ 0 w 303"/>
                <a:gd name="T3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3" h="144">
                  <a:moveTo>
                    <a:pt x="303" y="142"/>
                  </a:moveTo>
                  <a:lnTo>
                    <a:pt x="280" y="143"/>
                  </a:lnTo>
                  <a:lnTo>
                    <a:pt x="258" y="144"/>
                  </a:lnTo>
                  <a:lnTo>
                    <a:pt x="236" y="142"/>
                  </a:lnTo>
                  <a:lnTo>
                    <a:pt x="216" y="141"/>
                  </a:lnTo>
                  <a:lnTo>
                    <a:pt x="195" y="137"/>
                  </a:lnTo>
                  <a:lnTo>
                    <a:pt x="176" y="133"/>
                  </a:lnTo>
                  <a:lnTo>
                    <a:pt x="158" y="128"/>
                  </a:lnTo>
                  <a:lnTo>
                    <a:pt x="140" y="122"/>
                  </a:lnTo>
                  <a:lnTo>
                    <a:pt x="122" y="115"/>
                  </a:lnTo>
                  <a:lnTo>
                    <a:pt x="106" y="106"/>
                  </a:lnTo>
                  <a:lnTo>
                    <a:pt x="90" y="97"/>
                  </a:lnTo>
                  <a:lnTo>
                    <a:pt x="75" y="86"/>
                  </a:lnTo>
                  <a:lnTo>
                    <a:pt x="61" y="74"/>
                  </a:lnTo>
                  <a:lnTo>
                    <a:pt x="47" y="62"/>
                  </a:lnTo>
                  <a:lnTo>
                    <a:pt x="34" y="48"/>
                  </a:lnTo>
                  <a:lnTo>
                    <a:pt x="22" y="33"/>
                  </a:lnTo>
                  <a:lnTo>
                    <a:pt x="11" y="17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5" name="Freeform 39"/>
            <p:cNvSpPr>
              <a:spLocks/>
            </p:cNvSpPr>
            <p:nvPr/>
          </p:nvSpPr>
          <p:spPr bwMode="auto">
            <a:xfrm>
              <a:off x="2948" y="1606"/>
              <a:ext cx="72" cy="107"/>
            </a:xfrm>
            <a:custGeom>
              <a:avLst/>
              <a:gdLst>
                <a:gd name="T0" fmla="*/ 10 w 72"/>
                <a:gd name="T1" fmla="*/ 107 h 107"/>
                <a:gd name="T2" fmla="*/ 0 w 72"/>
                <a:gd name="T3" fmla="*/ 0 h 107"/>
                <a:gd name="T4" fmla="*/ 72 w 72"/>
                <a:gd name="T5" fmla="*/ 80 h 107"/>
                <a:gd name="T6" fmla="*/ 10 w 72"/>
                <a:gd name="T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07">
                  <a:moveTo>
                    <a:pt x="10" y="107"/>
                  </a:moveTo>
                  <a:lnTo>
                    <a:pt x="0" y="0"/>
                  </a:lnTo>
                  <a:lnTo>
                    <a:pt x="72" y="80"/>
                  </a:lnTo>
                  <a:lnTo>
                    <a:pt x="10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7" name="Freeform 40"/>
            <p:cNvSpPr>
              <a:spLocks/>
            </p:cNvSpPr>
            <p:nvPr/>
          </p:nvSpPr>
          <p:spPr bwMode="auto">
            <a:xfrm>
              <a:off x="3062" y="1487"/>
              <a:ext cx="312" cy="144"/>
            </a:xfrm>
            <a:custGeom>
              <a:avLst/>
              <a:gdLst>
                <a:gd name="T0" fmla="*/ 0 w 312"/>
                <a:gd name="T1" fmla="*/ 5 h 144"/>
                <a:gd name="T2" fmla="*/ 23 w 312"/>
                <a:gd name="T3" fmla="*/ 2 h 144"/>
                <a:gd name="T4" fmla="*/ 45 w 312"/>
                <a:gd name="T5" fmla="*/ 0 h 144"/>
                <a:gd name="T6" fmla="*/ 66 w 312"/>
                <a:gd name="T7" fmla="*/ 0 h 144"/>
                <a:gd name="T8" fmla="*/ 86 w 312"/>
                <a:gd name="T9" fmla="*/ 0 h 144"/>
                <a:gd name="T10" fmla="*/ 107 w 312"/>
                <a:gd name="T11" fmla="*/ 0 h 144"/>
                <a:gd name="T12" fmla="*/ 125 w 312"/>
                <a:gd name="T13" fmla="*/ 2 h 144"/>
                <a:gd name="T14" fmla="*/ 144 w 312"/>
                <a:gd name="T15" fmla="*/ 6 h 144"/>
                <a:gd name="T16" fmla="*/ 161 w 312"/>
                <a:gd name="T17" fmla="*/ 10 h 144"/>
                <a:gd name="T18" fmla="*/ 178 w 312"/>
                <a:gd name="T19" fmla="*/ 15 h 144"/>
                <a:gd name="T20" fmla="*/ 194 w 312"/>
                <a:gd name="T21" fmla="*/ 22 h 144"/>
                <a:gd name="T22" fmla="*/ 209 w 312"/>
                <a:gd name="T23" fmla="*/ 29 h 144"/>
                <a:gd name="T24" fmla="*/ 224 w 312"/>
                <a:gd name="T25" fmla="*/ 37 h 144"/>
                <a:gd name="T26" fmla="*/ 237 w 312"/>
                <a:gd name="T27" fmla="*/ 47 h 144"/>
                <a:gd name="T28" fmla="*/ 251 w 312"/>
                <a:gd name="T29" fmla="*/ 58 h 144"/>
                <a:gd name="T30" fmla="*/ 263 w 312"/>
                <a:gd name="T31" fmla="*/ 69 h 144"/>
                <a:gd name="T32" fmla="*/ 274 w 312"/>
                <a:gd name="T33" fmla="*/ 82 h 144"/>
                <a:gd name="T34" fmla="*/ 285 w 312"/>
                <a:gd name="T35" fmla="*/ 96 h 144"/>
                <a:gd name="T36" fmla="*/ 295 w 312"/>
                <a:gd name="T37" fmla="*/ 111 h 144"/>
                <a:gd name="T38" fmla="*/ 304 w 312"/>
                <a:gd name="T39" fmla="*/ 127 h 144"/>
                <a:gd name="T40" fmla="*/ 312 w 312"/>
                <a:gd name="T41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2" h="144">
                  <a:moveTo>
                    <a:pt x="0" y="5"/>
                  </a:moveTo>
                  <a:lnTo>
                    <a:pt x="23" y="2"/>
                  </a:lnTo>
                  <a:lnTo>
                    <a:pt x="45" y="0"/>
                  </a:lnTo>
                  <a:lnTo>
                    <a:pt x="66" y="0"/>
                  </a:lnTo>
                  <a:lnTo>
                    <a:pt x="86" y="0"/>
                  </a:lnTo>
                  <a:lnTo>
                    <a:pt x="107" y="0"/>
                  </a:lnTo>
                  <a:lnTo>
                    <a:pt x="125" y="2"/>
                  </a:lnTo>
                  <a:lnTo>
                    <a:pt x="144" y="6"/>
                  </a:lnTo>
                  <a:lnTo>
                    <a:pt x="161" y="10"/>
                  </a:lnTo>
                  <a:lnTo>
                    <a:pt x="178" y="15"/>
                  </a:lnTo>
                  <a:lnTo>
                    <a:pt x="194" y="22"/>
                  </a:lnTo>
                  <a:lnTo>
                    <a:pt x="209" y="29"/>
                  </a:lnTo>
                  <a:lnTo>
                    <a:pt x="224" y="37"/>
                  </a:lnTo>
                  <a:lnTo>
                    <a:pt x="237" y="47"/>
                  </a:lnTo>
                  <a:lnTo>
                    <a:pt x="251" y="58"/>
                  </a:lnTo>
                  <a:lnTo>
                    <a:pt x="263" y="69"/>
                  </a:lnTo>
                  <a:lnTo>
                    <a:pt x="274" y="82"/>
                  </a:lnTo>
                  <a:lnTo>
                    <a:pt x="285" y="96"/>
                  </a:lnTo>
                  <a:lnTo>
                    <a:pt x="295" y="111"/>
                  </a:lnTo>
                  <a:lnTo>
                    <a:pt x="304" y="127"/>
                  </a:lnTo>
                  <a:lnTo>
                    <a:pt x="312" y="14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8" name="Freeform 41"/>
            <p:cNvSpPr>
              <a:spLocks/>
            </p:cNvSpPr>
            <p:nvPr/>
          </p:nvSpPr>
          <p:spPr bwMode="auto">
            <a:xfrm>
              <a:off x="3339" y="1612"/>
              <a:ext cx="65" cy="108"/>
            </a:xfrm>
            <a:custGeom>
              <a:avLst/>
              <a:gdLst>
                <a:gd name="T0" fmla="*/ 65 w 65"/>
                <a:gd name="T1" fmla="*/ 0 h 108"/>
                <a:gd name="T2" fmla="*/ 64 w 65"/>
                <a:gd name="T3" fmla="*/ 108 h 108"/>
                <a:gd name="T4" fmla="*/ 0 w 65"/>
                <a:gd name="T5" fmla="*/ 21 h 108"/>
                <a:gd name="T6" fmla="*/ 65 w 65"/>
                <a:gd name="T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108">
                  <a:moveTo>
                    <a:pt x="65" y="0"/>
                  </a:moveTo>
                  <a:lnTo>
                    <a:pt x="64" y="108"/>
                  </a:lnTo>
                  <a:lnTo>
                    <a:pt x="0" y="2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9" name="Rectangle 42"/>
            <p:cNvSpPr>
              <a:spLocks noChangeArrowheads="1"/>
            </p:cNvSpPr>
            <p:nvPr/>
          </p:nvSpPr>
          <p:spPr bwMode="auto">
            <a:xfrm>
              <a:off x="2039" y="2517"/>
              <a:ext cx="682" cy="2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0" name="Rectangle 43"/>
            <p:cNvSpPr>
              <a:spLocks noChangeArrowheads="1"/>
            </p:cNvSpPr>
            <p:nvPr/>
          </p:nvSpPr>
          <p:spPr bwMode="auto">
            <a:xfrm>
              <a:off x="2039" y="2517"/>
              <a:ext cx="682" cy="22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1" name="Rectangle 44"/>
            <p:cNvSpPr>
              <a:spLocks noChangeArrowheads="1"/>
            </p:cNvSpPr>
            <p:nvPr/>
          </p:nvSpPr>
          <p:spPr bwMode="auto">
            <a:xfrm>
              <a:off x="2185" y="2510"/>
              <a:ext cx="35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node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2" name="Rectangle 45"/>
            <p:cNvSpPr>
              <a:spLocks noChangeArrowheads="1"/>
            </p:cNvSpPr>
            <p:nvPr/>
          </p:nvSpPr>
          <p:spPr bwMode="auto">
            <a:xfrm>
              <a:off x="2039" y="2744"/>
              <a:ext cx="682" cy="2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3" name="Rectangle 46"/>
            <p:cNvSpPr>
              <a:spLocks noChangeArrowheads="1"/>
            </p:cNvSpPr>
            <p:nvPr/>
          </p:nvSpPr>
          <p:spPr bwMode="auto">
            <a:xfrm>
              <a:off x="2039" y="2744"/>
              <a:ext cx="682" cy="22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4" name="Rectangle 47"/>
            <p:cNvSpPr>
              <a:spLocks noChangeArrowheads="1"/>
            </p:cNvSpPr>
            <p:nvPr/>
          </p:nvSpPr>
          <p:spPr bwMode="auto">
            <a:xfrm>
              <a:off x="2091" y="2738"/>
              <a:ext cx="49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reserve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Rectangle 48"/>
            <p:cNvSpPr>
              <a:spLocks noChangeArrowheads="1"/>
            </p:cNvSpPr>
            <p:nvPr/>
          </p:nvSpPr>
          <p:spPr bwMode="auto">
            <a:xfrm>
              <a:off x="2721" y="2517"/>
              <a:ext cx="341" cy="2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6" name="Rectangle 49"/>
            <p:cNvSpPr>
              <a:spLocks noChangeArrowheads="1"/>
            </p:cNvSpPr>
            <p:nvPr/>
          </p:nvSpPr>
          <p:spPr bwMode="auto">
            <a:xfrm>
              <a:off x="2721" y="2517"/>
              <a:ext cx="341" cy="22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7" name="Rectangle 50"/>
            <p:cNvSpPr>
              <a:spLocks noChangeArrowheads="1"/>
            </p:cNvSpPr>
            <p:nvPr/>
          </p:nvSpPr>
          <p:spPr bwMode="auto">
            <a:xfrm>
              <a:off x="2852" y="2511"/>
              <a:ext cx="118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s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8" name="Rectangle 51"/>
            <p:cNvSpPr>
              <a:spLocks noChangeArrowheads="1"/>
            </p:cNvSpPr>
            <p:nvPr/>
          </p:nvSpPr>
          <p:spPr bwMode="auto">
            <a:xfrm>
              <a:off x="2721" y="2744"/>
              <a:ext cx="341" cy="2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9" name="Rectangle 52"/>
            <p:cNvSpPr>
              <a:spLocks noChangeArrowheads="1"/>
            </p:cNvSpPr>
            <p:nvPr/>
          </p:nvSpPr>
          <p:spPr bwMode="auto">
            <a:xfrm>
              <a:off x="2721" y="2744"/>
              <a:ext cx="341" cy="22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0" name="Rectangle 53"/>
            <p:cNvSpPr>
              <a:spLocks noChangeArrowheads="1"/>
            </p:cNvSpPr>
            <p:nvPr/>
          </p:nvSpPr>
          <p:spPr bwMode="auto">
            <a:xfrm>
              <a:off x="2841" y="2738"/>
              <a:ext cx="13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1" name="Rectangle 54"/>
            <p:cNvSpPr>
              <a:spLocks noChangeArrowheads="1"/>
            </p:cNvSpPr>
            <p:nvPr/>
          </p:nvSpPr>
          <p:spPr bwMode="auto">
            <a:xfrm>
              <a:off x="3039" y="2517"/>
              <a:ext cx="227" cy="2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2" name="Rectangle 55"/>
            <p:cNvSpPr>
              <a:spLocks noChangeArrowheads="1"/>
            </p:cNvSpPr>
            <p:nvPr/>
          </p:nvSpPr>
          <p:spPr bwMode="auto">
            <a:xfrm>
              <a:off x="3039" y="2517"/>
              <a:ext cx="227" cy="22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3" name="Rectangle 56"/>
            <p:cNvSpPr>
              <a:spLocks noChangeArrowheads="1"/>
            </p:cNvSpPr>
            <p:nvPr/>
          </p:nvSpPr>
          <p:spPr bwMode="auto">
            <a:xfrm>
              <a:off x="3076" y="2499"/>
              <a:ext cx="127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v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4" name="Rectangle 57"/>
            <p:cNvSpPr>
              <a:spLocks noChangeArrowheads="1"/>
            </p:cNvSpPr>
            <p:nvPr/>
          </p:nvSpPr>
          <p:spPr bwMode="auto">
            <a:xfrm>
              <a:off x="3164" y="2591"/>
              <a:ext cx="92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5" name="Rectangle 58"/>
            <p:cNvSpPr>
              <a:spLocks noChangeArrowheads="1"/>
            </p:cNvSpPr>
            <p:nvPr/>
          </p:nvSpPr>
          <p:spPr bwMode="auto">
            <a:xfrm>
              <a:off x="3266" y="2517"/>
              <a:ext cx="228" cy="2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6" name="Rectangle 59"/>
            <p:cNvSpPr>
              <a:spLocks noChangeArrowheads="1"/>
            </p:cNvSpPr>
            <p:nvPr/>
          </p:nvSpPr>
          <p:spPr bwMode="auto">
            <a:xfrm>
              <a:off x="3266" y="2517"/>
              <a:ext cx="228" cy="22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7" name="Rectangle 60"/>
            <p:cNvSpPr>
              <a:spLocks noChangeArrowheads="1"/>
            </p:cNvSpPr>
            <p:nvPr/>
          </p:nvSpPr>
          <p:spPr bwMode="auto">
            <a:xfrm>
              <a:off x="3303" y="2499"/>
              <a:ext cx="127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v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8" name="Rectangle 61"/>
            <p:cNvSpPr>
              <a:spLocks noChangeArrowheads="1"/>
            </p:cNvSpPr>
            <p:nvPr/>
          </p:nvSpPr>
          <p:spPr bwMode="auto">
            <a:xfrm>
              <a:off x="3392" y="2591"/>
              <a:ext cx="92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9" name="Rectangle 62"/>
            <p:cNvSpPr>
              <a:spLocks noChangeArrowheads="1"/>
            </p:cNvSpPr>
            <p:nvPr/>
          </p:nvSpPr>
          <p:spPr bwMode="auto">
            <a:xfrm>
              <a:off x="3039" y="2744"/>
              <a:ext cx="227" cy="2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0" name="Rectangle 63"/>
            <p:cNvSpPr>
              <a:spLocks noChangeArrowheads="1"/>
            </p:cNvSpPr>
            <p:nvPr/>
          </p:nvSpPr>
          <p:spPr bwMode="auto">
            <a:xfrm>
              <a:off x="3039" y="2744"/>
              <a:ext cx="227" cy="22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1" name="Rectangle 64"/>
            <p:cNvSpPr>
              <a:spLocks noChangeArrowheads="1"/>
            </p:cNvSpPr>
            <p:nvPr/>
          </p:nvSpPr>
          <p:spPr bwMode="auto">
            <a:xfrm>
              <a:off x="3102" y="2738"/>
              <a:ext cx="13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2" name="Rectangle 65"/>
            <p:cNvSpPr>
              <a:spLocks noChangeArrowheads="1"/>
            </p:cNvSpPr>
            <p:nvPr/>
          </p:nvSpPr>
          <p:spPr bwMode="auto">
            <a:xfrm>
              <a:off x="3266" y="2744"/>
              <a:ext cx="228" cy="2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3" name="Rectangle 66"/>
            <p:cNvSpPr>
              <a:spLocks noChangeArrowheads="1"/>
            </p:cNvSpPr>
            <p:nvPr/>
          </p:nvSpPr>
          <p:spPr bwMode="auto">
            <a:xfrm>
              <a:off x="3266" y="2744"/>
              <a:ext cx="228" cy="22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4" name="Rectangle 67"/>
            <p:cNvSpPr>
              <a:spLocks noChangeArrowheads="1"/>
            </p:cNvSpPr>
            <p:nvPr/>
          </p:nvSpPr>
          <p:spPr bwMode="auto">
            <a:xfrm>
              <a:off x="3330" y="2738"/>
              <a:ext cx="13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5" name="Rectangle 68"/>
            <p:cNvSpPr>
              <a:spLocks noChangeArrowheads="1"/>
            </p:cNvSpPr>
            <p:nvPr/>
          </p:nvSpPr>
          <p:spPr bwMode="auto">
            <a:xfrm>
              <a:off x="3494" y="2516"/>
              <a:ext cx="227" cy="2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6" name="Rectangle 69"/>
            <p:cNvSpPr>
              <a:spLocks noChangeArrowheads="1"/>
            </p:cNvSpPr>
            <p:nvPr/>
          </p:nvSpPr>
          <p:spPr bwMode="auto">
            <a:xfrm>
              <a:off x="3494" y="2516"/>
              <a:ext cx="227" cy="22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" name="Rectangle 70"/>
            <p:cNvSpPr>
              <a:spLocks noChangeArrowheads="1"/>
            </p:cNvSpPr>
            <p:nvPr/>
          </p:nvSpPr>
          <p:spPr bwMode="auto">
            <a:xfrm>
              <a:off x="3530" y="2499"/>
              <a:ext cx="127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v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8" name="Rectangle 71"/>
            <p:cNvSpPr>
              <a:spLocks noChangeArrowheads="1"/>
            </p:cNvSpPr>
            <p:nvPr/>
          </p:nvSpPr>
          <p:spPr bwMode="auto">
            <a:xfrm>
              <a:off x="3619" y="2591"/>
              <a:ext cx="92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3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9" name="Rectangle 72"/>
            <p:cNvSpPr>
              <a:spLocks noChangeArrowheads="1"/>
            </p:cNvSpPr>
            <p:nvPr/>
          </p:nvSpPr>
          <p:spPr bwMode="auto">
            <a:xfrm>
              <a:off x="3494" y="2744"/>
              <a:ext cx="227" cy="2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" name="Rectangle 73"/>
            <p:cNvSpPr>
              <a:spLocks noChangeArrowheads="1"/>
            </p:cNvSpPr>
            <p:nvPr/>
          </p:nvSpPr>
          <p:spPr bwMode="auto">
            <a:xfrm>
              <a:off x="3494" y="2744"/>
              <a:ext cx="227" cy="22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" name="Rectangle 74"/>
            <p:cNvSpPr>
              <a:spLocks noChangeArrowheads="1"/>
            </p:cNvSpPr>
            <p:nvPr/>
          </p:nvSpPr>
          <p:spPr bwMode="auto">
            <a:xfrm>
              <a:off x="3557" y="2738"/>
              <a:ext cx="13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2" name="Rectangle 75"/>
            <p:cNvSpPr>
              <a:spLocks noChangeArrowheads="1"/>
            </p:cNvSpPr>
            <p:nvPr/>
          </p:nvSpPr>
          <p:spPr bwMode="auto">
            <a:xfrm>
              <a:off x="2650" y="1378"/>
              <a:ext cx="13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1063" name="直接箭头连接符 131"/>
          <p:cNvCxnSpPr>
            <a:endCxn id="995" idx="16"/>
          </p:cNvCxnSpPr>
          <p:nvPr/>
        </p:nvCxnSpPr>
        <p:spPr>
          <a:xfrm flipH="1">
            <a:off x="15128115" y="10183545"/>
            <a:ext cx="582612" cy="404019"/>
          </a:xfrm>
          <a:prstGeom prst="straightConnector1">
            <a:avLst/>
          </a:prstGeom>
          <a:ln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4" name="Freeform 40"/>
          <p:cNvSpPr>
            <a:spLocks/>
          </p:cNvSpPr>
          <p:nvPr/>
        </p:nvSpPr>
        <p:spPr bwMode="auto">
          <a:xfrm rot="765621">
            <a:off x="16095706" y="10138676"/>
            <a:ext cx="635251" cy="187087"/>
          </a:xfrm>
          <a:custGeom>
            <a:avLst/>
            <a:gdLst>
              <a:gd name="T0" fmla="*/ 0 w 312"/>
              <a:gd name="T1" fmla="*/ 5 h 144"/>
              <a:gd name="T2" fmla="*/ 23 w 312"/>
              <a:gd name="T3" fmla="*/ 2 h 144"/>
              <a:gd name="T4" fmla="*/ 45 w 312"/>
              <a:gd name="T5" fmla="*/ 0 h 144"/>
              <a:gd name="T6" fmla="*/ 66 w 312"/>
              <a:gd name="T7" fmla="*/ 0 h 144"/>
              <a:gd name="T8" fmla="*/ 86 w 312"/>
              <a:gd name="T9" fmla="*/ 0 h 144"/>
              <a:gd name="T10" fmla="*/ 107 w 312"/>
              <a:gd name="T11" fmla="*/ 0 h 144"/>
              <a:gd name="T12" fmla="*/ 125 w 312"/>
              <a:gd name="T13" fmla="*/ 2 h 144"/>
              <a:gd name="T14" fmla="*/ 144 w 312"/>
              <a:gd name="T15" fmla="*/ 6 h 144"/>
              <a:gd name="T16" fmla="*/ 161 w 312"/>
              <a:gd name="T17" fmla="*/ 10 h 144"/>
              <a:gd name="T18" fmla="*/ 178 w 312"/>
              <a:gd name="T19" fmla="*/ 15 h 144"/>
              <a:gd name="T20" fmla="*/ 194 w 312"/>
              <a:gd name="T21" fmla="*/ 22 h 144"/>
              <a:gd name="T22" fmla="*/ 209 w 312"/>
              <a:gd name="T23" fmla="*/ 29 h 144"/>
              <a:gd name="T24" fmla="*/ 224 w 312"/>
              <a:gd name="T25" fmla="*/ 37 h 144"/>
              <a:gd name="T26" fmla="*/ 237 w 312"/>
              <a:gd name="T27" fmla="*/ 47 h 144"/>
              <a:gd name="T28" fmla="*/ 251 w 312"/>
              <a:gd name="T29" fmla="*/ 58 h 144"/>
              <a:gd name="T30" fmla="*/ 263 w 312"/>
              <a:gd name="T31" fmla="*/ 69 h 144"/>
              <a:gd name="T32" fmla="*/ 274 w 312"/>
              <a:gd name="T33" fmla="*/ 82 h 144"/>
              <a:gd name="T34" fmla="*/ 285 w 312"/>
              <a:gd name="T35" fmla="*/ 96 h 144"/>
              <a:gd name="T36" fmla="*/ 295 w 312"/>
              <a:gd name="T37" fmla="*/ 111 h 144"/>
              <a:gd name="T38" fmla="*/ 304 w 312"/>
              <a:gd name="T39" fmla="*/ 127 h 144"/>
              <a:gd name="T40" fmla="*/ 312 w 312"/>
              <a:gd name="T41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12" h="144">
                <a:moveTo>
                  <a:pt x="0" y="5"/>
                </a:moveTo>
                <a:lnTo>
                  <a:pt x="23" y="2"/>
                </a:lnTo>
                <a:lnTo>
                  <a:pt x="45" y="0"/>
                </a:lnTo>
                <a:lnTo>
                  <a:pt x="66" y="0"/>
                </a:lnTo>
                <a:lnTo>
                  <a:pt x="86" y="0"/>
                </a:lnTo>
                <a:lnTo>
                  <a:pt x="107" y="0"/>
                </a:lnTo>
                <a:lnTo>
                  <a:pt x="125" y="2"/>
                </a:lnTo>
                <a:lnTo>
                  <a:pt x="144" y="6"/>
                </a:lnTo>
                <a:lnTo>
                  <a:pt x="161" y="10"/>
                </a:lnTo>
                <a:lnTo>
                  <a:pt x="178" y="15"/>
                </a:lnTo>
                <a:lnTo>
                  <a:pt x="194" y="22"/>
                </a:lnTo>
                <a:lnTo>
                  <a:pt x="209" y="29"/>
                </a:lnTo>
                <a:lnTo>
                  <a:pt x="224" y="37"/>
                </a:lnTo>
                <a:lnTo>
                  <a:pt x="237" y="47"/>
                </a:lnTo>
                <a:lnTo>
                  <a:pt x="251" y="58"/>
                </a:lnTo>
                <a:lnTo>
                  <a:pt x="263" y="69"/>
                </a:lnTo>
                <a:lnTo>
                  <a:pt x="274" y="82"/>
                </a:lnTo>
                <a:lnTo>
                  <a:pt x="285" y="96"/>
                </a:lnTo>
                <a:lnTo>
                  <a:pt x="295" y="111"/>
                </a:lnTo>
                <a:lnTo>
                  <a:pt x="304" y="127"/>
                </a:lnTo>
                <a:lnTo>
                  <a:pt x="312" y="144"/>
                </a:lnTo>
              </a:path>
            </a:pathLst>
          </a:custGeom>
          <a:noFill/>
          <a:ln w="12700">
            <a:solidFill>
              <a:srgbClr val="C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5" name="Freeform 41"/>
          <p:cNvSpPr>
            <a:spLocks/>
          </p:cNvSpPr>
          <p:nvPr/>
        </p:nvSpPr>
        <p:spPr bwMode="auto">
          <a:xfrm>
            <a:off x="16678309" y="10387539"/>
            <a:ext cx="64293" cy="134084"/>
          </a:xfrm>
          <a:custGeom>
            <a:avLst/>
            <a:gdLst>
              <a:gd name="T0" fmla="*/ 65 w 65"/>
              <a:gd name="T1" fmla="*/ 0 h 108"/>
              <a:gd name="T2" fmla="*/ 64 w 65"/>
              <a:gd name="T3" fmla="*/ 108 h 108"/>
              <a:gd name="T4" fmla="*/ 0 w 65"/>
              <a:gd name="T5" fmla="*/ 21 h 108"/>
              <a:gd name="T6" fmla="*/ 65 w 65"/>
              <a:gd name="T7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" h="108">
                <a:moveTo>
                  <a:pt x="65" y="0"/>
                </a:moveTo>
                <a:lnTo>
                  <a:pt x="64" y="108"/>
                </a:lnTo>
                <a:lnTo>
                  <a:pt x="0" y="21"/>
                </a:lnTo>
                <a:lnTo>
                  <a:pt x="65" y="0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6" name="矩形 138"/>
          <p:cNvSpPr/>
          <p:nvPr/>
        </p:nvSpPr>
        <p:spPr>
          <a:xfrm>
            <a:off x="15391331" y="10057183"/>
            <a:ext cx="153194" cy="223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7" name="矩形 140"/>
          <p:cNvSpPr/>
          <p:nvPr/>
        </p:nvSpPr>
        <p:spPr>
          <a:xfrm>
            <a:off x="15579275" y="12201743"/>
            <a:ext cx="374648" cy="268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 smtClean="0">
                <a:solidFill>
                  <a:srgbClr val="007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</a:t>
            </a:r>
            <a:endParaRPr lang="zh-CN" altLang="en-US" dirty="0">
              <a:solidFill>
                <a:srgbClr val="007B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8" name="文本框 141"/>
          <p:cNvSpPr txBox="1"/>
          <p:nvPr/>
        </p:nvSpPr>
        <p:spPr>
          <a:xfrm>
            <a:off x="14320871" y="10504954"/>
            <a:ext cx="527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D14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</a:t>
            </a:r>
            <a:endParaRPr lang="zh-CN" altLang="en-US" dirty="0">
              <a:solidFill>
                <a:srgbClr val="0D14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9" name="文本框 142"/>
          <p:cNvSpPr txBox="1"/>
          <p:nvPr/>
        </p:nvSpPr>
        <p:spPr>
          <a:xfrm>
            <a:off x="16793402" y="10562103"/>
            <a:ext cx="527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D14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</a:t>
            </a:r>
            <a:endParaRPr lang="zh-CN" altLang="en-US" dirty="0">
              <a:solidFill>
                <a:srgbClr val="0D14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0" name="TextBox 5"/>
              <p:cNvSpPr txBox="1"/>
              <p:nvPr/>
            </p:nvSpPr>
            <p:spPr>
              <a:xfrm>
                <a:off x="14647947" y="9171584"/>
                <a:ext cx="1997765" cy="707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Keep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0.2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sz="2000" b="0" i="1" smtClean="0">
                        <a:solidFill>
                          <a:srgbClr val="0D14FF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into </a:t>
                </a:r>
              </a:p>
              <a:p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reserve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70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7947" y="9171584"/>
                <a:ext cx="1997765" cy="707886"/>
              </a:xfrm>
              <a:prstGeom prst="rect">
                <a:avLst/>
              </a:prstGeom>
              <a:blipFill>
                <a:blip r:embed="rId35"/>
                <a:stretch>
                  <a:fillRect l="-3030" t="-4237" r="-3636" b="-135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1" name="TextBox 5"/>
              <p:cNvSpPr txBox="1"/>
              <p:nvPr/>
            </p:nvSpPr>
            <p:spPr>
              <a:xfrm>
                <a:off x="17304577" y="9963944"/>
                <a:ext cx="3069809" cy="13234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two out-neighbors, and 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solidFill>
                          <a:srgbClr val="0D14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1.0</m:t>
                    </m:r>
                    <m:r>
                      <a:rPr lang="en-US" altLang="zh-CN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altLang="zh-CN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0.8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/2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both add </a:t>
                </a:r>
                <a14:m>
                  <m:oMath xmlns:m="http://schemas.openxmlformats.org/officeDocument/2006/math">
                    <m:r>
                      <a:rPr lang="en-US" altLang="zh-CN" sz="2000">
                        <a:solidFill>
                          <a:srgbClr val="0D14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1.0</m:t>
                    </m:r>
                    <m:r>
                      <a:rPr lang="en-US" altLang="zh-CN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altLang="zh-CN" sz="20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0.8</m:t>
                    </m:r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/2</m:t>
                    </m:r>
                  </m:oMath>
                </a14:m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their residues.  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71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4577" y="9963944"/>
                <a:ext cx="3069809" cy="1323439"/>
              </a:xfrm>
              <a:prstGeom prst="rect">
                <a:avLst/>
              </a:prstGeom>
              <a:blipFill>
                <a:blip r:embed="rId36"/>
                <a:stretch>
                  <a:fillRect l="-1980" t="-2283" b="-684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72" name="Picture 1071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0931339" y="9600232"/>
            <a:ext cx="4500098" cy="3245525"/>
          </a:xfrm>
          <a:prstGeom prst="rect">
            <a:avLst/>
          </a:prstGeom>
        </p:spPr>
      </p:pic>
      <p:sp>
        <p:nvSpPr>
          <p:cNvPr id="1073" name="TextBox 1072"/>
          <p:cNvSpPr txBox="1"/>
          <p:nvPr/>
        </p:nvSpPr>
        <p:spPr>
          <a:xfrm>
            <a:off x="14968571" y="12731796"/>
            <a:ext cx="3754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Forward push from </a:t>
            </a:r>
            <a:r>
              <a:rPr lang="en-A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A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4" name="TextBox 1073"/>
              <p:cNvSpPr txBox="1"/>
              <p:nvPr/>
            </p:nvSpPr>
            <p:spPr>
              <a:xfrm>
                <a:off x="21229005" y="12745094"/>
                <a:ext cx="40340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Forward push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AU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AU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74" name="TextBox 10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9005" y="12745094"/>
                <a:ext cx="4034092" cy="584775"/>
              </a:xfrm>
              <a:prstGeom prst="rect">
                <a:avLst/>
              </a:prstGeom>
              <a:blipFill>
                <a:blip r:embed="rId38"/>
                <a:stretch>
                  <a:fillRect l="-3776" t="-14583" b="-3229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5" name="Rectangle 1074"/>
              <p:cNvSpPr/>
              <p:nvPr/>
            </p:nvSpPr>
            <p:spPr>
              <a:xfrm>
                <a:off x="18382978" y="13499122"/>
                <a:ext cx="8441141" cy="1630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Invariant of forward push [Andersen et al. 2007</a:t>
                </a:r>
                <a:r>
                  <a:rPr lang="en-US" altLang="zh-C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]:</a:t>
                </a:r>
                <a:endParaRPr lang="en-US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032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⃖"/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acc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1075" name="Rectangle 10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2978" y="13499122"/>
                <a:ext cx="8441141" cy="1630446"/>
              </a:xfrm>
              <a:prstGeom prst="rect">
                <a:avLst/>
              </a:prstGeom>
              <a:blipFill>
                <a:blip r:embed="rId39"/>
                <a:stretch>
                  <a:fillRect l="-1879" t="-522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5147363" y="8340102"/>
                <a:ext cx="11567953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77999" lvl="1" indent="-457200">
                  <a:buClrTx/>
                  <a:buFont typeface="Arial" panose="020B0604020202020204" pitchFamily="34" charset="0"/>
                  <a:buChar char="•"/>
                </a:pPr>
                <a:r>
                  <a:rPr lang="en-US" altLang="zh-C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 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node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AU" altLang="zh-CN" sz="2800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altLang="zh-CN" sz="2800" i="1" dirty="0">
                    <a:solidFill>
                      <a:srgbClr val="0D14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residue</a:t>
                </a:r>
                <a:r>
                  <a:rPr lang="en-US" altLang="zh-CN" sz="28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altLang="zh-CN" sz="2800" i="1" dirty="0">
                    <a:solidFill>
                      <a:srgbClr val="0D14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reserve </a:t>
                </a:r>
                <a14:m>
                  <m:oMath xmlns:m="http://schemas.openxmlformats.org/officeDocument/2006/math">
                    <m:acc>
                      <m:accPr>
                        <m:chr m:val="⃖"/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sz="2800" i="1" dirty="0">
                  <a:solidFill>
                    <a:srgbClr val="0D14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277999" lvl="1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Initially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others are zero, repeats forward push and stops when for any node </a:t>
                </a:r>
                <a14:m>
                  <m:oMath xmlns:m="http://schemas.openxmlformats.org/officeDocument/2006/math">
                    <m:r>
                      <a:rPr lang="en-AU" altLang="zh-CN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its </a:t>
                </a:r>
                <a14:m>
                  <m:oMath xmlns:m="http://schemas.openxmlformats.org/officeDocument/2006/math">
                    <m:r>
                      <a:rPr lang="en-AU" altLang="zh-CN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AU" altLang="zh-CN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AU" altLang="zh-CN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AU" altLang="zh-CN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AU" altLang="zh-CN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AU" altLang="zh-CN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)/|</m:t>
                    </m:r>
                    <m:r>
                      <a:rPr lang="en-AU" altLang="zh-CN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𝑂𝑢𝑡</m:t>
                    </m:r>
                    <m:d>
                      <m:dPr>
                        <m:ctrlPr>
                          <a:rPr lang="en-AU" altLang="zh-CN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AU" altLang="zh-CN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AU" altLang="zh-CN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|&lt;</m:t>
                    </m:r>
                    <m:sSub>
                      <m:sSubPr>
                        <m:ctrlPr>
                          <a:rPr lang="en-AU" altLang="zh-CN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AU" altLang="zh-CN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AU" altLang="zh-CN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7363" y="8340102"/>
                <a:ext cx="11567953" cy="1384995"/>
              </a:xfrm>
              <a:prstGeom prst="rect">
                <a:avLst/>
              </a:prstGeom>
              <a:blipFill>
                <a:blip r:embed="rId40"/>
                <a:stretch>
                  <a:fillRect t="-4405" b="-1101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" descr="Image result for random event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083" y="20653665"/>
            <a:ext cx="1185380" cy="124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ight Arrow 26"/>
          <p:cNvSpPr/>
          <p:nvPr/>
        </p:nvSpPr>
        <p:spPr>
          <a:xfrm>
            <a:off x="5714086" y="20979711"/>
            <a:ext cx="694975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37125" y="20412293"/>
                <a:ext cx="383550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Rolling a biased dice, with probability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AU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AU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AU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AU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AU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)/</m:t>
                    </m:r>
                    <m:sSub>
                      <m:sSubPr>
                        <m:ctrlPr>
                          <a:rPr lang="en-A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A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A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𝑠𝑢𝑚</m:t>
                        </m:r>
                      </m:sub>
                    </m:sSub>
                  </m:oMath>
                </a14:m>
                <a:r>
                  <a:rPr lang="en-A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it shows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endParaRPr lang="en-A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25" y="20412293"/>
                <a:ext cx="3835509" cy="1384995"/>
              </a:xfrm>
              <a:prstGeom prst="rect">
                <a:avLst/>
              </a:prstGeom>
              <a:blipFill>
                <a:blip r:embed="rId42"/>
                <a:stretch>
                  <a:fillRect l="-3339" t="-4386" b="-1096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310" y="20726515"/>
            <a:ext cx="1286586" cy="1352943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 rot="599993">
            <a:off x="6817895" y="20442244"/>
            <a:ext cx="511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TopUp"/>
              <a:lightRig rig="threePt" dir="t"/>
            </a:scene3d>
          </a:bodyPr>
          <a:lstStyle/>
          <a:p>
            <a:pPr algn="ctr"/>
            <a:r>
              <a:rPr lang="en-US" altLang="zh-CN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078" name="Right Arrow 1077"/>
          <p:cNvSpPr/>
          <p:nvPr/>
        </p:nvSpPr>
        <p:spPr>
          <a:xfrm>
            <a:off x="7855232" y="21055547"/>
            <a:ext cx="694975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8" name="Freeform 5"/>
          <p:cNvSpPr>
            <a:spLocks/>
          </p:cNvSpPr>
          <p:nvPr/>
        </p:nvSpPr>
        <p:spPr bwMode="auto">
          <a:xfrm>
            <a:off x="8671663" y="21333137"/>
            <a:ext cx="258762" cy="258763"/>
          </a:xfrm>
          <a:custGeom>
            <a:avLst/>
            <a:gdLst>
              <a:gd name="T0" fmla="*/ 1 w 163"/>
              <a:gd name="T1" fmla="*/ 73 h 163"/>
              <a:gd name="T2" fmla="*/ 3 w 163"/>
              <a:gd name="T3" fmla="*/ 61 h 163"/>
              <a:gd name="T4" fmla="*/ 7 w 163"/>
              <a:gd name="T5" fmla="*/ 50 h 163"/>
              <a:gd name="T6" fmla="*/ 12 w 163"/>
              <a:gd name="T7" fmla="*/ 39 h 163"/>
              <a:gd name="T8" fmla="*/ 19 w 163"/>
              <a:gd name="T9" fmla="*/ 30 h 163"/>
              <a:gd name="T10" fmla="*/ 27 w 163"/>
              <a:gd name="T11" fmla="*/ 21 h 163"/>
              <a:gd name="T12" fmla="*/ 36 w 163"/>
              <a:gd name="T13" fmla="*/ 14 h 163"/>
              <a:gd name="T14" fmla="*/ 46 w 163"/>
              <a:gd name="T15" fmla="*/ 8 h 163"/>
              <a:gd name="T16" fmla="*/ 58 w 163"/>
              <a:gd name="T17" fmla="*/ 4 h 163"/>
              <a:gd name="T18" fmla="*/ 69 w 163"/>
              <a:gd name="T19" fmla="*/ 1 h 163"/>
              <a:gd name="T20" fmla="*/ 82 w 163"/>
              <a:gd name="T21" fmla="*/ 0 h 163"/>
              <a:gd name="T22" fmla="*/ 94 w 163"/>
              <a:gd name="T23" fmla="*/ 1 h 163"/>
              <a:gd name="T24" fmla="*/ 106 w 163"/>
              <a:gd name="T25" fmla="*/ 4 h 163"/>
              <a:gd name="T26" fmla="*/ 117 w 163"/>
              <a:gd name="T27" fmla="*/ 8 h 163"/>
              <a:gd name="T28" fmla="*/ 127 w 163"/>
              <a:gd name="T29" fmla="*/ 14 h 163"/>
              <a:gd name="T30" fmla="*/ 137 w 163"/>
              <a:gd name="T31" fmla="*/ 21 h 163"/>
              <a:gd name="T32" fmla="*/ 145 w 163"/>
              <a:gd name="T33" fmla="*/ 30 h 163"/>
              <a:gd name="T34" fmla="*/ 151 w 163"/>
              <a:gd name="T35" fmla="*/ 39 h 163"/>
              <a:gd name="T36" fmla="*/ 157 w 163"/>
              <a:gd name="T37" fmla="*/ 50 h 163"/>
              <a:gd name="T38" fmla="*/ 161 w 163"/>
              <a:gd name="T39" fmla="*/ 61 h 163"/>
              <a:gd name="T40" fmla="*/ 163 w 163"/>
              <a:gd name="T41" fmla="*/ 73 h 163"/>
              <a:gd name="T42" fmla="*/ 163 w 163"/>
              <a:gd name="T43" fmla="*/ 81 h 163"/>
              <a:gd name="T44" fmla="*/ 162 w 163"/>
              <a:gd name="T45" fmla="*/ 94 h 163"/>
              <a:gd name="T46" fmla="*/ 160 w 163"/>
              <a:gd name="T47" fmla="*/ 106 h 163"/>
              <a:gd name="T48" fmla="*/ 155 w 163"/>
              <a:gd name="T49" fmla="*/ 117 h 163"/>
              <a:gd name="T50" fmla="*/ 149 w 163"/>
              <a:gd name="T51" fmla="*/ 127 h 163"/>
              <a:gd name="T52" fmla="*/ 142 w 163"/>
              <a:gd name="T53" fmla="*/ 136 h 163"/>
              <a:gd name="T54" fmla="*/ 134 w 163"/>
              <a:gd name="T55" fmla="*/ 144 h 163"/>
              <a:gd name="T56" fmla="*/ 124 w 163"/>
              <a:gd name="T57" fmla="*/ 151 h 163"/>
              <a:gd name="T58" fmla="*/ 113 w 163"/>
              <a:gd name="T59" fmla="*/ 156 h 163"/>
              <a:gd name="T60" fmla="*/ 102 w 163"/>
              <a:gd name="T61" fmla="*/ 160 h 163"/>
              <a:gd name="T62" fmla="*/ 90 w 163"/>
              <a:gd name="T63" fmla="*/ 162 h 163"/>
              <a:gd name="T64" fmla="*/ 78 w 163"/>
              <a:gd name="T65" fmla="*/ 163 h 163"/>
              <a:gd name="T66" fmla="*/ 65 w 163"/>
              <a:gd name="T67" fmla="*/ 161 h 163"/>
              <a:gd name="T68" fmla="*/ 54 w 163"/>
              <a:gd name="T69" fmla="*/ 158 h 163"/>
              <a:gd name="T70" fmla="*/ 43 w 163"/>
              <a:gd name="T71" fmla="*/ 153 h 163"/>
              <a:gd name="T72" fmla="*/ 33 w 163"/>
              <a:gd name="T73" fmla="*/ 147 h 163"/>
              <a:gd name="T74" fmla="*/ 24 w 163"/>
              <a:gd name="T75" fmla="*/ 139 h 163"/>
              <a:gd name="T76" fmla="*/ 17 w 163"/>
              <a:gd name="T77" fmla="*/ 130 h 163"/>
              <a:gd name="T78" fmla="*/ 10 w 163"/>
              <a:gd name="T79" fmla="*/ 120 h 163"/>
              <a:gd name="T80" fmla="*/ 5 w 163"/>
              <a:gd name="T81" fmla="*/ 109 h 163"/>
              <a:gd name="T82" fmla="*/ 2 w 163"/>
              <a:gd name="T83" fmla="*/ 98 h 163"/>
              <a:gd name="T84" fmla="*/ 1 w 163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3" h="163">
                <a:moveTo>
                  <a:pt x="0" y="81"/>
                </a:moveTo>
                <a:lnTo>
                  <a:pt x="1" y="77"/>
                </a:lnTo>
                <a:lnTo>
                  <a:pt x="1" y="73"/>
                </a:lnTo>
                <a:lnTo>
                  <a:pt x="1" y="69"/>
                </a:lnTo>
                <a:lnTo>
                  <a:pt x="2" y="65"/>
                </a:lnTo>
                <a:lnTo>
                  <a:pt x="3" y="61"/>
                </a:lnTo>
                <a:lnTo>
                  <a:pt x="4" y="57"/>
                </a:lnTo>
                <a:lnTo>
                  <a:pt x="5" y="53"/>
                </a:lnTo>
                <a:lnTo>
                  <a:pt x="7" y="50"/>
                </a:lnTo>
                <a:lnTo>
                  <a:pt x="8" y="46"/>
                </a:lnTo>
                <a:lnTo>
                  <a:pt x="10" y="42"/>
                </a:lnTo>
                <a:lnTo>
                  <a:pt x="12" y="39"/>
                </a:lnTo>
                <a:lnTo>
                  <a:pt x="14" y="36"/>
                </a:lnTo>
                <a:lnTo>
                  <a:pt x="17" y="32"/>
                </a:lnTo>
                <a:lnTo>
                  <a:pt x="19" y="30"/>
                </a:lnTo>
                <a:lnTo>
                  <a:pt x="21" y="26"/>
                </a:lnTo>
                <a:lnTo>
                  <a:pt x="24" y="24"/>
                </a:lnTo>
                <a:lnTo>
                  <a:pt x="27" y="21"/>
                </a:lnTo>
                <a:lnTo>
                  <a:pt x="30" y="18"/>
                </a:lnTo>
                <a:lnTo>
                  <a:pt x="33" y="16"/>
                </a:lnTo>
                <a:lnTo>
                  <a:pt x="36" y="14"/>
                </a:lnTo>
                <a:lnTo>
                  <a:pt x="40" y="11"/>
                </a:lnTo>
                <a:lnTo>
                  <a:pt x="43" y="10"/>
                </a:lnTo>
                <a:lnTo>
                  <a:pt x="46" y="8"/>
                </a:lnTo>
                <a:lnTo>
                  <a:pt x="50" y="6"/>
                </a:lnTo>
                <a:lnTo>
                  <a:pt x="54" y="5"/>
                </a:lnTo>
                <a:lnTo>
                  <a:pt x="58" y="4"/>
                </a:lnTo>
                <a:lnTo>
                  <a:pt x="61" y="2"/>
                </a:lnTo>
                <a:lnTo>
                  <a:pt x="65" y="1"/>
                </a:lnTo>
                <a:lnTo>
                  <a:pt x="69" y="1"/>
                </a:lnTo>
                <a:lnTo>
                  <a:pt x="74" y="0"/>
                </a:lnTo>
                <a:lnTo>
                  <a:pt x="78" y="0"/>
                </a:lnTo>
                <a:lnTo>
                  <a:pt x="82" y="0"/>
                </a:lnTo>
                <a:lnTo>
                  <a:pt x="86" y="0"/>
                </a:lnTo>
                <a:lnTo>
                  <a:pt x="90" y="0"/>
                </a:lnTo>
                <a:lnTo>
                  <a:pt x="94" y="1"/>
                </a:lnTo>
                <a:lnTo>
                  <a:pt x="98" y="1"/>
                </a:lnTo>
                <a:lnTo>
                  <a:pt x="102" y="2"/>
                </a:lnTo>
                <a:lnTo>
                  <a:pt x="106" y="4"/>
                </a:lnTo>
                <a:lnTo>
                  <a:pt x="110" y="5"/>
                </a:lnTo>
                <a:lnTo>
                  <a:pt x="113" y="6"/>
                </a:lnTo>
                <a:lnTo>
                  <a:pt x="117" y="8"/>
                </a:lnTo>
                <a:lnTo>
                  <a:pt x="121" y="10"/>
                </a:lnTo>
                <a:lnTo>
                  <a:pt x="124" y="11"/>
                </a:lnTo>
                <a:lnTo>
                  <a:pt x="127" y="14"/>
                </a:lnTo>
                <a:lnTo>
                  <a:pt x="131" y="16"/>
                </a:lnTo>
                <a:lnTo>
                  <a:pt x="134" y="18"/>
                </a:lnTo>
                <a:lnTo>
                  <a:pt x="137" y="21"/>
                </a:lnTo>
                <a:lnTo>
                  <a:pt x="140" y="24"/>
                </a:lnTo>
                <a:lnTo>
                  <a:pt x="142" y="26"/>
                </a:lnTo>
                <a:lnTo>
                  <a:pt x="145" y="30"/>
                </a:lnTo>
                <a:lnTo>
                  <a:pt x="147" y="32"/>
                </a:lnTo>
                <a:lnTo>
                  <a:pt x="149" y="36"/>
                </a:lnTo>
                <a:lnTo>
                  <a:pt x="151" y="39"/>
                </a:lnTo>
                <a:lnTo>
                  <a:pt x="153" y="42"/>
                </a:lnTo>
                <a:lnTo>
                  <a:pt x="155" y="46"/>
                </a:lnTo>
                <a:lnTo>
                  <a:pt x="157" y="50"/>
                </a:lnTo>
                <a:lnTo>
                  <a:pt x="158" y="53"/>
                </a:lnTo>
                <a:lnTo>
                  <a:pt x="160" y="57"/>
                </a:lnTo>
                <a:lnTo>
                  <a:pt x="161" y="61"/>
                </a:lnTo>
                <a:lnTo>
                  <a:pt x="161" y="65"/>
                </a:lnTo>
                <a:lnTo>
                  <a:pt x="162" y="69"/>
                </a:lnTo>
                <a:lnTo>
                  <a:pt x="163" y="73"/>
                </a:lnTo>
                <a:lnTo>
                  <a:pt x="163" y="77"/>
                </a:lnTo>
                <a:lnTo>
                  <a:pt x="163" y="81"/>
                </a:lnTo>
                <a:lnTo>
                  <a:pt x="163" y="81"/>
                </a:lnTo>
                <a:lnTo>
                  <a:pt x="163" y="85"/>
                </a:lnTo>
                <a:lnTo>
                  <a:pt x="163" y="90"/>
                </a:lnTo>
                <a:lnTo>
                  <a:pt x="162" y="94"/>
                </a:lnTo>
                <a:lnTo>
                  <a:pt x="161" y="98"/>
                </a:lnTo>
                <a:lnTo>
                  <a:pt x="161" y="102"/>
                </a:lnTo>
                <a:lnTo>
                  <a:pt x="160" y="106"/>
                </a:lnTo>
                <a:lnTo>
                  <a:pt x="158" y="109"/>
                </a:lnTo>
                <a:lnTo>
                  <a:pt x="157" y="113"/>
                </a:lnTo>
                <a:lnTo>
                  <a:pt x="155" y="117"/>
                </a:lnTo>
                <a:lnTo>
                  <a:pt x="153" y="120"/>
                </a:lnTo>
                <a:lnTo>
                  <a:pt x="151" y="123"/>
                </a:lnTo>
                <a:lnTo>
                  <a:pt x="149" y="127"/>
                </a:lnTo>
                <a:lnTo>
                  <a:pt x="147" y="130"/>
                </a:lnTo>
                <a:lnTo>
                  <a:pt x="145" y="133"/>
                </a:lnTo>
                <a:lnTo>
                  <a:pt x="142" y="136"/>
                </a:lnTo>
                <a:lnTo>
                  <a:pt x="140" y="139"/>
                </a:lnTo>
                <a:lnTo>
                  <a:pt x="137" y="142"/>
                </a:lnTo>
                <a:lnTo>
                  <a:pt x="134" y="144"/>
                </a:lnTo>
                <a:lnTo>
                  <a:pt x="131" y="147"/>
                </a:lnTo>
                <a:lnTo>
                  <a:pt x="127" y="149"/>
                </a:lnTo>
                <a:lnTo>
                  <a:pt x="124" y="151"/>
                </a:lnTo>
                <a:lnTo>
                  <a:pt x="121" y="153"/>
                </a:lnTo>
                <a:lnTo>
                  <a:pt x="117" y="155"/>
                </a:lnTo>
                <a:lnTo>
                  <a:pt x="113" y="156"/>
                </a:lnTo>
                <a:lnTo>
                  <a:pt x="110" y="158"/>
                </a:lnTo>
                <a:lnTo>
                  <a:pt x="106" y="159"/>
                </a:lnTo>
                <a:lnTo>
                  <a:pt x="102" y="160"/>
                </a:lnTo>
                <a:lnTo>
                  <a:pt x="98" y="161"/>
                </a:lnTo>
                <a:lnTo>
                  <a:pt x="94" y="162"/>
                </a:lnTo>
                <a:lnTo>
                  <a:pt x="90" y="162"/>
                </a:lnTo>
                <a:lnTo>
                  <a:pt x="86" y="163"/>
                </a:lnTo>
                <a:lnTo>
                  <a:pt x="82" y="163"/>
                </a:lnTo>
                <a:lnTo>
                  <a:pt x="78" y="163"/>
                </a:lnTo>
                <a:lnTo>
                  <a:pt x="74" y="162"/>
                </a:lnTo>
                <a:lnTo>
                  <a:pt x="69" y="162"/>
                </a:lnTo>
                <a:lnTo>
                  <a:pt x="65" y="161"/>
                </a:lnTo>
                <a:lnTo>
                  <a:pt x="61" y="160"/>
                </a:lnTo>
                <a:lnTo>
                  <a:pt x="58" y="159"/>
                </a:lnTo>
                <a:lnTo>
                  <a:pt x="54" y="158"/>
                </a:lnTo>
                <a:lnTo>
                  <a:pt x="50" y="156"/>
                </a:lnTo>
                <a:lnTo>
                  <a:pt x="46" y="155"/>
                </a:lnTo>
                <a:lnTo>
                  <a:pt x="43" y="153"/>
                </a:lnTo>
                <a:lnTo>
                  <a:pt x="40" y="151"/>
                </a:lnTo>
                <a:lnTo>
                  <a:pt x="36" y="149"/>
                </a:lnTo>
                <a:lnTo>
                  <a:pt x="33" y="147"/>
                </a:lnTo>
                <a:lnTo>
                  <a:pt x="30" y="144"/>
                </a:lnTo>
                <a:lnTo>
                  <a:pt x="27" y="142"/>
                </a:lnTo>
                <a:lnTo>
                  <a:pt x="24" y="139"/>
                </a:lnTo>
                <a:lnTo>
                  <a:pt x="21" y="136"/>
                </a:lnTo>
                <a:lnTo>
                  <a:pt x="19" y="133"/>
                </a:lnTo>
                <a:lnTo>
                  <a:pt x="17" y="130"/>
                </a:lnTo>
                <a:lnTo>
                  <a:pt x="14" y="127"/>
                </a:lnTo>
                <a:lnTo>
                  <a:pt x="12" y="123"/>
                </a:lnTo>
                <a:lnTo>
                  <a:pt x="10" y="120"/>
                </a:lnTo>
                <a:lnTo>
                  <a:pt x="8" y="117"/>
                </a:lnTo>
                <a:lnTo>
                  <a:pt x="7" y="113"/>
                </a:lnTo>
                <a:lnTo>
                  <a:pt x="5" y="109"/>
                </a:lnTo>
                <a:lnTo>
                  <a:pt x="4" y="106"/>
                </a:lnTo>
                <a:lnTo>
                  <a:pt x="3" y="102"/>
                </a:lnTo>
                <a:lnTo>
                  <a:pt x="2" y="98"/>
                </a:lnTo>
                <a:lnTo>
                  <a:pt x="1" y="94"/>
                </a:lnTo>
                <a:lnTo>
                  <a:pt x="1" y="90"/>
                </a:lnTo>
                <a:lnTo>
                  <a:pt x="1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219" name="Line 40"/>
          <p:cNvSpPr>
            <a:spLocks noChangeShapeType="1"/>
          </p:cNvSpPr>
          <p:nvPr/>
        </p:nvSpPr>
        <p:spPr bwMode="auto">
          <a:xfrm>
            <a:off x="8946713" y="21483767"/>
            <a:ext cx="216706" cy="75834"/>
          </a:xfrm>
          <a:prstGeom prst="line">
            <a:avLst/>
          </a:prstGeom>
          <a:noFill/>
          <a:ln w="14288">
            <a:solidFill>
              <a:srgbClr val="0000FF"/>
            </a:solidFill>
            <a:prstDash val="solid"/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1" name="Line 44"/>
          <p:cNvSpPr>
            <a:spLocks noChangeShapeType="1"/>
          </p:cNvSpPr>
          <p:nvPr/>
        </p:nvSpPr>
        <p:spPr bwMode="auto">
          <a:xfrm flipV="1">
            <a:off x="9535063" y="21399349"/>
            <a:ext cx="382814" cy="160250"/>
          </a:xfrm>
          <a:prstGeom prst="line">
            <a:avLst/>
          </a:prstGeom>
          <a:noFill/>
          <a:ln w="14288">
            <a:solidFill>
              <a:srgbClr val="0000FF"/>
            </a:solidFill>
            <a:prstDash val="solid"/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2" name="Line 44"/>
          <p:cNvSpPr>
            <a:spLocks noChangeShapeType="1"/>
          </p:cNvSpPr>
          <p:nvPr/>
        </p:nvSpPr>
        <p:spPr bwMode="auto">
          <a:xfrm>
            <a:off x="9154845" y="21559599"/>
            <a:ext cx="382303" cy="3"/>
          </a:xfrm>
          <a:prstGeom prst="line">
            <a:avLst/>
          </a:prstGeom>
          <a:noFill/>
          <a:ln w="14288">
            <a:solidFill>
              <a:srgbClr val="0000FF"/>
            </a:solidFill>
            <a:prstDash val="solid"/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623229" y="20838927"/>
                <a:ext cx="3484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</m:oMath>
                  </m:oMathPara>
                </a14:m>
                <a:endParaRPr lang="en-A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3229" y="20838927"/>
                <a:ext cx="348494" cy="523220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TextBox 223"/>
              <p:cNvSpPr txBox="1"/>
              <p:nvPr/>
            </p:nvSpPr>
            <p:spPr>
              <a:xfrm>
                <a:off x="9937453" y="20728795"/>
                <a:ext cx="383550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random walk ends at </a:t>
                </a:r>
                <a14:m>
                  <m:oMath xmlns:m="http://schemas.openxmlformats.org/officeDocument/2006/math">
                    <m:r>
                      <a:rPr lang="en-AU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A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AU" sz="28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otherwise 0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4" name="TextBox 2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7453" y="20728795"/>
                <a:ext cx="3835509" cy="954107"/>
              </a:xfrm>
              <a:prstGeom prst="rect">
                <a:avLst/>
              </a:prstGeom>
              <a:blipFill>
                <a:blip r:embed="rId45"/>
                <a:stretch>
                  <a:fillRect l="-3180" t="-6369" r="-477" b="-1656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25923" y="23420485"/>
                <a:ext cx="9403046" cy="9736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time complexity: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𝑚𝑎𝑥</m:t>
                            </m:r>
                          </m:sub>
                        </m:sSub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36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3600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zh-CN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36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altLang="zh-CN" sz="3600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altLang="zh-CN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600" i="1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altLang="zh-CN" sz="3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360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altLang="zh-CN" sz="3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US" altLang="zh-CN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36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altLang="zh-CN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A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923" y="23420485"/>
                <a:ext cx="9403046" cy="973664"/>
              </a:xfrm>
              <a:prstGeom prst="rect">
                <a:avLst/>
              </a:prstGeom>
              <a:blipFill>
                <a:blip r:embed="rId46"/>
                <a:stretch>
                  <a:fillRect l="-1943" b="-185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Diagram 5"/>
              <p:cNvGraphicFramePr/>
              <p:nvPr>
                <p:extLst>
                  <p:ext uri="{D42A27DB-BD31-4B8C-83A1-F6EECF244321}">
                    <p14:modId xmlns:p14="http://schemas.microsoft.com/office/powerpoint/2010/main" val="225289790"/>
                  </p:ext>
                </p:extLst>
              </p:nvPr>
            </p:nvGraphicFramePr>
            <p:xfrm>
              <a:off x="14492910" y="21890628"/>
              <a:ext cx="12159903" cy="168831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7" r:lo="rId48" r:qs="rId49" r:cs="rId50"/>
              </a:graphicData>
            </a:graphic>
          </p:graphicFrame>
        </mc:Choice>
        <mc:Fallback xmlns="">
          <p:graphicFrame>
            <p:nvGraphicFramePr>
              <p:cNvPr id="6" name="Diagram 5"/>
              <p:cNvGraphicFramePr/>
              <p:nvPr>
                <p:extLst>
                  <p:ext uri="{D42A27DB-BD31-4B8C-83A1-F6EECF244321}">
                    <p14:modId xmlns:p14="http://schemas.microsoft.com/office/powerpoint/2010/main" val="225289790"/>
                  </p:ext>
                </p:extLst>
              </p:nvPr>
            </p:nvGraphicFramePr>
            <p:xfrm>
              <a:off x="14492910" y="21890628"/>
              <a:ext cx="12159903" cy="168831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52" r:lo="rId53" r:qs="rId54" r:cs="rId55"/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22980407" y="22427703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passed</a:t>
            </a:r>
            <a:endParaRPr lang="en-A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U-Turn Arrow 13"/>
          <p:cNvSpPr/>
          <p:nvPr/>
        </p:nvSpPr>
        <p:spPr>
          <a:xfrm rot="10800000">
            <a:off x="18367866" y="23430057"/>
            <a:ext cx="3604429" cy="1259803"/>
          </a:xfrm>
          <a:prstGeom prst="uturnArrow">
            <a:avLst>
              <a:gd name="adj1" fmla="val 30859"/>
              <a:gd name="adj2" fmla="val 25000"/>
              <a:gd name="adj3" fmla="val 23047"/>
              <a:gd name="adj4" fmla="val 33985"/>
              <a:gd name="adj5" fmla="val 10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8824370" y="24212545"/>
                <a:ext cx="29072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Failed:</a:t>
                </a:r>
                <a:r>
                  <a:rPr lang="en-AU" altLang="zh-CN" sz="32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AU" altLang="zh-CN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AU" altLang="zh-C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AU" altLang="zh-CN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altLang="zh-C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4370" y="24212545"/>
                <a:ext cx="2907284" cy="584775"/>
              </a:xfrm>
              <a:prstGeom prst="rect">
                <a:avLst/>
              </a:prstGeom>
              <a:blipFill>
                <a:blip r:embed="rId56"/>
                <a:stretch>
                  <a:fillRect l="-5451" t="-15625" b="-3125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7697" y="117073"/>
            <a:ext cx="3919675" cy="1500922"/>
          </a:xfrm>
          <a:prstGeom prst="rect">
            <a:avLst/>
          </a:prstGeom>
        </p:spPr>
      </p:pic>
      <p:pic>
        <p:nvPicPr>
          <p:cNvPr id="30" name="Picture 14" descr="Image result for hbku logo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7482" y="1950905"/>
            <a:ext cx="4635403" cy="110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155801" y="1234046"/>
            <a:ext cx="4527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+mj-lt"/>
                <a:ea typeface="Adobe Ming Std L" panose="02020300000000000000" pitchFamily="18" charset="-128"/>
                <a:cs typeface="Arial" panose="020B0604020202020204" pitchFamily="34" charset="0"/>
              </a:rPr>
              <a:t>School of Information Technology </a:t>
            </a:r>
          </a:p>
          <a:p>
            <a:pPr algn="ctr"/>
            <a:r>
              <a:rPr lang="en-AU" sz="2400" dirty="0">
                <a:latin typeface="+mj-lt"/>
                <a:ea typeface="Adobe Ming Std L" panose="02020300000000000000" pitchFamily="18" charset="-128"/>
                <a:cs typeface="Arial" panose="020B0604020202020204" pitchFamily="34" charset="0"/>
              </a:rPr>
              <a:t>and Electrical </a:t>
            </a:r>
            <a:r>
              <a:rPr lang="en-AU" sz="2400" dirty="0" smtClean="0">
                <a:latin typeface="+mj-lt"/>
                <a:ea typeface="Adobe Ming Std L" panose="02020300000000000000" pitchFamily="18" charset="-128"/>
                <a:cs typeface="Arial" panose="020B0604020202020204" pitchFamily="34" charset="0"/>
              </a:rPr>
              <a:t>Engineering</a:t>
            </a:r>
            <a:endParaRPr lang="en-AU" sz="2400" dirty="0">
              <a:latin typeface="+mj-lt"/>
              <a:ea typeface="Adobe Ming Std L" panose="02020300000000000000" pitchFamily="18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" grpId="0"/>
      <p:bldP spid="884" grpId="0"/>
      <p:bldP spid="527" grpId="0"/>
      <p:bldP spid="530" grpId="0"/>
      <p:bldP spid="1064" grpId="0" animBg="1"/>
      <p:bldP spid="1065" grpId="0" animBg="1"/>
      <p:bldP spid="1066" grpId="0" animBg="1"/>
      <p:bldP spid="1067" grpId="0" animBg="1"/>
      <p:bldP spid="1068" grpId="0"/>
      <p:bldP spid="1069" grpId="0"/>
      <p:bldP spid="1070" grpId="0" animBg="1"/>
      <p:bldP spid="107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6170</TotalTime>
  <Words>385</Words>
  <Application>Microsoft Office PowerPoint</Application>
  <PresentationFormat>Custom</PresentationFormat>
  <Paragraphs>151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Adobe Ming Std L</vt:lpstr>
      <vt:lpstr>SimSun</vt:lpstr>
      <vt:lpstr>Arial</vt:lpstr>
      <vt:lpstr>Calibri</vt:lpstr>
      <vt:lpstr>Cambria Math</vt:lpstr>
      <vt:lpstr>Tempus Sans ITC</vt:lpstr>
      <vt:lpstr>Times New Roman</vt:lpstr>
      <vt:lpstr>Wingdings</vt:lpstr>
      <vt:lpstr>Office Theme</vt:lpstr>
      <vt:lpstr>FORA: Simple and Effective Approximate  Single­-Source Personalized PageRank  Sibo Wang, Renchi Yang, Xiaokui Xiao, Zhewei Wei, Yin Yang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xiaokui</dc:creator>
  <cp:lastModifiedBy>Sibo Wang</cp:lastModifiedBy>
  <cp:revision>508</cp:revision>
  <dcterms:created xsi:type="dcterms:W3CDTF">2009-06-25T21:14:21Z</dcterms:created>
  <dcterms:modified xsi:type="dcterms:W3CDTF">2017-08-10T02:29:42Z</dcterms:modified>
</cp:coreProperties>
</file>